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75" r:id="rId12"/>
    <p:sldId id="302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17ED5-2F36-4F32-AA37-C31C8B4551B5}">
  <a:tblStyle styleId="{28217ED5-2F36-4F32-AA37-C31C8B455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12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b1022eed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b1022eed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b1022eed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2b1022eed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0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00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9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6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980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82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885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1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5125" y="814525"/>
            <a:ext cx="6350100" cy="26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55125" y="3745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00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3419275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611855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720000" y="3726825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3419275" y="37268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118550" y="3726825"/>
            <a:ext cx="2479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 rot="10800000">
            <a:off x="8415525" y="0"/>
            <a:ext cx="728475" cy="5163250"/>
            <a:chOff x="-8400" y="0"/>
            <a:chExt cx="728475" cy="516325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rot="10800000">
            <a:off x="0" y="4830900"/>
            <a:ext cx="9144000" cy="312600"/>
            <a:chOff x="0" y="0"/>
            <a:chExt cx="9144000" cy="3126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22" name="Google Shape;22;p4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6151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318850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18850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56153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43" name="Google Shape;43;p7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48" name="Google Shape;48;p8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54" name="Google Shape;54;p9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03775"/>
            <a:ext cx="6576000" cy="1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63" name="Google Shape;63;p11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rossing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1355125" y="814525"/>
            <a:ext cx="6350100" cy="26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Weather Impact on Coffee Shop Sales</a:t>
            </a:r>
            <a:endParaRPr lang="en-GB" sz="4800" b="0"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355125" y="3745849"/>
            <a:ext cx="4528800" cy="681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Presented date: 11-01-2025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Presented by : Stanislav Ukrainets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0" name="Google Shape;110;p20"/>
          <p:cNvCxnSpPr/>
          <p:nvPr/>
        </p:nvCxnSpPr>
        <p:spPr>
          <a:xfrm>
            <a:off x="1431100" y="3636300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93656" y="665068"/>
            <a:ext cx="26874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findings </a:t>
            </a:r>
            <a:r>
              <a:rPr lang="en" dirty="0"/>
              <a:t>:		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A11F51-2821-4596-9DF6-E0B0FD8D134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35573" y="1237767"/>
            <a:ext cx="3945869" cy="3501615"/>
          </a:xfrm>
        </p:spPr>
        <p:txBody>
          <a:bodyPr/>
          <a:lstStyle/>
          <a:p>
            <a:pPr marL="152400" indent="0" algn="l"/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 algn="l"/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October is the best-selling month, followed by September and August.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busiest day of the week is Tuesday.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Sales peak between 8 AM and 10 AM, indicating mornings are the most critical period for business.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Latte and Americano with milk are the most popular items, accounting for 48% of total sales.</a:t>
            </a:r>
          </a:p>
          <a:p>
            <a:pPr marL="152400" indent="0" algn="l"/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ACF7DE8F-30A5-4242-A0A5-8E9B4FEBB262}"/>
              </a:ext>
            </a:extLst>
          </p:cNvPr>
          <p:cNvSpPr txBox="1">
            <a:spLocks/>
          </p:cNvSpPr>
          <p:nvPr/>
        </p:nvSpPr>
        <p:spPr>
          <a:xfrm>
            <a:off x="4463512" y="1237767"/>
            <a:ext cx="4373622" cy="370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latin typeface="Poppins" panose="00000500000000000000" pitchFamily="2" charset="0"/>
                <a:cs typeface="Poppins" panose="00000500000000000000" pitchFamily="2" charset="0"/>
              </a:rPr>
              <a:t>Sales are highest on rainy and partially cloudy days, with clear days also contributing significantly.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GB"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GB" sz="1400" b="0" dirty="0">
                <a:latin typeface="Poppins" panose="00000500000000000000" pitchFamily="2" charset="0"/>
                <a:cs typeface="Poppins" panose="00000500000000000000" pitchFamily="2" charset="0"/>
              </a:rPr>
              <a:t>Current menu options consist solely of hot drinks, leading to lower sales during hotter weather.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GB"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Average sales are highest on days with temperatures ranging between 5°C and 20°C.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Sales drop significantly during hotter weather.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GB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2469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GB" sz="1600" u="sng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Weather data: </a:t>
            </a:r>
          </a:p>
          <a:p>
            <a:pPr>
              <a:lnSpc>
                <a:spcPct val="125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GB" u="sng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https://www.visualcrossing.com/</a:t>
            </a:r>
            <a:endParaRPr lang="en-GB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52400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GB" sz="1600" u="sng" dirty="0">
                <a:latin typeface="Poppins" panose="00000500000000000000" pitchFamily="2" charset="0"/>
                <a:cs typeface="Poppins" panose="00000500000000000000" pitchFamily="2" charset="0"/>
              </a:rPr>
              <a:t>Link to the GitHub Project:</a:t>
            </a:r>
          </a:p>
          <a:p>
            <a:pPr>
              <a:lnSpc>
                <a:spcPct val="125000"/>
              </a:lnSpc>
              <a:spcBef>
                <a:spcPts val="1000"/>
              </a:spcBef>
            </a:pPr>
            <a:endParaRPr lang="en-GB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04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idact Gothic"/>
              <a:buChar char="●"/>
            </a:pPr>
            <a:endParaRPr lang="en-GB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04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idact Gothic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9"/>
          <p:cNvSpPr txBox="1">
            <a:spLocks noGrp="1"/>
          </p:cNvSpPr>
          <p:nvPr>
            <p:ph type="body" idx="1"/>
          </p:nvPr>
        </p:nvSpPr>
        <p:spPr>
          <a:xfrm>
            <a:off x="1029967" y="1831272"/>
            <a:ext cx="7704000" cy="1480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GB" sz="4800" dirty="0">
                <a:latin typeface="Poppins" panose="00000500000000000000" pitchFamily="2" charset="0"/>
                <a:cs typeface="Poppins" panose="00000500000000000000" pitchFamily="2" charset="0"/>
              </a:rPr>
              <a:t>Thanks for attention!</a:t>
            </a:r>
          </a:p>
          <a:p>
            <a:pPr marL="457200" lvl="0" indent="-304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idact Gothic"/>
              <a:buChar char="●"/>
            </a:pPr>
            <a:endParaRPr lang="en-GB" u="sng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04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idact Gothic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13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720000" y="1611324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3"/>
          </p:nvPr>
        </p:nvSpPr>
        <p:spPr>
          <a:xfrm>
            <a:off x="720000" y="3044627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4"/>
          </p:nvPr>
        </p:nvSpPr>
        <p:spPr>
          <a:xfrm>
            <a:off x="3419275" y="1611324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5"/>
          </p:nvPr>
        </p:nvSpPr>
        <p:spPr>
          <a:xfrm>
            <a:off x="3419275" y="3044627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6"/>
          </p:nvPr>
        </p:nvSpPr>
        <p:spPr>
          <a:xfrm>
            <a:off x="6118550" y="1611324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7"/>
          </p:nvPr>
        </p:nvSpPr>
        <p:spPr>
          <a:xfrm>
            <a:off x="6118550" y="3044627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72000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3419275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9"/>
          </p:nvPr>
        </p:nvSpPr>
        <p:spPr>
          <a:xfrm>
            <a:off x="6118550" y="2293449"/>
            <a:ext cx="2305500" cy="64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data has been used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720000" y="3726825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EDA Analysis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4"/>
          </p:nvPr>
        </p:nvSpPr>
        <p:spPr>
          <a:xfrm>
            <a:off x="3419275" y="3726824"/>
            <a:ext cx="2305500" cy="674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Weather influence on sales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6118550" y="3726824"/>
            <a:ext cx="2479200" cy="641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Key Findings and Recommendation</a:t>
            </a:r>
            <a:endParaRPr dirty="0"/>
          </a:p>
        </p:txBody>
      </p:sp>
      <p:cxnSp>
        <p:nvCxnSpPr>
          <p:cNvPr id="128" name="Google Shape;128;p21"/>
          <p:cNvCxnSpPr/>
          <p:nvPr/>
        </p:nvCxnSpPr>
        <p:spPr>
          <a:xfrm>
            <a:off x="821254" y="3560313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3503733" y="3560313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1"/>
          <p:cNvCxnSpPr/>
          <p:nvPr/>
        </p:nvCxnSpPr>
        <p:spPr>
          <a:xfrm>
            <a:off x="6143983" y="3560313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821254" y="2116088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3503733" y="2116088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6143983" y="2116088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5158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Objective: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720000" y="2138766"/>
            <a:ext cx="8134699" cy="1095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Determine how weather conditions (e.g., temperature, precipitation) influence coffee shop and sales patterns to optimize inventory, staffing, and marketing strategies.</a:t>
            </a:r>
            <a:endParaRPr sz="16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1284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questions: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720000" y="2047264"/>
            <a:ext cx="8134699" cy="1822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Which weather conditions are associated with higher or lower sales?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Are specific products, such as hot drinks, more affected by weather patterns?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How can insights from this data be leveraged to increase sales?</a:t>
            </a:r>
            <a:endParaRPr lang="en-GB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1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15232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data has been used:</a:t>
            </a:r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5"/>
          </p:nvPr>
        </p:nvSpPr>
        <p:spPr>
          <a:xfrm>
            <a:off x="720000" y="1809623"/>
            <a:ext cx="8134699" cy="2261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Sales Data: Collected from our coffee shop’s EPOS system, covering the period from March 1, 2024, to December 23, 2024.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b="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Weather Data: Retrieved from Visual Crossing, a reliable service known for its accurate historical weather data across various locations.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49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84358" y="496048"/>
            <a:ext cx="27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Analysis:		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7E650-F86E-4B64-996D-51ACEED0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169" y="2909790"/>
            <a:ext cx="2616350" cy="2190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E5C35-C903-4661-B7D6-777C83C47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214" y="2909790"/>
            <a:ext cx="2464699" cy="2093484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92A11F51-2821-4596-9DF6-E0B0FD8D134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70481" y="1237768"/>
            <a:ext cx="3644733" cy="37340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busiest month is October, followed by September and August, indicating a peak in sales during the autumn season.</a:t>
            </a:r>
          </a:p>
          <a:p>
            <a:pPr marL="152400" indent="0"/>
            <a:endParaRPr lang="en-GB" sz="14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busiest day of the week is Tuesday, while the quietest is Wednesday, suggesting a midweek dip in sales activity.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Most sales occurred between 10 AM and 8 PM, with a noticeable peak at 10 AM, likely due to the morning rush.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34BE25-0D95-43D2-9E96-730437F3E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647" y="972686"/>
            <a:ext cx="2122896" cy="15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2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93657" y="665068"/>
            <a:ext cx="274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Analysis:		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A11F51-2821-4596-9DF6-E0B0FD8D134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70481" y="1237768"/>
            <a:ext cx="3644733" cy="1598422"/>
          </a:xfrm>
        </p:spPr>
        <p:txBody>
          <a:bodyPr/>
          <a:lstStyle/>
          <a:p>
            <a:pPr marL="152400" indent="0"/>
            <a:r>
              <a:rPr lang="en-GB" sz="1400" b="0" i="0" dirty="0">
                <a:solidFill>
                  <a:schemeClr val="bg1">
                    <a:lumMod val="1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From the following chart, we can see that the most popular drinks are Latte and Americano with milk, accounting for 48% of total sales.</a:t>
            </a:r>
          </a:p>
          <a:p>
            <a:pPr marL="152400" indent="0"/>
            <a:endParaRPr lang="en-GB" sz="16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BD7A7-0870-4EBE-8807-F46AD257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6"/>
          <a:stretch/>
        </p:blipFill>
        <p:spPr>
          <a:xfrm>
            <a:off x="4462062" y="1382448"/>
            <a:ext cx="4032457" cy="2982219"/>
          </a:xfrm>
          <a:prstGeom prst="rect">
            <a:avLst/>
          </a:prstGeom>
        </p:spPr>
      </p:pic>
      <p:sp>
        <p:nvSpPr>
          <p:cNvPr id="10" name="Subtitle 10">
            <a:extLst>
              <a:ext uri="{FF2B5EF4-FFF2-40B4-BE49-F238E27FC236}">
                <a16:creationId xmlns:a16="http://schemas.microsoft.com/office/drawing/2014/main" id="{236C370A-46E6-48F4-A209-6C75A52F5638}"/>
              </a:ext>
            </a:extLst>
          </p:cNvPr>
          <p:cNvSpPr txBox="1">
            <a:spLocks/>
          </p:cNvSpPr>
          <p:nvPr/>
        </p:nvSpPr>
        <p:spPr>
          <a:xfrm>
            <a:off x="170480" y="3639001"/>
            <a:ext cx="3644733" cy="125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52400" indent="0"/>
            <a:r>
              <a:rPr lang="en-GB" sz="1200" b="0" dirty="0">
                <a:solidFill>
                  <a:schemeClr val="bg1">
                    <a:lumMod val="50000"/>
                  </a:schemeClr>
                </a:solidFill>
              </a:rPr>
              <a:t>Due to the limited data and the number of products available, this is the key insight regarding product sales. Despite the constraints, this section provides valuable and actionable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151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93657" y="665068"/>
            <a:ext cx="56351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by Weather Condition:		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A11F51-2821-4596-9DF6-E0B0FD8D134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35574" y="1237767"/>
            <a:ext cx="3579640" cy="3445821"/>
          </a:xfrm>
        </p:spPr>
        <p:txBody>
          <a:bodyPr/>
          <a:lstStyle/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box plot analysis reveals that the highest sales volumes predominantly occur on rainy and partially cloudy days, followed closely by clear days. 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observation suggests that specific weather conditions, particularly those with rain or partial cloud cover, may have a notable influence on sales activity.</a:t>
            </a:r>
          </a:p>
          <a:p>
            <a:br>
              <a:rPr lang="en-GB" sz="1400" b="0" i="0" dirty="0">
                <a:solidFill>
                  <a:srgbClr val="FFFFFF"/>
                </a:solidFill>
                <a:effectLst/>
                <a:latin typeface="menlo"/>
              </a:rPr>
            </a:br>
            <a:endParaRPr lang="en-GB" sz="16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B050B-04AC-4606-A0F9-B7BD137C6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" t="1467" r="88" b="1156"/>
          <a:stretch/>
        </p:blipFill>
        <p:spPr>
          <a:xfrm>
            <a:off x="4038858" y="1825700"/>
            <a:ext cx="4869568" cy="30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0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93656" y="665068"/>
            <a:ext cx="65340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Distribution by Temperature:		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A11F51-2821-4596-9DF6-E0B0FD8D134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35574" y="1237767"/>
            <a:ext cx="3579640" cy="3176952"/>
          </a:xfrm>
        </p:spPr>
        <p:txBody>
          <a:bodyPr/>
          <a:lstStyle/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analysis indicates that the highest average sales occurred on days with temperatures ranging between 5°C and 20°C. 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en-GB"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400" b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This suggests a potential correlation between moderate weather conditions and increased consumer activity or demand.</a:t>
            </a:r>
            <a:br>
              <a:rPr lang="en-GB" sz="1400" b="0" i="0" dirty="0">
                <a:solidFill>
                  <a:srgbClr val="FFFFFF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GB" sz="1600" b="0" i="0" dirty="0">
              <a:solidFill>
                <a:schemeClr val="bg1">
                  <a:lumMod val="1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62681-CA91-420A-A03B-F138FCD9A8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5" t="1647" r="502" b="873"/>
          <a:stretch/>
        </p:blipFill>
        <p:spPr>
          <a:xfrm>
            <a:off x="4159745" y="1502241"/>
            <a:ext cx="4689786" cy="31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20119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Business Plan by Slidesgo">
  <a:themeElements>
    <a:clrScheme name="Simple Light">
      <a:dk1>
        <a:srgbClr val="1B1B1B"/>
      </a:dk1>
      <a:lt1>
        <a:srgbClr val="FAFAFA"/>
      </a:lt1>
      <a:dk2>
        <a:srgbClr val="374768"/>
      </a:dk2>
      <a:lt2>
        <a:srgbClr val="43567F"/>
      </a:lt2>
      <a:accent1>
        <a:srgbClr val="9BACCA"/>
      </a:accent1>
      <a:accent2>
        <a:srgbClr val="C2CD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561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Raleway</vt:lpstr>
      <vt:lpstr>Didact Gothic</vt:lpstr>
      <vt:lpstr>Nunito Light</vt:lpstr>
      <vt:lpstr>Arial</vt:lpstr>
      <vt:lpstr>Courier New</vt:lpstr>
      <vt:lpstr>Symbol</vt:lpstr>
      <vt:lpstr>Poppins</vt:lpstr>
      <vt:lpstr>Libre Franklin</vt:lpstr>
      <vt:lpstr>menlo</vt:lpstr>
      <vt:lpstr>Cycle Diagrams Theme for a Business Plan by Slidesgo</vt:lpstr>
      <vt:lpstr>Weather Impact on Coffee Shop Sales</vt:lpstr>
      <vt:lpstr>Table of contents</vt:lpstr>
      <vt:lpstr>Objective:</vt:lpstr>
      <vt:lpstr>Key questions:</vt:lpstr>
      <vt:lpstr>What data has been used:</vt:lpstr>
      <vt:lpstr>EDA Analysis:  </vt:lpstr>
      <vt:lpstr>EDA Analysis:  </vt:lpstr>
      <vt:lpstr>Sales by Weather Condition:  </vt:lpstr>
      <vt:lpstr>Sales Distribution by Temperature:  </vt:lpstr>
      <vt:lpstr>Key findings : 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Impact on Coffee Shop Sales</dc:title>
  <dc:creator>PC</dc:creator>
  <cp:lastModifiedBy>Stanislav Ukrainets</cp:lastModifiedBy>
  <cp:revision>18</cp:revision>
  <dcterms:modified xsi:type="dcterms:W3CDTF">2025-01-25T20:45:32Z</dcterms:modified>
</cp:coreProperties>
</file>