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6" y="-2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dirty="0">
                <a:solidFill>
                  <a:srgbClr val="FFFFFF"/>
                </a:solidFill>
                <a:latin typeface="Calibri"/>
                <a:ea typeface="Calibri"/>
                <a:cs typeface="Calibri"/>
                <a:sym typeface="Calibri"/>
              </a:rPr>
              <a:t>© 2013 PosterPresentations.com     </a:t>
            </a:r>
            <a:r>
              <a:rPr lang="en-US" sz="1458" b="0" i="0" u="none" strike="noStrike" cap="none" baseline="0" dirty="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dirty="0">
                <a:solidFill>
                  <a:srgbClr val="FFFFFF"/>
                </a:solidFill>
                <a:latin typeface="Calibri"/>
                <a:ea typeface="Calibri"/>
                <a:cs typeface="Calibri"/>
                <a:sym typeface="Calibri"/>
              </a:rPr>
              <a:t>     Berkeley CA </a:t>
            </a:r>
            <a:r>
              <a:rPr lang="en-US" sz="1283" b="0" i="0" u="none" strike="noStrike" cap="none" baseline="0" dirty="0">
                <a:solidFill>
                  <a:srgbClr val="FFFFFF"/>
                </a:solidFill>
                <a:latin typeface="Calibri"/>
                <a:ea typeface="Calibri"/>
                <a:cs typeface="Calibri"/>
                <a:sym typeface="Calibri"/>
              </a:rPr>
              <a:t>94710</a:t>
            </a:r>
            <a:r>
              <a:rPr lang="en-US" sz="1458" b="0" i="0" u="none" strike="noStrike" cap="none" baseline="0" dirty="0">
                <a:solidFill>
                  <a:srgbClr val="FFFFFF"/>
                </a:solidFill>
                <a:latin typeface="Calibri"/>
                <a:ea typeface="Calibri"/>
                <a:cs typeface="Calibri"/>
                <a:sym typeface="Calibri"/>
              </a:rPr>
              <a:t>     </a:t>
            </a:r>
            <a:r>
              <a:rPr lang="en-US" sz="1458" b="1" i="0" u="none" strike="noStrike" cap="none" baseline="0" dirty="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dirty="0">
                <a:solidFill>
                  <a:srgbClr val="FFFFFF"/>
                </a:solidFill>
                <a:latin typeface="Calibri"/>
                <a:ea typeface="Calibri"/>
                <a:cs typeface="Calibri"/>
                <a:sym typeface="Calibri"/>
              </a:rPr>
              <a:t>© 2013 PosterPresentations.com     </a:t>
            </a:r>
            <a:r>
              <a:rPr lang="en-US" sz="1458" b="0" i="0" u="none" strike="noStrike" cap="none" baseline="0" dirty="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dirty="0">
                <a:solidFill>
                  <a:srgbClr val="FFFFFF"/>
                </a:solidFill>
                <a:latin typeface="Calibri"/>
                <a:ea typeface="Calibri"/>
                <a:cs typeface="Calibri"/>
                <a:sym typeface="Calibri"/>
              </a:rPr>
              <a:t>     Berkeley CA </a:t>
            </a:r>
            <a:r>
              <a:rPr lang="en-US" sz="1283" b="0" i="0" u="none" strike="noStrike" cap="none" baseline="0" dirty="0">
                <a:solidFill>
                  <a:srgbClr val="FFFFFF"/>
                </a:solidFill>
                <a:latin typeface="Calibri"/>
                <a:ea typeface="Calibri"/>
                <a:cs typeface="Calibri"/>
                <a:sym typeface="Calibri"/>
              </a:rPr>
              <a:t>94710</a:t>
            </a:r>
            <a:r>
              <a:rPr lang="en-US" sz="1458" b="0" i="0" u="none" strike="noStrike" cap="none" baseline="0" dirty="0">
                <a:solidFill>
                  <a:srgbClr val="FFFFFF"/>
                </a:solidFill>
                <a:latin typeface="Calibri"/>
                <a:ea typeface="Calibri"/>
                <a:cs typeface="Calibri"/>
                <a:sym typeface="Calibri"/>
              </a:rPr>
              <a:t>     </a:t>
            </a:r>
            <a:r>
              <a:rPr lang="en-US" sz="1458" b="1" i="0" u="none" strike="noStrike" cap="none" baseline="0" dirty="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codeproject.com/articles/873559/implementing-genetic-algorithms-in-csharp"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gif"/><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2572442"/>
          </a:xfrm>
          <a:prstGeom prst="rect">
            <a:avLst/>
          </a:prstGeom>
          <a:noFill/>
          <a:ln>
            <a:noFill/>
          </a:ln>
        </p:spPr>
        <p:txBody>
          <a:bodyPr lIns="133350" tIns="133350" rIns="133350" bIns="133350" anchor="t" anchorCtr="0">
            <a:noAutofit/>
          </a:bodyPr>
          <a:lstStyle/>
          <a:p>
            <a:pPr>
              <a:buClr>
                <a:srgbClr val="000000"/>
              </a:buClr>
              <a:buSzPct val="25000"/>
            </a:pPr>
            <a:r>
              <a:rPr lang="en-US" sz="1867" dirty="0"/>
              <a:t>Passive solar heating and cooling is an energy-saving design that requires no effort or thought from the user. Designing a home or building to use less energy to be heated Is becoming more popular through a variety of methods. To help generate optimal energy-saving designs, several of these methods are balanced and evaluated using a genetic algorithm. This project provides a proof of concept program that creates the best configuration for passive solar design, which can then be used in many building and architecture applications. </a:t>
            </a:r>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Silvia Smith, Brady Riddle, Aditya Chauhan </a:t>
            </a:r>
          </a:p>
          <a:p>
            <a:pPr algn="ctr">
              <a:buClr>
                <a:srgbClr val="000000"/>
              </a:buClr>
              <a:buSzPct val="25000"/>
            </a:pPr>
            <a:r>
              <a:rPr lang="en-US" sz="3850" dirty="0">
                <a:solidFill>
                  <a:schemeClr val="bg1"/>
                </a:solidFill>
              </a:rPr>
              <a:t>CS  5890  	   Machine Intelligence in Clean Energy 	 Spring 2017</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a:solidFill>
                  <a:schemeClr val="bg1"/>
                </a:solidFill>
              </a:rPr>
              <a:t>Passive Solar Design by Genetic Algorithm</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556127" y="6573529"/>
            <a:ext cx="7928199" cy="2636275"/>
          </a:xfrm>
          <a:prstGeom prst="rect">
            <a:avLst/>
          </a:prstGeom>
          <a:noFill/>
          <a:ln>
            <a:noFill/>
          </a:ln>
        </p:spPr>
        <p:txBody>
          <a:bodyPr lIns="133350" tIns="133350" rIns="133350" bIns="133350" anchor="t" anchorCtr="0">
            <a:noAutofit/>
          </a:bodyPr>
          <a:lstStyle/>
          <a:p>
            <a:pPr>
              <a:buClr>
                <a:srgbClr val="000000"/>
              </a:buClr>
              <a:buSzPct val="25000"/>
            </a:pPr>
            <a:r>
              <a:rPr lang="en-US" sz="1867" dirty="0"/>
              <a:t>Passive solar design reduces the need for heating and cooling in a house or building by using the architecture design to keep the interior cool in the summer and warm in the winter. There are many methods and variables that can be used in passive solar design. The best design depends on factors such as location, climate, and building orientation.  </a:t>
            </a:r>
          </a:p>
        </p:txBody>
      </p:sp>
      <p:sp>
        <p:nvSpPr>
          <p:cNvPr id="63" name="Shape 133"/>
          <p:cNvSpPr txBox="1"/>
          <p:nvPr/>
        </p:nvSpPr>
        <p:spPr>
          <a:xfrm>
            <a:off x="626603" y="620671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588663" y="11241513"/>
            <a:ext cx="7928199" cy="3180660"/>
          </a:xfrm>
          <a:prstGeom prst="rect">
            <a:avLst/>
          </a:prstGeom>
          <a:noFill/>
          <a:ln>
            <a:noFill/>
          </a:ln>
        </p:spPr>
        <p:txBody>
          <a:bodyPr lIns="133350" tIns="133350" rIns="133350" bIns="133350" anchor="t" anchorCtr="0">
            <a:noAutofit/>
          </a:bodyPr>
          <a:lstStyle/>
          <a:p>
            <a:pPr>
              <a:buClr>
                <a:srgbClr val="000000"/>
              </a:buClr>
              <a:buSzPct val="25000"/>
            </a:pPr>
            <a:r>
              <a:rPr lang="en-US" sz="1867" b="1" dirty="0"/>
              <a:t>Genetic Algorithm: </a:t>
            </a:r>
            <a:r>
              <a:rPr lang="en-US" sz="1867" dirty="0"/>
              <a:t>Passive solar heating and cooling is based on a number of variables. For this application, seven variables were selected for use in the genetic algorithm: window height and width, tree position (x and y), depth of overhang as a function of window height, and insulation factors for the wall and window.  The size, thickness, location, and orientation of the wall are held constant.</a:t>
            </a:r>
          </a:p>
          <a:p>
            <a:pPr>
              <a:buClr>
                <a:srgbClr val="000000"/>
              </a:buClr>
              <a:buSzPct val="25000"/>
            </a:pPr>
            <a:r>
              <a:rPr lang="en-US" sz="1000" b="1" dirty="0"/>
              <a:t> </a:t>
            </a:r>
          </a:p>
          <a:p>
            <a:pPr>
              <a:buClr>
                <a:srgbClr val="000000"/>
              </a:buClr>
              <a:buSzPct val="25000"/>
            </a:pPr>
            <a:r>
              <a:rPr lang="en-US" sz="1867" b="1" dirty="0"/>
              <a:t>Heat Transfer: </a:t>
            </a:r>
            <a:r>
              <a:rPr lang="en-US" sz="1867" dirty="0"/>
              <a:t>Heat flow was calculated based on heat entry only. In further iterations, heat exit should also be addressed. The unit of solar radiation used is 1 sun = 1000 W/m². The area of the sun-exposed façade </a:t>
            </a:r>
          </a:p>
        </p:txBody>
      </p:sp>
      <p:sp>
        <p:nvSpPr>
          <p:cNvPr id="65" name="Shape 133"/>
          <p:cNvSpPr txBox="1"/>
          <p:nvPr/>
        </p:nvSpPr>
        <p:spPr>
          <a:xfrm>
            <a:off x="652495" y="1070517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7" name="Shape 132"/>
          <p:cNvSpPr txBox="1"/>
          <p:nvPr/>
        </p:nvSpPr>
        <p:spPr>
          <a:xfrm>
            <a:off x="9072729" y="10055238"/>
            <a:ext cx="7416008"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a:t>After 25 generations, the optimal design reached is pictured in Figure 4. Increasing the number of generations will yield a more robust solution.</a:t>
            </a:r>
            <a:br>
              <a:rPr lang="en-US" sz="1867" dirty="0"/>
            </a:br>
            <a:r>
              <a:rPr lang="en-US" sz="1867" dirty="0"/>
              <a:t>Other configurations that fared well are also good designs that could be used based on other constraints or personal preference. The algorithm can store the information of the best solutions along the generation path, and these solutions can be used as suggestions for homebuyers and contractors.</a:t>
            </a:r>
          </a:p>
        </p:txBody>
      </p:sp>
      <p:sp>
        <p:nvSpPr>
          <p:cNvPr id="68" name="Shape 133"/>
          <p:cNvSpPr txBox="1"/>
          <p:nvPr/>
        </p:nvSpPr>
        <p:spPr>
          <a:xfrm>
            <a:off x="9114252" y="966783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5" name="Shape 132"/>
          <p:cNvSpPr txBox="1"/>
          <p:nvPr/>
        </p:nvSpPr>
        <p:spPr>
          <a:xfrm>
            <a:off x="8947475" y="16508539"/>
            <a:ext cx="7541262" cy="1947738"/>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The algorithm may easily be adapted for a number of situations, such as different locations and climates. The path of the sun is depended upon latitude and longitude, as well as the time of year. Therefore, to use the algorithm for a different location, the solar path input can be altered, and a new configuration will be optimized for those conditions.</a:t>
            </a:r>
          </a:p>
        </p:txBody>
      </p:sp>
      <p:sp>
        <p:nvSpPr>
          <p:cNvPr id="79" name="Shape 132"/>
          <p:cNvSpPr txBox="1"/>
          <p:nvPr/>
        </p:nvSpPr>
        <p:spPr>
          <a:xfrm>
            <a:off x="17382000" y="3530869"/>
            <a:ext cx="7928199"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A home or building can be modeled and designed to take great advantage of passive heating and cooling principles. This modeling is performed by a genetic algorithm to arrive at the configuration that minimizes the necessary electricity input for heating and cooling. The process of performing the genetic algorithm also creates patterns of good designs that may be considered for use. The algorithm can be adapted to a number of applications.</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259794" y="13599418"/>
            <a:ext cx="7928199" cy="17936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Passive solar heating and cooling is a simple design. Creating a user-friendly algorithm to suggest energy-saving designs can help make passive solar architecture more common. Integration is based primarily on the training and decision of contractors. Making design suggestions as straightforward and easy to use as possible allows for more widespread use of passive solar principles. </a:t>
            </a:r>
          </a:p>
          <a:p>
            <a:pPr>
              <a:buClr>
                <a:srgbClr val="000000"/>
              </a:buClr>
              <a:buSzPct val="25000"/>
              <a:buFont typeface="Arial"/>
              <a:buChar char=""/>
            </a:pPr>
            <a:endParaRPr lang="en-US" sz="1867" dirty="0"/>
          </a:p>
          <a:p>
            <a:pPr>
              <a:buClr>
                <a:srgbClr val="000000"/>
              </a:buClr>
              <a:buSzPct val="25000"/>
            </a:pPr>
            <a:endParaRPr lang="en-US" sz="1867" dirty="0"/>
          </a:p>
        </p:txBody>
      </p:sp>
      <p:sp>
        <p:nvSpPr>
          <p:cNvPr id="82" name="Shape 133"/>
          <p:cNvSpPr txBox="1"/>
          <p:nvPr/>
        </p:nvSpPr>
        <p:spPr>
          <a:xfrm>
            <a:off x="17348938" y="13250307"/>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48944" y="15913864"/>
            <a:ext cx="7928199" cy="2450335"/>
          </a:xfrm>
          <a:prstGeom prst="rect">
            <a:avLst/>
          </a:prstGeom>
          <a:noFill/>
          <a:ln>
            <a:noFill/>
          </a:ln>
        </p:spPr>
        <p:txBody>
          <a:bodyPr lIns="133350" tIns="133350" rIns="133350" bIns="133350" anchor="t" anchorCtr="0">
            <a:noAutofit/>
          </a:bodyPr>
          <a:lstStyle/>
          <a:p>
            <a:pPr>
              <a:buClr>
                <a:srgbClr val="000000"/>
              </a:buClr>
              <a:buSzPct val="25000"/>
            </a:pPr>
            <a:r>
              <a:rPr lang="en-US" sz="1700" u="sng" dirty="0"/>
              <a:t>GA code and tutorial</a:t>
            </a:r>
            <a:r>
              <a:rPr lang="en-US" sz="1700" dirty="0"/>
              <a:t>:</a:t>
            </a:r>
            <a:br>
              <a:rPr lang="en-US" sz="1700" dirty="0"/>
            </a:br>
            <a:r>
              <a:rPr lang="en-US" sz="1700" dirty="0" err="1"/>
              <a:t>Newcombe</a:t>
            </a:r>
            <a:r>
              <a:rPr lang="en-US" sz="1700" dirty="0"/>
              <a:t>, J. (2016, May 29). Implementing Genetic Algorithms in C#. Retrieved May 05, 2017, from </a:t>
            </a:r>
            <a:r>
              <a:rPr lang="en-US" sz="1700" dirty="0">
                <a:hlinkClick r:id="rId3"/>
              </a:rPr>
              <a:t>https://www.codeproject.com/articles/873559/implementing-genetic-algorithms-in-csharp</a:t>
            </a:r>
            <a:endParaRPr lang="en-US" sz="1700" dirty="0"/>
          </a:p>
          <a:p>
            <a:pPr>
              <a:buClr>
                <a:srgbClr val="000000"/>
              </a:buClr>
              <a:buSzPct val="25000"/>
            </a:pPr>
            <a:r>
              <a:rPr lang="en-US" sz="1700" u="sng" dirty="0"/>
              <a:t>Images:</a:t>
            </a:r>
          </a:p>
          <a:p>
            <a:pPr>
              <a:buClr>
                <a:srgbClr val="000000"/>
              </a:buClr>
              <a:buSzPct val="25000"/>
            </a:pPr>
            <a:r>
              <a:rPr lang="en-US" sz="1600" dirty="0"/>
              <a:t>M, R. (</a:t>
            </a:r>
            <a:r>
              <a:rPr lang="en-US" sz="1600" dirty="0" err="1"/>
              <a:t>n.d.</a:t>
            </a:r>
            <a:r>
              <a:rPr lang="en-US" sz="1600" dirty="0"/>
              <a:t>). How To Convert Your Home To Passive Solar. Retrieved May 05, 2017, from http://www.offthegridnews.com/grid-threats/how-to-convert-your-home-to-passive-solar/</a:t>
            </a:r>
          </a:p>
          <a:p>
            <a:pPr>
              <a:buClr>
                <a:srgbClr val="000000"/>
              </a:buClr>
              <a:buSzPct val="25000"/>
            </a:pPr>
            <a:endParaRPr lang="en-US" sz="1700" u="sng" dirty="0"/>
          </a:p>
          <a:p>
            <a:pPr>
              <a:buClr>
                <a:srgbClr val="000000"/>
              </a:buClr>
              <a:buSzPct val="25000"/>
            </a:pPr>
            <a:r>
              <a:rPr lang="en-US" sz="1700" dirty="0"/>
              <a:t> </a:t>
            </a:r>
          </a:p>
        </p:txBody>
      </p:sp>
      <p:sp>
        <p:nvSpPr>
          <p:cNvPr id="84" name="Shape 133"/>
          <p:cNvSpPr txBox="1"/>
          <p:nvPr/>
        </p:nvSpPr>
        <p:spPr>
          <a:xfrm>
            <a:off x="17259794" y="1559191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 name="TextBox 4"/>
          <p:cNvSpPr txBox="1"/>
          <p:nvPr/>
        </p:nvSpPr>
        <p:spPr>
          <a:xfrm>
            <a:off x="627335" y="8129280"/>
            <a:ext cx="3168044" cy="2394502"/>
          </a:xfrm>
          <a:prstGeom prst="rect">
            <a:avLst/>
          </a:prstGeom>
          <a:noFill/>
        </p:spPr>
        <p:txBody>
          <a:bodyPr wrap="square" rtlCol="0">
            <a:spAutoFit/>
          </a:bodyPr>
          <a:lstStyle/>
          <a:p>
            <a:r>
              <a:rPr lang="en-US" sz="1870" dirty="0"/>
              <a:t>To aid design in balancing the variables involved, a genetic algorithm is used as a proof of concept. The genetic algorithm will adjust the chosen variables and search for an optimal configuration.</a:t>
            </a:r>
          </a:p>
        </p:txBody>
      </p:sp>
      <p:pic>
        <p:nvPicPr>
          <p:cNvPr id="1026" name="Picture 2" descr="https://lh3.googleusercontent.com/j4UZWibmgVliQ-Iisatp_eI_A4JnJ8mMyGoER5SjRyGINbOzxMJVBtk4aCjpIDACRC8AY9-t_lMy3Lo8pLaCyQyuT2Lz75a87nTwVSh0bcl5vxh25GhL-3RdCYJHDw6aBb4kX9YcVH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5379" y="8189229"/>
            <a:ext cx="4359355" cy="28117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348938" y="5710653"/>
            <a:ext cx="6793265" cy="523220"/>
          </a:xfrm>
          <a:prstGeom prst="rect">
            <a:avLst/>
          </a:prstGeom>
          <a:noFill/>
        </p:spPr>
        <p:txBody>
          <a:bodyPr wrap="square" rtlCol="0">
            <a:spAutoFit/>
          </a:bodyPr>
          <a:lstStyle/>
          <a:p>
            <a:r>
              <a:rPr lang="en-US" sz="2800" b="1" dirty="0"/>
              <a:t>Limitations and Recommendations</a:t>
            </a:r>
          </a:p>
        </p:txBody>
      </p:sp>
      <p:sp>
        <p:nvSpPr>
          <p:cNvPr id="8" name="TextBox 7"/>
          <p:cNvSpPr txBox="1"/>
          <p:nvPr/>
        </p:nvSpPr>
        <p:spPr>
          <a:xfrm>
            <a:off x="652495" y="14430192"/>
            <a:ext cx="4538169" cy="507831"/>
          </a:xfrm>
          <a:prstGeom prst="rect">
            <a:avLst/>
          </a:prstGeom>
          <a:noFill/>
        </p:spPr>
        <p:txBody>
          <a:bodyPr wrap="square" rtlCol="0">
            <a:spAutoFit/>
          </a:bodyPr>
          <a:lstStyle/>
          <a:p>
            <a:r>
              <a:rPr lang="en-US" sz="2700" b="1" dirty="0"/>
              <a:t>Engineering Assumptions</a:t>
            </a:r>
          </a:p>
        </p:txBody>
      </p:sp>
      <p:sp>
        <p:nvSpPr>
          <p:cNvPr id="9" name="TextBox 8"/>
          <p:cNvSpPr txBox="1"/>
          <p:nvPr/>
        </p:nvSpPr>
        <p:spPr>
          <a:xfrm>
            <a:off x="689151" y="14938023"/>
            <a:ext cx="4416249" cy="3545586"/>
          </a:xfrm>
          <a:prstGeom prst="rect">
            <a:avLst/>
          </a:prstGeom>
          <a:noFill/>
        </p:spPr>
        <p:txBody>
          <a:bodyPr wrap="square" rtlCol="0">
            <a:spAutoFit/>
          </a:bodyPr>
          <a:lstStyle/>
          <a:p>
            <a:r>
              <a:rPr lang="en-US" sz="1870" b="1" dirty="0"/>
              <a:t>Heat Transfer Assumptions: </a:t>
            </a:r>
            <a:r>
              <a:rPr lang="en-US" sz="1870" dirty="0"/>
              <a:t>True heat transfer is dependent on the temperature differential between two surfaces. This means that the existing interior temperature drives heat passage significantly. Exterior temperature can also be a factor (especially in heat loss). The heat irradiated on the surface of the façade is seen as the heat source for the system, which reduces some of the error of excluding exterior temperature.</a:t>
            </a:r>
            <a:endParaRPr lang="en-US" sz="1870" b="1" dirty="0"/>
          </a:p>
        </p:txBody>
      </p:sp>
      <p:sp>
        <p:nvSpPr>
          <p:cNvPr id="11" name="TextBox 10"/>
          <p:cNvSpPr txBox="1"/>
          <p:nvPr/>
        </p:nvSpPr>
        <p:spPr>
          <a:xfrm>
            <a:off x="9084767" y="3230978"/>
            <a:ext cx="2877978" cy="507831"/>
          </a:xfrm>
          <a:prstGeom prst="rect">
            <a:avLst/>
          </a:prstGeom>
          <a:noFill/>
        </p:spPr>
        <p:txBody>
          <a:bodyPr wrap="square" rtlCol="0">
            <a:spAutoFit/>
          </a:bodyPr>
          <a:lstStyle/>
          <a:p>
            <a:r>
              <a:rPr lang="en-US" sz="2700" b="1" dirty="0"/>
              <a:t>Modeling</a:t>
            </a:r>
            <a:endParaRPr lang="en-US" sz="2800" b="1" dirty="0"/>
          </a:p>
        </p:txBody>
      </p:sp>
      <p:sp>
        <p:nvSpPr>
          <p:cNvPr id="12" name="TextBox 11"/>
          <p:cNvSpPr txBox="1"/>
          <p:nvPr/>
        </p:nvSpPr>
        <p:spPr>
          <a:xfrm>
            <a:off x="9114252" y="3707733"/>
            <a:ext cx="7374485" cy="2394502"/>
          </a:xfrm>
          <a:prstGeom prst="rect">
            <a:avLst/>
          </a:prstGeom>
          <a:noFill/>
        </p:spPr>
        <p:txBody>
          <a:bodyPr wrap="square" rtlCol="0">
            <a:spAutoFit/>
          </a:bodyPr>
          <a:lstStyle/>
          <a:p>
            <a:r>
              <a:rPr lang="en-US" sz="1870" dirty="0"/>
              <a:t>House configurations are modeled using Unity game development software. The house is drawn up and a solar path is installed as the source of light. The sun’s position is determined for a specific day and time. An evaluator takes an image of the configuration and counts how many pixels are exposed to the light. The area exposed to the sun is calculated and heat passage is calculated for that instance. The heat passage is compared against 1800 W, which is the estimated need to heat a 225 ft² room. The difference in heat</a:t>
            </a:r>
          </a:p>
        </p:txBody>
      </p:sp>
      <p:sp>
        <p:nvSpPr>
          <p:cNvPr id="13" name="TextBox 12"/>
          <p:cNvSpPr txBox="1"/>
          <p:nvPr/>
        </p:nvSpPr>
        <p:spPr>
          <a:xfrm>
            <a:off x="3405151" y="10945672"/>
            <a:ext cx="4749583" cy="323165"/>
          </a:xfrm>
          <a:prstGeom prst="rect">
            <a:avLst/>
          </a:prstGeom>
          <a:noFill/>
        </p:spPr>
        <p:txBody>
          <a:bodyPr wrap="square" rtlCol="0">
            <a:spAutoFit/>
          </a:bodyPr>
          <a:lstStyle/>
          <a:p>
            <a:r>
              <a:rPr lang="en-US" sz="1500" dirty="0"/>
              <a:t>Figure 1. Concept of how passive solar design works.</a:t>
            </a:r>
          </a:p>
        </p:txBody>
      </p:sp>
      <p:pic>
        <p:nvPicPr>
          <p:cNvPr id="15" name="Picture 14"/>
          <p:cNvPicPr>
            <a:picLocks noChangeAspect="1"/>
          </p:cNvPicPr>
          <p:nvPr/>
        </p:nvPicPr>
        <p:blipFill>
          <a:blip r:embed="rId7"/>
          <a:stretch>
            <a:fillRect/>
          </a:stretch>
        </p:blipFill>
        <p:spPr>
          <a:xfrm>
            <a:off x="12533529" y="6327362"/>
            <a:ext cx="3955208" cy="2465611"/>
          </a:xfrm>
          <a:prstGeom prst="rect">
            <a:avLst/>
          </a:prstGeom>
        </p:spPr>
      </p:pic>
      <p:sp>
        <p:nvSpPr>
          <p:cNvPr id="16" name="TextBox 15"/>
          <p:cNvSpPr txBox="1"/>
          <p:nvPr/>
        </p:nvSpPr>
        <p:spPr>
          <a:xfrm>
            <a:off x="9098703" y="5997791"/>
            <a:ext cx="3420083" cy="3545586"/>
          </a:xfrm>
          <a:prstGeom prst="rect">
            <a:avLst/>
          </a:prstGeom>
          <a:noFill/>
        </p:spPr>
        <p:txBody>
          <a:bodyPr wrap="square" rtlCol="0">
            <a:spAutoFit/>
          </a:bodyPr>
          <a:lstStyle/>
          <a:p>
            <a:r>
              <a:rPr lang="en-US" sz="1870" dirty="0"/>
              <a:t>passage is added to the total energy use for the year, as energy input is needed to correct for excess or insufficient heat passage. The solar path is then iterated throughout the year for three times of day on the 20</a:t>
            </a:r>
            <a:r>
              <a:rPr lang="en-US" sz="1870" baseline="30000" dirty="0"/>
              <a:t>th</a:t>
            </a:r>
            <a:r>
              <a:rPr lang="en-US" sz="1870" dirty="0"/>
              <a:t> of each month. The total energy use for the year is passed to the genetic algorithm and minimized.</a:t>
            </a:r>
          </a:p>
        </p:txBody>
      </p:sp>
      <p:sp>
        <p:nvSpPr>
          <p:cNvPr id="17" name="TextBox 16"/>
          <p:cNvSpPr txBox="1"/>
          <p:nvPr/>
        </p:nvSpPr>
        <p:spPr>
          <a:xfrm>
            <a:off x="12464454" y="8840275"/>
            <a:ext cx="3962580" cy="323165"/>
          </a:xfrm>
          <a:prstGeom prst="rect">
            <a:avLst/>
          </a:prstGeom>
          <a:noFill/>
        </p:spPr>
        <p:txBody>
          <a:bodyPr wrap="square" rtlCol="0">
            <a:spAutoFit/>
          </a:bodyPr>
          <a:lstStyle/>
          <a:p>
            <a:r>
              <a:rPr lang="en-US" sz="1500" dirty="0"/>
              <a:t>Figure 3. Perspective from the evaluator.</a:t>
            </a:r>
          </a:p>
        </p:txBody>
      </p:sp>
      <p:pic>
        <p:nvPicPr>
          <p:cNvPr id="18" name="Picture 17"/>
          <p:cNvPicPr>
            <a:picLocks noChangeAspect="1"/>
          </p:cNvPicPr>
          <p:nvPr/>
        </p:nvPicPr>
        <p:blipFill>
          <a:blip r:embed="rId8"/>
          <a:stretch>
            <a:fillRect/>
          </a:stretch>
        </p:blipFill>
        <p:spPr>
          <a:xfrm>
            <a:off x="5142056" y="14430192"/>
            <a:ext cx="3195571" cy="3674618"/>
          </a:xfrm>
          <a:prstGeom prst="rect">
            <a:avLst/>
          </a:prstGeom>
        </p:spPr>
      </p:pic>
      <p:sp>
        <p:nvSpPr>
          <p:cNvPr id="19" name="TextBox 18"/>
          <p:cNvSpPr txBox="1"/>
          <p:nvPr/>
        </p:nvSpPr>
        <p:spPr>
          <a:xfrm>
            <a:off x="4998719" y="18197936"/>
            <a:ext cx="3456927" cy="307777"/>
          </a:xfrm>
          <a:prstGeom prst="rect">
            <a:avLst/>
          </a:prstGeom>
          <a:noFill/>
        </p:spPr>
        <p:txBody>
          <a:bodyPr wrap="square" rtlCol="0">
            <a:spAutoFit/>
          </a:bodyPr>
          <a:lstStyle/>
          <a:p>
            <a:r>
              <a:rPr lang="en-US" sz="1400" dirty="0"/>
              <a:t>Figure 2. Simple heat transfer diagram.</a:t>
            </a:r>
          </a:p>
        </p:txBody>
      </p:sp>
      <p:sp>
        <p:nvSpPr>
          <p:cNvPr id="20" name="TextBox 19"/>
          <p:cNvSpPr txBox="1"/>
          <p:nvPr/>
        </p:nvSpPr>
        <p:spPr>
          <a:xfrm>
            <a:off x="20772120" y="6193396"/>
            <a:ext cx="3970800" cy="4984441"/>
          </a:xfrm>
          <a:prstGeom prst="rect">
            <a:avLst/>
          </a:prstGeom>
          <a:noFill/>
        </p:spPr>
        <p:txBody>
          <a:bodyPr wrap="square" rtlCol="0">
            <a:spAutoFit/>
          </a:bodyPr>
          <a:lstStyle/>
          <a:p>
            <a:r>
              <a:rPr lang="en-US" sz="1870" dirty="0"/>
              <a:t>This algorithm serves as a proof of concept and therefore has limitations to its applications. The concept serves as a design aid, showing a viable method of balancing and experimenting with the variables involved in passive solar design.  As the first of its kind, the model is extremely simplified to only one room and one window. Factors that could be accounted for in future creations include multiple-room layouts, thermal and reflective surfaces within and without the house, and more complete house modeling with multiple surfaces.</a:t>
            </a:r>
          </a:p>
          <a:p>
            <a:endParaRPr lang="en-US" sz="1870" dirty="0"/>
          </a:p>
        </p:txBody>
      </p:sp>
      <p:pic>
        <p:nvPicPr>
          <p:cNvPr id="22" name="Picture 21"/>
          <p:cNvPicPr>
            <a:picLocks noChangeAspect="1"/>
          </p:cNvPicPr>
          <p:nvPr/>
        </p:nvPicPr>
        <p:blipFill>
          <a:blip r:embed="rId9"/>
          <a:stretch>
            <a:fillRect/>
          </a:stretch>
        </p:blipFill>
        <p:spPr>
          <a:xfrm>
            <a:off x="9992088" y="12572958"/>
            <a:ext cx="5577290" cy="3286848"/>
          </a:xfrm>
          <a:prstGeom prst="rect">
            <a:avLst/>
          </a:prstGeom>
        </p:spPr>
      </p:pic>
      <p:sp>
        <p:nvSpPr>
          <p:cNvPr id="23" name="TextBox 22"/>
          <p:cNvSpPr txBox="1"/>
          <p:nvPr/>
        </p:nvSpPr>
        <p:spPr>
          <a:xfrm>
            <a:off x="9992088" y="16022590"/>
            <a:ext cx="5577290" cy="323165"/>
          </a:xfrm>
          <a:prstGeom prst="rect">
            <a:avLst/>
          </a:prstGeom>
          <a:noFill/>
        </p:spPr>
        <p:txBody>
          <a:bodyPr wrap="square" rtlCol="0">
            <a:spAutoFit/>
          </a:bodyPr>
          <a:lstStyle/>
          <a:p>
            <a:r>
              <a:rPr lang="en-US" sz="1500" dirty="0"/>
              <a:t>Figure 4. An optimal design configuration.</a:t>
            </a:r>
          </a:p>
        </p:txBody>
      </p:sp>
      <p:pic>
        <p:nvPicPr>
          <p:cNvPr id="24" name="Picture 2" descr="http://www.herschel-infrared.com/wp-content/uploads/2014/11/infrared-vs-convectio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74617" y="6225093"/>
            <a:ext cx="3171825" cy="28765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7406732" y="10118414"/>
            <a:ext cx="3572636" cy="3095784"/>
          </a:xfrm>
          <a:prstGeom prst="rect">
            <a:avLst/>
          </a:prstGeom>
          <a:noFill/>
        </p:spPr>
        <p:txBody>
          <a:bodyPr wrap="square" rtlCol="0">
            <a:spAutoFit/>
          </a:bodyPr>
          <a:lstStyle/>
          <a:p>
            <a:r>
              <a:rPr lang="en-US" sz="1870" dirty="0"/>
              <a:t>Coupling the algorithm with thermal modelling software could also evaluate heat transfer through convection in the house, as well as heat exit. </a:t>
            </a:r>
          </a:p>
          <a:p>
            <a:endParaRPr lang="en-US" sz="1870" dirty="0"/>
          </a:p>
          <a:p>
            <a:r>
              <a:rPr lang="en-US" sz="1870" dirty="0"/>
              <a:t>Producing a more continuous sampling rate or more accurate model could even predict energy usage and savings.</a:t>
            </a:r>
          </a:p>
          <a:p>
            <a:endParaRPr lang="en-US" dirty="0"/>
          </a:p>
        </p:txBody>
      </p:sp>
      <p:sp>
        <p:nvSpPr>
          <p:cNvPr id="26" name="TextBox 25"/>
          <p:cNvSpPr txBox="1"/>
          <p:nvPr/>
        </p:nvSpPr>
        <p:spPr>
          <a:xfrm>
            <a:off x="17477234" y="9144509"/>
            <a:ext cx="3171825" cy="738664"/>
          </a:xfrm>
          <a:prstGeom prst="rect">
            <a:avLst/>
          </a:prstGeom>
          <a:noFill/>
        </p:spPr>
        <p:txBody>
          <a:bodyPr wrap="square" rtlCol="0">
            <a:spAutoFit/>
          </a:bodyPr>
          <a:lstStyle/>
          <a:p>
            <a:r>
              <a:rPr lang="en-US" sz="1400" dirty="0"/>
              <a:t>Figure 5. The roles of irradiation and thermal masses in passive solar heat transfer.</a:t>
            </a:r>
          </a:p>
        </p:txBody>
      </p:sp>
      <p:pic>
        <p:nvPicPr>
          <p:cNvPr id="1028" name="Picture 4" descr="Conduction Heat Transfer – How Does It Wor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33823" y="10902772"/>
            <a:ext cx="3582085" cy="22804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1068899" y="13138980"/>
            <a:ext cx="3337560" cy="523220"/>
          </a:xfrm>
          <a:prstGeom prst="rect">
            <a:avLst/>
          </a:prstGeom>
          <a:noFill/>
        </p:spPr>
        <p:txBody>
          <a:bodyPr wrap="square" rtlCol="0">
            <a:spAutoFit/>
          </a:bodyPr>
          <a:lstStyle/>
          <a:p>
            <a:r>
              <a:rPr lang="en-US" sz="1400" dirty="0"/>
              <a:t>Figure 6. Heat transfer software can create a more accurate model.</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10151</TotalTime>
  <Words>1015</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User</cp:lastModifiedBy>
  <cp:revision>49</cp:revision>
  <dcterms:modified xsi:type="dcterms:W3CDTF">2017-05-06T15:19:28Z</dcterms:modified>
</cp:coreProperties>
</file>