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77" r:id="rId3"/>
    <p:sldId id="257" r:id="rId4"/>
    <p:sldId id="258" r:id="rId5"/>
    <p:sldId id="264" r:id="rId6"/>
    <p:sldId id="259" r:id="rId7"/>
    <p:sldId id="273" r:id="rId8"/>
    <p:sldId id="266" r:id="rId9"/>
    <p:sldId id="278" r:id="rId10"/>
    <p:sldId id="265" r:id="rId11"/>
    <p:sldId id="280" r:id="rId12"/>
    <p:sldId id="260" r:id="rId13"/>
    <p:sldId id="269" r:id="rId14"/>
    <p:sldId id="270" r:id="rId15"/>
    <p:sldId id="271" r:id="rId16"/>
    <p:sldId id="281" r:id="rId17"/>
    <p:sldId id="272" r:id="rId18"/>
    <p:sldId id="261" r:id="rId19"/>
    <p:sldId id="282" r:id="rId20"/>
    <p:sldId id="268" r:id="rId21"/>
    <p:sldId id="283" r:id="rId22"/>
    <p:sldId id="276" r:id="rId23"/>
    <p:sldId id="267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443"/>
    <a:srgbClr val="DA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43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A0C97-8060-4710-A3E8-FD168B45C2F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216ED1E8-2AD8-4BF9-B4E8-516DB8E5CD1A}">
      <dgm:prSet phldrT="[文字]" custT="1"/>
      <dgm:spPr/>
      <dgm:t>
        <a:bodyPr/>
        <a:lstStyle/>
        <a:p>
          <a:r>
            <a:rPr lang="en-US" altLang="zh-TW" sz="3000" dirty="0"/>
            <a:t>EOF analysis</a:t>
          </a:r>
        </a:p>
        <a:p>
          <a:r>
            <a:rPr lang="en-US" altLang="zh-TW" sz="1800" dirty="0"/>
            <a:t>(10</a:t>
          </a:r>
          <a:r>
            <a:rPr lang="en-US" altLang="zh-TW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°</a:t>
          </a:r>
          <a:r>
            <a:rPr lang="en-US" altLang="zh-TW" sz="1800" dirty="0"/>
            <a:t>N-10</a:t>
          </a:r>
          <a:r>
            <a:rPr lang="en-US" altLang="zh-TW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°</a:t>
          </a:r>
          <a:r>
            <a:rPr lang="en-US" altLang="zh-TW" sz="1800" dirty="0"/>
            <a:t>S)</a:t>
          </a:r>
          <a:endParaRPr lang="zh-TW" altLang="en-US" sz="1800" dirty="0"/>
        </a:p>
      </dgm:t>
    </dgm:pt>
    <dgm:pt modelId="{9259CCE1-DF6C-4050-AD40-53E60FDEB1AA}" type="parTrans" cxnId="{A32F8721-39D0-4655-81CC-1E0A380B7FDE}">
      <dgm:prSet/>
      <dgm:spPr/>
      <dgm:t>
        <a:bodyPr/>
        <a:lstStyle/>
        <a:p>
          <a:endParaRPr lang="zh-TW" altLang="en-US"/>
        </a:p>
      </dgm:t>
    </dgm:pt>
    <dgm:pt modelId="{7292E6A1-9000-4227-8E77-1ABA7BC7C98E}" type="sibTrans" cxnId="{A32F8721-39D0-4655-81CC-1E0A380B7FDE}">
      <dgm:prSet/>
      <dgm:spPr/>
      <dgm:t>
        <a:bodyPr/>
        <a:lstStyle/>
        <a:p>
          <a:endParaRPr lang="zh-TW" altLang="en-US"/>
        </a:p>
      </dgm:t>
    </dgm:pt>
    <dgm:pt modelId="{381E3F1D-AD41-47EE-98BF-3B19F6341709}">
      <dgm:prSet phldrT="[文字]"/>
      <dgm:spPr/>
      <dgm:t>
        <a:bodyPr/>
        <a:lstStyle/>
        <a:p>
          <a:r>
            <a:rPr lang="en-US" altLang="zh-TW" dirty="0"/>
            <a:t>PC2 is regressed on wind field</a:t>
          </a:r>
          <a:endParaRPr lang="zh-TW" altLang="en-US" dirty="0"/>
        </a:p>
      </dgm:t>
    </dgm:pt>
    <dgm:pt modelId="{3A35186C-C42A-4C88-9FF6-5AE76AA8C2F4}" type="parTrans" cxnId="{A37F80A8-AE0E-4E1F-8518-8B5EAFE3A930}">
      <dgm:prSet/>
      <dgm:spPr/>
      <dgm:t>
        <a:bodyPr/>
        <a:lstStyle/>
        <a:p>
          <a:endParaRPr lang="zh-TW" altLang="en-US"/>
        </a:p>
      </dgm:t>
    </dgm:pt>
    <dgm:pt modelId="{26DC4E49-3530-4493-8175-3CCCC0E3ED4D}" type="sibTrans" cxnId="{A37F80A8-AE0E-4E1F-8518-8B5EAFE3A930}">
      <dgm:prSet/>
      <dgm:spPr/>
      <dgm:t>
        <a:bodyPr/>
        <a:lstStyle/>
        <a:p>
          <a:endParaRPr lang="zh-TW" altLang="en-US"/>
        </a:p>
      </dgm:t>
    </dgm:pt>
    <dgm:pt modelId="{93C5FA5F-EDAA-46FE-BEDD-DA20C6950208}">
      <dgm:prSet phldrT="[文字]"/>
      <dgm:spPr/>
      <dgm:t>
        <a:bodyPr/>
        <a:lstStyle/>
        <a:p>
          <a:r>
            <a:rPr lang="en-US" altLang="zh-TW" dirty="0"/>
            <a:t>Wind regression coefficients</a:t>
          </a:r>
          <a:endParaRPr lang="zh-TW" altLang="en-US" dirty="0"/>
        </a:p>
      </dgm:t>
    </dgm:pt>
    <dgm:pt modelId="{81BD5DF7-2371-4EFE-B5F9-2ED533AFCB56}" type="parTrans" cxnId="{85E39849-4F56-46AF-8354-52C8185EF36E}">
      <dgm:prSet/>
      <dgm:spPr/>
      <dgm:t>
        <a:bodyPr/>
        <a:lstStyle/>
        <a:p>
          <a:endParaRPr lang="zh-TW" altLang="en-US"/>
        </a:p>
      </dgm:t>
    </dgm:pt>
    <dgm:pt modelId="{0F369F18-CBAE-4B39-B6BB-5C5807DEB2C1}" type="sibTrans" cxnId="{85E39849-4F56-46AF-8354-52C8185EF36E}">
      <dgm:prSet/>
      <dgm:spPr/>
      <dgm:t>
        <a:bodyPr/>
        <a:lstStyle/>
        <a:p>
          <a:endParaRPr lang="zh-TW" altLang="en-US"/>
        </a:p>
      </dgm:t>
    </dgm:pt>
    <dgm:pt modelId="{FE9C05C7-EA5A-47CE-9A61-11678A13F624}" type="pres">
      <dgm:prSet presAssocID="{002A0C97-8060-4710-A3E8-FD168B45C2FD}" presName="Name0" presStyleCnt="0">
        <dgm:presLayoutVars>
          <dgm:dir/>
          <dgm:resizeHandles val="exact"/>
        </dgm:presLayoutVars>
      </dgm:prSet>
      <dgm:spPr/>
    </dgm:pt>
    <dgm:pt modelId="{DF1B2EF6-7AF2-476C-97B4-C3130E0D6C80}" type="pres">
      <dgm:prSet presAssocID="{216ED1E8-2AD8-4BF9-B4E8-516DB8E5CD1A}" presName="node" presStyleLbl="node1" presStyleIdx="0" presStyleCnt="3">
        <dgm:presLayoutVars>
          <dgm:bulletEnabled val="1"/>
        </dgm:presLayoutVars>
      </dgm:prSet>
      <dgm:spPr/>
    </dgm:pt>
    <dgm:pt modelId="{FBA5D039-0B0F-4CDD-A3F3-762471D3EBB0}" type="pres">
      <dgm:prSet presAssocID="{7292E6A1-9000-4227-8E77-1ABA7BC7C98E}" presName="sibTrans" presStyleLbl="sibTrans2D1" presStyleIdx="0" presStyleCnt="2"/>
      <dgm:spPr/>
    </dgm:pt>
    <dgm:pt modelId="{2F7CECA2-8E76-4C3C-9AF7-357AF03E3377}" type="pres">
      <dgm:prSet presAssocID="{7292E6A1-9000-4227-8E77-1ABA7BC7C98E}" presName="connectorText" presStyleLbl="sibTrans2D1" presStyleIdx="0" presStyleCnt="2"/>
      <dgm:spPr/>
    </dgm:pt>
    <dgm:pt modelId="{2402D897-F82F-4741-81BC-84B5E573ED5B}" type="pres">
      <dgm:prSet presAssocID="{381E3F1D-AD41-47EE-98BF-3B19F6341709}" presName="node" presStyleLbl="node1" presStyleIdx="1" presStyleCnt="3">
        <dgm:presLayoutVars>
          <dgm:bulletEnabled val="1"/>
        </dgm:presLayoutVars>
      </dgm:prSet>
      <dgm:spPr/>
    </dgm:pt>
    <dgm:pt modelId="{4921B05F-7792-4079-BC2B-A52B145B6103}" type="pres">
      <dgm:prSet presAssocID="{26DC4E49-3530-4493-8175-3CCCC0E3ED4D}" presName="sibTrans" presStyleLbl="sibTrans2D1" presStyleIdx="1" presStyleCnt="2"/>
      <dgm:spPr/>
    </dgm:pt>
    <dgm:pt modelId="{555660E0-D5BF-43F8-9B5E-DD330A95D0C3}" type="pres">
      <dgm:prSet presAssocID="{26DC4E49-3530-4493-8175-3CCCC0E3ED4D}" presName="connectorText" presStyleLbl="sibTrans2D1" presStyleIdx="1" presStyleCnt="2"/>
      <dgm:spPr/>
    </dgm:pt>
    <dgm:pt modelId="{7C5616C6-0714-4C22-BA44-ABC6A8039274}" type="pres">
      <dgm:prSet presAssocID="{93C5FA5F-EDAA-46FE-BEDD-DA20C6950208}" presName="node" presStyleLbl="node1" presStyleIdx="2" presStyleCnt="3">
        <dgm:presLayoutVars>
          <dgm:bulletEnabled val="1"/>
        </dgm:presLayoutVars>
      </dgm:prSet>
      <dgm:spPr/>
    </dgm:pt>
  </dgm:ptLst>
  <dgm:cxnLst>
    <dgm:cxn modelId="{43A8E21C-1A7F-44B6-ACF1-4B9FF83C899A}" type="presOf" srcId="{381E3F1D-AD41-47EE-98BF-3B19F6341709}" destId="{2402D897-F82F-4741-81BC-84B5E573ED5B}" srcOrd="0" destOrd="0" presId="urn:microsoft.com/office/officeart/2005/8/layout/process1"/>
    <dgm:cxn modelId="{A32F8721-39D0-4655-81CC-1E0A380B7FDE}" srcId="{002A0C97-8060-4710-A3E8-FD168B45C2FD}" destId="{216ED1E8-2AD8-4BF9-B4E8-516DB8E5CD1A}" srcOrd="0" destOrd="0" parTransId="{9259CCE1-DF6C-4050-AD40-53E60FDEB1AA}" sibTransId="{7292E6A1-9000-4227-8E77-1ABA7BC7C98E}"/>
    <dgm:cxn modelId="{48FD435C-D7E1-4A1E-A684-9F803F13D8CD}" type="presOf" srcId="{216ED1E8-2AD8-4BF9-B4E8-516DB8E5CD1A}" destId="{DF1B2EF6-7AF2-476C-97B4-C3130E0D6C80}" srcOrd="0" destOrd="0" presId="urn:microsoft.com/office/officeart/2005/8/layout/process1"/>
    <dgm:cxn modelId="{85E39849-4F56-46AF-8354-52C8185EF36E}" srcId="{002A0C97-8060-4710-A3E8-FD168B45C2FD}" destId="{93C5FA5F-EDAA-46FE-BEDD-DA20C6950208}" srcOrd="2" destOrd="0" parTransId="{81BD5DF7-2371-4EFE-B5F9-2ED533AFCB56}" sibTransId="{0F369F18-CBAE-4B39-B6BB-5C5807DEB2C1}"/>
    <dgm:cxn modelId="{9C466492-CE63-4135-BC84-DD27DB690C19}" type="presOf" srcId="{7292E6A1-9000-4227-8E77-1ABA7BC7C98E}" destId="{FBA5D039-0B0F-4CDD-A3F3-762471D3EBB0}" srcOrd="0" destOrd="0" presId="urn:microsoft.com/office/officeart/2005/8/layout/process1"/>
    <dgm:cxn modelId="{A37F80A8-AE0E-4E1F-8518-8B5EAFE3A930}" srcId="{002A0C97-8060-4710-A3E8-FD168B45C2FD}" destId="{381E3F1D-AD41-47EE-98BF-3B19F6341709}" srcOrd="1" destOrd="0" parTransId="{3A35186C-C42A-4C88-9FF6-5AE76AA8C2F4}" sibTransId="{26DC4E49-3530-4493-8175-3CCCC0E3ED4D}"/>
    <dgm:cxn modelId="{C166F9AC-0EA1-4D0B-B70B-15E1B24ABD7C}" type="presOf" srcId="{7292E6A1-9000-4227-8E77-1ABA7BC7C98E}" destId="{2F7CECA2-8E76-4C3C-9AF7-357AF03E3377}" srcOrd="1" destOrd="0" presId="urn:microsoft.com/office/officeart/2005/8/layout/process1"/>
    <dgm:cxn modelId="{EFD8D9CE-544D-4B75-938F-3B408EAA23EE}" type="presOf" srcId="{26DC4E49-3530-4493-8175-3CCCC0E3ED4D}" destId="{4921B05F-7792-4079-BC2B-A52B145B6103}" srcOrd="0" destOrd="0" presId="urn:microsoft.com/office/officeart/2005/8/layout/process1"/>
    <dgm:cxn modelId="{3E6B38E1-75A2-4488-8658-E833EA174061}" type="presOf" srcId="{26DC4E49-3530-4493-8175-3CCCC0E3ED4D}" destId="{555660E0-D5BF-43F8-9B5E-DD330A95D0C3}" srcOrd="1" destOrd="0" presId="urn:microsoft.com/office/officeart/2005/8/layout/process1"/>
    <dgm:cxn modelId="{55DD40E7-BA06-47A7-8EF5-E6133DFA4205}" type="presOf" srcId="{002A0C97-8060-4710-A3E8-FD168B45C2FD}" destId="{FE9C05C7-EA5A-47CE-9A61-11678A13F624}" srcOrd="0" destOrd="0" presId="urn:microsoft.com/office/officeart/2005/8/layout/process1"/>
    <dgm:cxn modelId="{A5C5A2FE-DB46-438F-9B39-34C2D271946C}" type="presOf" srcId="{93C5FA5F-EDAA-46FE-BEDD-DA20C6950208}" destId="{7C5616C6-0714-4C22-BA44-ABC6A8039274}" srcOrd="0" destOrd="0" presId="urn:microsoft.com/office/officeart/2005/8/layout/process1"/>
    <dgm:cxn modelId="{986EA808-343B-409B-BAB6-202F3E3E2BAF}" type="presParOf" srcId="{FE9C05C7-EA5A-47CE-9A61-11678A13F624}" destId="{DF1B2EF6-7AF2-476C-97B4-C3130E0D6C80}" srcOrd="0" destOrd="0" presId="urn:microsoft.com/office/officeart/2005/8/layout/process1"/>
    <dgm:cxn modelId="{D7E35A91-4CAC-4C24-899A-B1C2337DE5B3}" type="presParOf" srcId="{FE9C05C7-EA5A-47CE-9A61-11678A13F624}" destId="{FBA5D039-0B0F-4CDD-A3F3-762471D3EBB0}" srcOrd="1" destOrd="0" presId="urn:microsoft.com/office/officeart/2005/8/layout/process1"/>
    <dgm:cxn modelId="{AECDE5EA-E05A-4B5D-827B-CC65DA43043E}" type="presParOf" srcId="{FBA5D039-0B0F-4CDD-A3F3-762471D3EBB0}" destId="{2F7CECA2-8E76-4C3C-9AF7-357AF03E3377}" srcOrd="0" destOrd="0" presId="urn:microsoft.com/office/officeart/2005/8/layout/process1"/>
    <dgm:cxn modelId="{978295B7-63AE-4E58-8BE0-F45FED425774}" type="presParOf" srcId="{FE9C05C7-EA5A-47CE-9A61-11678A13F624}" destId="{2402D897-F82F-4741-81BC-84B5E573ED5B}" srcOrd="2" destOrd="0" presId="urn:microsoft.com/office/officeart/2005/8/layout/process1"/>
    <dgm:cxn modelId="{81C9D91A-507D-4A5C-B2AC-38B27CCD6569}" type="presParOf" srcId="{FE9C05C7-EA5A-47CE-9A61-11678A13F624}" destId="{4921B05F-7792-4079-BC2B-A52B145B6103}" srcOrd="3" destOrd="0" presId="urn:microsoft.com/office/officeart/2005/8/layout/process1"/>
    <dgm:cxn modelId="{908FF603-1AE6-4548-95B5-5A90ECB42DB5}" type="presParOf" srcId="{4921B05F-7792-4079-BC2B-A52B145B6103}" destId="{555660E0-D5BF-43F8-9B5E-DD330A95D0C3}" srcOrd="0" destOrd="0" presId="urn:microsoft.com/office/officeart/2005/8/layout/process1"/>
    <dgm:cxn modelId="{B3DB942B-E2B2-40C3-8CD8-768F682DF8CD}" type="presParOf" srcId="{FE9C05C7-EA5A-47CE-9A61-11678A13F624}" destId="{7C5616C6-0714-4C22-BA44-ABC6A803927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B2EF6-7AF2-476C-97B4-C3130E0D6C80}">
      <dsp:nvSpPr>
        <dsp:cNvPr id="0" name=""/>
        <dsp:cNvSpPr/>
      </dsp:nvSpPr>
      <dsp:spPr>
        <a:xfrm>
          <a:off x="8440" y="97610"/>
          <a:ext cx="2522735" cy="1513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EOF analysis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(10</a:t>
          </a:r>
          <a:r>
            <a:rPr lang="en-US" altLang="zh-TW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°</a:t>
          </a:r>
          <a:r>
            <a:rPr lang="en-US" altLang="zh-TW" sz="1800" kern="1200" dirty="0"/>
            <a:t>N-10</a:t>
          </a:r>
          <a:r>
            <a:rPr lang="en-US" altLang="zh-TW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°</a:t>
          </a:r>
          <a:r>
            <a:rPr lang="en-US" altLang="zh-TW" sz="1800" kern="1200" dirty="0"/>
            <a:t>S)</a:t>
          </a:r>
          <a:endParaRPr lang="zh-TW" altLang="en-US" sz="1800" kern="1200" dirty="0"/>
        </a:p>
      </dsp:txBody>
      <dsp:txXfrm>
        <a:off x="52773" y="141943"/>
        <a:ext cx="2434069" cy="1424975"/>
      </dsp:txXfrm>
    </dsp:sp>
    <dsp:sp modelId="{FBA5D039-0B0F-4CDD-A3F3-762471D3EBB0}">
      <dsp:nvSpPr>
        <dsp:cNvPr id="0" name=""/>
        <dsp:cNvSpPr/>
      </dsp:nvSpPr>
      <dsp:spPr>
        <a:xfrm>
          <a:off x="2783449" y="541612"/>
          <a:ext cx="534819" cy="625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2783449" y="666740"/>
        <a:ext cx="374373" cy="375382"/>
      </dsp:txXfrm>
    </dsp:sp>
    <dsp:sp modelId="{2402D897-F82F-4741-81BC-84B5E573ED5B}">
      <dsp:nvSpPr>
        <dsp:cNvPr id="0" name=""/>
        <dsp:cNvSpPr/>
      </dsp:nvSpPr>
      <dsp:spPr>
        <a:xfrm>
          <a:off x="3540269" y="97610"/>
          <a:ext cx="2522735" cy="1513641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PC2 is regressed on wind field</a:t>
          </a:r>
          <a:endParaRPr lang="zh-TW" altLang="en-US" sz="3000" kern="1200" dirty="0"/>
        </a:p>
      </dsp:txBody>
      <dsp:txXfrm>
        <a:off x="3584602" y="141943"/>
        <a:ext cx="2434069" cy="1424975"/>
      </dsp:txXfrm>
    </dsp:sp>
    <dsp:sp modelId="{4921B05F-7792-4079-BC2B-A52B145B6103}">
      <dsp:nvSpPr>
        <dsp:cNvPr id="0" name=""/>
        <dsp:cNvSpPr/>
      </dsp:nvSpPr>
      <dsp:spPr>
        <a:xfrm>
          <a:off x="6315278" y="541612"/>
          <a:ext cx="534819" cy="625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6315278" y="666740"/>
        <a:ext cx="374373" cy="375382"/>
      </dsp:txXfrm>
    </dsp:sp>
    <dsp:sp modelId="{7C5616C6-0714-4C22-BA44-ABC6A8039274}">
      <dsp:nvSpPr>
        <dsp:cNvPr id="0" name=""/>
        <dsp:cNvSpPr/>
      </dsp:nvSpPr>
      <dsp:spPr>
        <a:xfrm>
          <a:off x="7072099" y="97610"/>
          <a:ext cx="2522735" cy="1513641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Wind regression coefficients</a:t>
          </a:r>
          <a:endParaRPr lang="zh-TW" altLang="en-US" sz="3000" kern="1200" dirty="0"/>
        </a:p>
      </dsp:txBody>
      <dsp:txXfrm>
        <a:off x="7116432" y="141943"/>
        <a:ext cx="2434069" cy="142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BA1D2-A5CE-4C35-8AE3-EBA9B35F5DFE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D2C92-053B-4184-A65A-1F62A76F3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62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pwd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2C92-053B-4184-A65A-1F62A76F3B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07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2C92-053B-4184-A65A-1F62A76F3B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Python#,”””….””””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2C92-053B-4184-A65A-1F62A76F3B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7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% </a:t>
            </a:r>
            <a:r>
              <a:rPr lang="en-US" altLang="zh-TW" dirty="0" err="1"/>
              <a:t>i</a:t>
            </a:r>
            <a:r>
              <a:rPr lang="zh-TW" altLang="en-US" dirty="0"/>
              <a:t>和</a:t>
            </a:r>
            <a:r>
              <a:rPr lang="en-US" altLang="zh-TW" dirty="0"/>
              <a:t>j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開始，</a:t>
            </a:r>
            <a:r>
              <a:rPr lang="en-US" altLang="zh-TW" dirty="0" err="1"/>
              <a:t>i</a:t>
            </a:r>
            <a:r>
              <a:rPr lang="zh-TW" altLang="en-US" dirty="0"/>
              <a:t>為</a:t>
            </a:r>
            <a:r>
              <a:rPr lang="en-US" altLang="zh-TW" dirty="0"/>
              <a:t>row</a:t>
            </a:r>
            <a:r>
              <a:rPr lang="zh-TW" altLang="en-US" dirty="0"/>
              <a:t>，</a:t>
            </a:r>
            <a:r>
              <a:rPr lang="en-US" altLang="zh-TW" dirty="0"/>
              <a:t>j</a:t>
            </a:r>
            <a:r>
              <a:rPr lang="zh-TW" altLang="en-US" dirty="0"/>
              <a:t>為</a:t>
            </a:r>
            <a:r>
              <a:rPr lang="en-US" altLang="zh-TW" dirty="0"/>
              <a:t>column</a:t>
            </a:r>
            <a:br>
              <a:rPr lang="en-US" altLang="zh-TW" dirty="0"/>
            </a:br>
            <a:r>
              <a:rPr lang="en-US" altLang="zh-TW" dirty="0"/>
              <a:t>%B</a:t>
            </a:r>
            <a:r>
              <a:rPr lang="zh-TW" altLang="en-US" dirty="0"/>
              <a:t>矩陣以行向量併入 </a:t>
            </a:r>
            <a:endParaRPr lang="en-US" altLang="zh-TW" dirty="0"/>
          </a:p>
          <a:p>
            <a:r>
              <a:rPr lang="en-US" altLang="zh-TW" dirty="0"/>
              <a:t>%</a:t>
            </a:r>
            <a:r>
              <a:rPr lang="zh-TW" altLang="en-US" dirty="0"/>
              <a:t>加入第四列</a:t>
            </a:r>
            <a:endParaRPr lang="en-US" altLang="zh-TW" dirty="0"/>
          </a:p>
          <a:p>
            <a:r>
              <a:rPr lang="en-US" altLang="zh-TW" dirty="0"/>
              <a:t>%</a:t>
            </a:r>
            <a:r>
              <a:rPr lang="zh-TW" altLang="en-US" dirty="0"/>
              <a:t>第一行與第四行刪掉</a:t>
            </a:r>
            <a:endParaRPr lang="en-US" altLang="zh-TW" dirty="0"/>
          </a:p>
          <a:p>
            <a:r>
              <a:rPr lang="en-US" altLang="zh-TW" dirty="0"/>
              <a:t>Fortran: column major</a:t>
            </a:r>
          </a:p>
          <a:p>
            <a:r>
              <a:rPr lang="en-US" altLang="zh-TW" dirty="0"/>
              <a:t>NCL (like C/C++) &amp; Python: row-major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2C92-053B-4184-A65A-1F62A76F3B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8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2C92-053B-4184-A65A-1F62A76F3B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8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Return</a:t>
            </a:r>
            <a:r>
              <a:rPr lang="zh-TW" altLang="en-US" dirty="0"/>
              <a:t> 用在</a:t>
            </a:r>
            <a:r>
              <a:rPr lang="en-US" altLang="zh-TW" dirty="0"/>
              <a:t>function</a:t>
            </a:r>
            <a:r>
              <a:rPr lang="zh-TW" altLang="en-US" dirty="0"/>
              <a:t>，強制結束</a:t>
            </a:r>
            <a:r>
              <a:rPr lang="en-US" altLang="zh-TW" dirty="0"/>
              <a:t>code</a:t>
            </a:r>
            <a:r>
              <a:rPr lang="zh-TW" altLang="en-US" dirty="0"/>
              <a:t>運行</a:t>
            </a:r>
            <a:endParaRPr lang="en-US" altLang="zh-TW" dirty="0"/>
          </a:p>
          <a:p>
            <a:r>
              <a:rPr lang="en-US" altLang="zh-TW" dirty="0"/>
              <a:t>Break  + continue</a:t>
            </a:r>
            <a:r>
              <a:rPr lang="zh-TW" altLang="en-US" dirty="0"/>
              <a:t>用在迴圈</a:t>
            </a:r>
            <a:endParaRPr lang="en-US" altLang="zh-TW" dirty="0"/>
          </a:p>
          <a:p>
            <a:r>
              <a:rPr lang="en-US" altLang="zh-TW" dirty="0" err="1"/>
              <a:t>Exit+quit</a:t>
            </a:r>
            <a:r>
              <a:rPr lang="zh-TW" altLang="en-US" dirty="0"/>
              <a:t> 終止</a:t>
            </a:r>
            <a:r>
              <a:rPr lang="en-US" altLang="zh-TW" dirty="0" err="1"/>
              <a:t>matlab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2C92-053B-4184-A65A-1F62A76F3BC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71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D462-A384-4352-8DA3-02EFDE5C5539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64C6-6B3A-4A2D-A6EC-EBF4E14F1D4D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D3A7-EE6A-49E6-9723-6C4EF0DDA8E3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0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95BB-3E63-4478-B56D-4D46D2C3A568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8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8A7D-EB6B-4537-A830-5B1D3FA57E63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2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470-E210-4A6B-B47A-55FADEE47027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D626-5FB4-4FFD-9DD9-D36EC8211428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2ADC-51C6-4669-8402-C7485C1BEAAF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8BE6-44A5-4D09-BCA6-D91C37FD71BD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7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AED5-EDF3-4038-8A00-7D2696B17D2F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3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F7D401F-05B6-4FC9-8862-2EC544FB9FC6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4C02-8C4A-40E1-99AA-E7D91DA4D898}" type="datetime1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5A231D-58BF-47F2-AED4-C526119F3C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products/matlab.html" TargetMode="External"/><Relationship Id="rId2" Type="http://schemas.openxmlformats.org/officeDocument/2006/relationships/hyperlink" Target="http://mirlab.org/jang/books/matlabprogramming4beginn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9/2019GC008392" TargetMode="External"/><Relationship Id="rId2" Type="http://schemas.openxmlformats.org/officeDocument/2006/relationships/hyperlink" Target="https://blog.csdn.net/weixin_43637490/article/details/12341875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BC370EE-8C3B-4A33-AA0F-BCFB95D13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時間：</a:t>
            </a:r>
            <a:r>
              <a:rPr lang="en-US" altLang="zh-TW" dirty="0"/>
              <a:t>3/30</a:t>
            </a:r>
          </a:p>
          <a:p>
            <a:r>
              <a:rPr lang="zh-TW" altLang="en-US" dirty="0"/>
              <a:t>講者：黃宥菘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86CCC0-57E1-E831-E84A-6DDF19021B78}"/>
              </a:ext>
            </a:extLst>
          </p:cNvPr>
          <p:cNvSpPr txBox="1"/>
          <p:nvPr/>
        </p:nvSpPr>
        <p:spPr>
          <a:xfrm>
            <a:off x="2125020" y="1469206"/>
            <a:ext cx="92225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dirty="0"/>
              <a:t>Class 6</a:t>
            </a:r>
          </a:p>
          <a:p>
            <a:pPr algn="ctr"/>
            <a:r>
              <a:rPr lang="en-US" altLang="zh-TW" sz="5000" dirty="0"/>
              <a:t>MATLAB Programming &amp; Graphics</a:t>
            </a:r>
            <a:endParaRPr lang="zh-TW" altLang="en-US" sz="5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BA9063-8870-C295-56AB-D4E67812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1633"/>
            <a:ext cx="1396105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6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矩陣運算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矩陣的加減乘法：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a(3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2)*b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dirty="0">
                <a:solidFill>
                  <a:prstClr val="black"/>
                </a:solidFill>
                <a:latin typeface="新細明體" panose="02020500000000000000" pitchFamily="18" charset="-120"/>
                <a:cs typeface="Times New Roman" panose="02020603050405020304" pitchFamily="18" charset="0"/>
              </a:rPr>
              <a:t>×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9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d(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dirty="0">
                <a:solidFill>
                  <a:prstClr val="black"/>
                </a:solidFill>
                <a:latin typeface="新細明體" panose="02020500000000000000" pitchFamily="18" charset="-120"/>
                <a:cs typeface="Times New Roman" panose="02020603050405020304" pitchFamily="18" charset="0"/>
              </a:rPr>
              <a:t>×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)+c(3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(3</a:t>
            </a:r>
            <a:r>
              <a:rPr lang="en-US" altLang="zh-TW" dirty="0">
                <a:solidFill>
                  <a:prstClr val="black"/>
                </a:solidFill>
                <a:latin typeface="新細明體" panose="02020500000000000000" pitchFamily="18" charset="-120"/>
                <a:cs typeface="Times New Roman" panose="02020603050405020304" pitchFamily="18" charset="0"/>
              </a:rPr>
              <a:t>×</a:t>
            </a:r>
            <a:r>
              <a:rPr lang="en-US" altLang="zh-TW" sz="19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矩陣的除法：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1/a(:,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1\a(:,:)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%</a:t>
            </a:r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由反矩陣和線性解達成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矩陣的次方：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A^2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必為方陣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矩陣的元素運算：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a.^2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a.*b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1./a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dirty="0">
                <a:solidFill>
                  <a:srgbClr val="3C74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3C74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3C74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3C74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 err="1">
                <a:solidFill>
                  <a:srgbClr val="3C74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TW" altLang="en-US" dirty="0">
                <a:solidFill>
                  <a:srgbClr val="3C74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3C74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B*A</a:t>
            </a:r>
            <a:r>
              <a:rPr lang="zh-TW" altLang="en-US" dirty="0">
                <a:solidFill>
                  <a:srgbClr val="3C74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solidFill>
                  <a:srgbClr val="3C74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ncl</a:t>
            </a:r>
            <a:r>
              <a:rPr lang="zh-TW" altLang="en-US" dirty="0">
                <a:solidFill>
                  <a:srgbClr val="3C74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3C74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B*A</a:t>
            </a:r>
            <a:r>
              <a:rPr lang="zh-TW" altLang="en-US" dirty="0">
                <a:solidFill>
                  <a:srgbClr val="3C74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意義不相同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矩陣轉置：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a’ 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為實數二維矩陣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矩陣堆疊：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Z=cat(3,a(:,:),b(:,:))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，三維矩陣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102171-4AD8-4B79-831B-ADC0889B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4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9F75E-0456-ACA2-9AC4-61EA60B2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MATLAB</a:t>
            </a:r>
            <a:r>
              <a:rPr kumimoji="0" lang="zh-TW" alt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矩陣運算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12F3A-E19A-8E80-8F1A-FC83FD67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打開</a:t>
            </a:r>
            <a:r>
              <a:rPr lang="en-US" altLang="zh-TW" sz="3200" dirty="0" err="1"/>
              <a:t>Matrix.m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307CB-0026-BC20-9787-5BB04E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2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檔案讀取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41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讀取文字檔</a:t>
            </a:r>
            <a:endParaRPr lang="en-US" altLang="zh-TW" dirty="0"/>
          </a:p>
          <a:p>
            <a:pPr lvl="1"/>
            <a:r>
              <a:rPr lang="en-US" altLang="zh-TW" dirty="0" err="1"/>
              <a:t>textscan</a:t>
            </a:r>
            <a:r>
              <a:rPr lang="en-US" altLang="zh-TW" dirty="0"/>
              <a:t>(‘</a:t>
            </a:r>
            <a:r>
              <a:rPr lang="zh-TW" altLang="en-US" dirty="0"/>
              <a:t>檔名</a:t>
            </a:r>
            <a:r>
              <a:rPr lang="en-US" altLang="zh-TW" dirty="0"/>
              <a:t>.txt’,  ‘%</a:t>
            </a:r>
            <a:r>
              <a:rPr lang="en-US" altLang="zh-TW" dirty="0" err="1"/>
              <a:t>s%f</a:t>
            </a:r>
            <a:r>
              <a:rPr lang="en-US" altLang="zh-TW" dirty="0"/>
              <a:t>’,  </a:t>
            </a:r>
            <a:r>
              <a:rPr lang="en-US" altLang="zh-TW" u="sng" dirty="0"/>
              <a:t>‘delimiter’,  ‘\t’</a:t>
            </a:r>
            <a:r>
              <a:rPr lang="en-US" altLang="zh-TW" dirty="0"/>
              <a:t>,  </a:t>
            </a:r>
            <a:r>
              <a:rPr lang="en-US" altLang="zh-TW" u="sng" dirty="0"/>
              <a:t>‘whitespace’,  ‘’</a:t>
            </a:r>
            <a:r>
              <a:rPr lang="en-US" altLang="zh-TW" dirty="0"/>
              <a:t>)</a:t>
            </a:r>
            <a:r>
              <a:rPr lang="zh-TW" altLang="en-US" dirty="0"/>
              <a:t>         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/>
              <a:t>‘%s’</a:t>
            </a:r>
            <a:r>
              <a:rPr lang="zh-TW" altLang="en-US" dirty="0"/>
              <a:t>字串，</a:t>
            </a:r>
            <a:r>
              <a:rPr lang="en-US" altLang="zh-TW" dirty="0"/>
              <a:t>‘%f’</a:t>
            </a:r>
            <a:r>
              <a:rPr lang="zh-TW" altLang="en-US" dirty="0"/>
              <a:t>浮點數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sz="1400" dirty="0"/>
          </a:p>
          <a:p>
            <a:pPr marL="457200" lvl="1" indent="0">
              <a:buNone/>
            </a:pPr>
            <a:endParaRPr lang="en-US" altLang="zh-TW" sz="1200" dirty="0"/>
          </a:p>
          <a:p>
            <a:pPr lvl="1"/>
            <a:r>
              <a:rPr lang="en-US" altLang="zh-TW" dirty="0" err="1"/>
              <a:t>fileread</a:t>
            </a:r>
            <a:r>
              <a:rPr lang="en-US" altLang="zh-TW" dirty="0"/>
              <a:t>(‘</a:t>
            </a:r>
            <a:r>
              <a:rPr lang="zh-TW" altLang="en-US" dirty="0"/>
              <a:t>檔名</a:t>
            </a:r>
            <a:r>
              <a:rPr lang="en-US" altLang="zh-TW" dirty="0"/>
              <a:t>.txt’)</a:t>
            </a:r>
          </a:p>
          <a:p>
            <a:pPr lvl="1"/>
            <a:endParaRPr lang="en-US" altLang="zh-TW" dirty="0"/>
          </a:p>
          <a:p>
            <a:pPr lvl="0">
              <a:buClr>
                <a:srgbClr val="B71E42"/>
              </a:buClr>
            </a:pPr>
            <a:r>
              <a:rPr lang="zh-TW" altLang="en-US" dirty="0">
                <a:solidFill>
                  <a:prstClr val="black"/>
                </a:solidFill>
              </a:rPr>
              <a:t>讀取</a:t>
            </a:r>
            <a:r>
              <a:rPr lang="en-US" altLang="zh-TW" dirty="0" err="1">
                <a:solidFill>
                  <a:prstClr val="black"/>
                </a:solidFill>
              </a:rPr>
              <a:t>xls</a:t>
            </a:r>
            <a:endParaRPr lang="en-US" altLang="zh-TW" dirty="0">
              <a:solidFill>
                <a:prstClr val="black"/>
              </a:solidFill>
            </a:endParaRPr>
          </a:p>
          <a:p>
            <a:pPr lvl="1">
              <a:buClr>
                <a:srgbClr val="B71E42"/>
              </a:buClr>
            </a:pPr>
            <a:r>
              <a:rPr lang="en-US" altLang="zh-TW" dirty="0" err="1">
                <a:solidFill>
                  <a:prstClr val="black"/>
                </a:solidFill>
              </a:rPr>
              <a:t>csvread</a:t>
            </a:r>
            <a:r>
              <a:rPr lang="en-US" altLang="zh-TW" dirty="0">
                <a:solidFill>
                  <a:prstClr val="black"/>
                </a:solidFill>
              </a:rPr>
              <a:t>(‘</a:t>
            </a:r>
            <a:r>
              <a:rPr lang="zh-TW" altLang="en-US" dirty="0">
                <a:solidFill>
                  <a:prstClr val="black"/>
                </a:solidFill>
              </a:rPr>
              <a:t>檔名</a:t>
            </a:r>
            <a:r>
              <a:rPr lang="en-US" altLang="zh-TW" dirty="0">
                <a:solidFill>
                  <a:prstClr val="black"/>
                </a:solidFill>
              </a:rPr>
              <a:t>.csv’)</a:t>
            </a:r>
            <a:r>
              <a:rPr lang="zh-TW" altLang="en-US" dirty="0">
                <a:solidFill>
                  <a:prstClr val="black"/>
                </a:solidFill>
              </a:rPr>
              <a:t>，資料由逗號分開，只有數值資料。</a:t>
            </a:r>
            <a:endParaRPr lang="en-US" altLang="zh-TW" dirty="0">
              <a:solidFill>
                <a:prstClr val="black"/>
              </a:solidFill>
            </a:endParaRPr>
          </a:p>
          <a:p>
            <a:pPr lvl="1">
              <a:buClr>
                <a:srgbClr val="B71E42"/>
              </a:buClr>
            </a:pPr>
            <a:r>
              <a:rPr lang="en-US" altLang="zh-TW" dirty="0" err="1">
                <a:solidFill>
                  <a:prstClr val="black"/>
                </a:solidFill>
              </a:rPr>
              <a:t>dlmread</a:t>
            </a:r>
            <a:r>
              <a:rPr lang="en-US" altLang="zh-TW" dirty="0">
                <a:solidFill>
                  <a:prstClr val="black"/>
                </a:solidFill>
              </a:rPr>
              <a:t>(‘</a:t>
            </a:r>
            <a:r>
              <a:rPr lang="zh-TW" altLang="en-US" dirty="0">
                <a:solidFill>
                  <a:prstClr val="black"/>
                </a:solidFill>
              </a:rPr>
              <a:t>檔名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  <a:r>
              <a:rPr lang="en-US" altLang="zh-TW" dirty="0" err="1">
                <a:solidFill>
                  <a:prstClr val="black"/>
                </a:solidFill>
              </a:rPr>
              <a:t>dlm</a:t>
            </a:r>
            <a:r>
              <a:rPr lang="en-US" altLang="zh-TW" dirty="0">
                <a:solidFill>
                  <a:prstClr val="black"/>
                </a:solidFill>
              </a:rPr>
              <a:t>’, ‘\t’)</a:t>
            </a:r>
            <a:r>
              <a:rPr lang="zh-TW" altLang="en-US" dirty="0">
                <a:solidFill>
                  <a:prstClr val="black"/>
                </a:solidFill>
              </a:rPr>
              <a:t>，第二格為說明分隔符為何。  </a:t>
            </a:r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Clr>
                <a:srgbClr val="B71E42"/>
              </a:buClr>
              <a:buNone/>
            </a:pPr>
            <a:r>
              <a:rPr lang="en-US" altLang="zh-TW" dirty="0">
                <a:solidFill>
                  <a:prstClr val="black"/>
                </a:solidFill>
              </a:rPr>
              <a:t>    %</a:t>
            </a:r>
            <a:r>
              <a:rPr lang="en-US" altLang="zh-TW" sz="1600" u="sng" dirty="0">
                <a:solidFill>
                  <a:prstClr val="black"/>
                </a:solidFill>
              </a:rPr>
              <a:t>‘\t’</a:t>
            </a:r>
            <a:r>
              <a:rPr lang="zh-TW" altLang="en-US" sz="1600" u="sng" dirty="0">
                <a:solidFill>
                  <a:prstClr val="black"/>
                </a:solidFill>
              </a:rPr>
              <a:t>為</a:t>
            </a:r>
            <a:r>
              <a:rPr lang="en-US" altLang="zh-TW" sz="1600" u="sng" dirty="0">
                <a:solidFill>
                  <a:prstClr val="black"/>
                </a:solidFill>
              </a:rPr>
              <a:t>tab</a:t>
            </a:r>
            <a:r>
              <a:rPr lang="zh-TW" altLang="en-US" sz="1600" u="sng" dirty="0">
                <a:solidFill>
                  <a:prstClr val="black"/>
                </a:solidFill>
              </a:rPr>
              <a:t>  </a:t>
            </a:r>
            <a:r>
              <a:rPr lang="en-US" altLang="zh-TW" sz="1600" u="sng" dirty="0">
                <a:solidFill>
                  <a:prstClr val="black"/>
                </a:solidFill>
              </a:rPr>
              <a:t>‘\b’</a:t>
            </a:r>
            <a:r>
              <a:rPr lang="zh-TW" altLang="en-US" sz="1600" u="sng" dirty="0">
                <a:solidFill>
                  <a:prstClr val="black"/>
                </a:solidFill>
              </a:rPr>
              <a:t>為空格  </a:t>
            </a:r>
            <a:r>
              <a:rPr lang="en-US" altLang="zh-TW" sz="1600" u="sng" dirty="0">
                <a:solidFill>
                  <a:prstClr val="black"/>
                </a:solidFill>
              </a:rPr>
              <a:t>‘\\’</a:t>
            </a:r>
            <a:r>
              <a:rPr lang="zh-TW" altLang="en-US" sz="1600" u="sng" dirty="0">
                <a:solidFill>
                  <a:prstClr val="black"/>
                </a:solidFill>
              </a:rPr>
              <a:t>為</a:t>
            </a:r>
            <a:r>
              <a:rPr lang="en-US" altLang="zh-TW" sz="1600" u="sng" dirty="0">
                <a:solidFill>
                  <a:prstClr val="black"/>
                </a:solidFill>
              </a:rPr>
              <a:t>\</a:t>
            </a:r>
            <a:r>
              <a:rPr lang="zh-TW" altLang="en-US" sz="1600" u="sng" dirty="0">
                <a:solidFill>
                  <a:prstClr val="black"/>
                </a:solidFill>
              </a:rPr>
              <a:t> </a:t>
            </a:r>
            <a:r>
              <a:rPr lang="en-US" altLang="zh-TW" sz="1600" u="sng" dirty="0">
                <a:solidFill>
                  <a:prstClr val="black"/>
                </a:solidFill>
              </a:rPr>
              <a:t> ‘,’</a:t>
            </a:r>
            <a:r>
              <a:rPr lang="zh-TW" altLang="en-US" sz="1600" u="sng" dirty="0">
                <a:solidFill>
                  <a:prstClr val="black"/>
                </a:solidFill>
              </a:rPr>
              <a:t>為逗號 ‘</a:t>
            </a:r>
            <a:r>
              <a:rPr lang="en-US" altLang="zh-TW" sz="1600" u="sng" dirty="0">
                <a:solidFill>
                  <a:prstClr val="black"/>
                </a:solidFill>
              </a:rPr>
              <a:t>\n’</a:t>
            </a:r>
            <a:r>
              <a:rPr lang="zh-TW" altLang="en-US" sz="1600" u="sng" dirty="0">
                <a:solidFill>
                  <a:prstClr val="black"/>
                </a:solidFill>
              </a:rPr>
              <a:t>為換行 </a:t>
            </a:r>
            <a:r>
              <a:rPr lang="en-US" altLang="zh-TW" sz="1600" u="sng" dirty="0">
                <a:solidFill>
                  <a:prstClr val="black"/>
                </a:solidFill>
              </a:rPr>
              <a:t>‘ ’</a:t>
            </a:r>
            <a:r>
              <a:rPr lang="zh-TW" altLang="en-US" sz="1600" u="sng" dirty="0">
                <a:solidFill>
                  <a:prstClr val="black"/>
                </a:solidFill>
              </a:rPr>
              <a:t>為空格</a:t>
            </a:r>
            <a:endParaRPr lang="en-US" altLang="zh-TW" sz="1600" u="sng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18A919-A81E-4F04-A1E9-DC2F1F14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2AD1C5-E2C7-4D86-82A2-472C37CA902A}"/>
              </a:ext>
            </a:extLst>
          </p:cNvPr>
          <p:cNvSpPr/>
          <p:nvPr/>
        </p:nvSpPr>
        <p:spPr>
          <a:xfrm>
            <a:off x="6096000" y="3055277"/>
            <a:ext cx="1883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prstClr val="black"/>
                </a:solidFill>
              </a:rPr>
              <a:t>把某個符號轉空白 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A4ED21-801B-4ACA-964D-6D18A6A6C113}"/>
              </a:ext>
            </a:extLst>
          </p:cNvPr>
          <p:cNvSpPr/>
          <p:nvPr/>
        </p:nvSpPr>
        <p:spPr>
          <a:xfrm>
            <a:off x="4819568" y="1920117"/>
            <a:ext cx="1361291" cy="362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</a:pPr>
            <a:r>
              <a:rPr lang="zh-TW" altLang="en-US" sz="1600" dirty="0">
                <a:solidFill>
                  <a:prstClr val="black"/>
                </a:solidFill>
              </a:rPr>
              <a:t>設定分隔符</a:t>
            </a:r>
            <a:endParaRPr lang="en-US" altLang="zh-TW" sz="1600" dirty="0">
              <a:solidFill>
                <a:prstClr val="black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8A7DE2-DC39-4325-A7FA-79521D8D708E}"/>
              </a:ext>
            </a:extLst>
          </p:cNvPr>
          <p:cNvSpPr txBox="1"/>
          <p:nvPr/>
        </p:nvSpPr>
        <p:spPr>
          <a:xfrm>
            <a:off x="3824788" y="3055277"/>
            <a:ext cx="113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formatSpec</a:t>
            </a:r>
            <a:endParaRPr lang="zh-TW" altLang="en-US" sz="16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91DC128-2B47-4D97-8F59-1DE6BCAE80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89815" y="2807422"/>
            <a:ext cx="0" cy="24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377750-674D-40C3-B81A-0093069D519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00214" y="2283101"/>
            <a:ext cx="0" cy="2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D2DCB11-70EA-4790-BFB9-991C212D702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037925" y="2807422"/>
            <a:ext cx="0" cy="24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8F1A75-8788-527F-A6A2-E5B4781237E6}"/>
              </a:ext>
            </a:extLst>
          </p:cNvPr>
          <p:cNvSpPr txBox="1"/>
          <p:nvPr/>
        </p:nvSpPr>
        <p:spPr>
          <a:xfrm>
            <a:off x="8768125" y="27442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要使用</a:t>
            </a:r>
            <a:r>
              <a:rPr lang="en-US" altLang="zh-TW" dirty="0" err="1"/>
              <a:t>fopen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89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檔案讀取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78173"/>
          </a:xfrm>
        </p:spPr>
        <p:txBody>
          <a:bodyPr>
            <a:normAutofit/>
          </a:bodyPr>
          <a:lstStyle/>
          <a:p>
            <a:r>
              <a:rPr lang="zh-TW" altLang="en-US" dirty="0"/>
              <a:t>讀取</a:t>
            </a:r>
            <a:r>
              <a:rPr lang="en-US" altLang="zh-TW" dirty="0"/>
              <a:t>ASCII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en-US" altLang="zh-TW" dirty="0"/>
              <a:t>fid=</a:t>
            </a:r>
            <a:r>
              <a:rPr lang="en-US" altLang="zh-TW" dirty="0" err="1"/>
              <a:t>fopen</a:t>
            </a:r>
            <a:endParaRPr lang="en-US" altLang="zh-TW" dirty="0"/>
          </a:p>
          <a:p>
            <a:pPr lvl="1"/>
            <a:r>
              <a:rPr lang="en-US" altLang="zh-TW" dirty="0"/>
              <a:t>line=</a:t>
            </a:r>
            <a:r>
              <a:rPr lang="en-US" altLang="zh-TW" b="1" u="sng" dirty="0" err="1"/>
              <a:t>fgetl</a:t>
            </a:r>
            <a:r>
              <a:rPr lang="en-US" altLang="zh-TW" dirty="0"/>
              <a:t>(fid)   or   line=</a:t>
            </a:r>
            <a:r>
              <a:rPr lang="en-US" altLang="zh-TW" b="1" u="sng" dirty="0"/>
              <a:t>fscanf</a:t>
            </a:r>
            <a:r>
              <a:rPr lang="en-US" altLang="zh-TW" dirty="0"/>
              <a:t>(fid, ‘%g’)    </a:t>
            </a:r>
            <a:r>
              <a:rPr lang="zh-TW" altLang="en-US" dirty="0"/>
              <a:t>   </a:t>
            </a:r>
            <a:r>
              <a:rPr lang="en-US" altLang="zh-TW" dirty="0"/>
              <a:t>%‘%g’ </a:t>
            </a:r>
            <a:r>
              <a:rPr lang="zh-TW" altLang="en-US" dirty="0"/>
              <a:t>雙精確浮點數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‘%d’</a:t>
            </a:r>
            <a:r>
              <a:rPr lang="zh-TW" altLang="en-US" dirty="0"/>
              <a:t> </a:t>
            </a:r>
            <a:r>
              <a:rPr lang="en-US" altLang="zh-TW" dirty="0">
                <a:latin typeface="+mn-ea"/>
              </a:rPr>
              <a:t>10</a:t>
            </a:r>
            <a:r>
              <a:rPr lang="zh-TW" altLang="en-US" dirty="0"/>
              <a:t>進位整數 </a:t>
            </a:r>
            <a:endParaRPr lang="en-US" altLang="zh-TW" dirty="0"/>
          </a:p>
          <a:p>
            <a:pPr lvl="1"/>
            <a:r>
              <a:rPr lang="en-US" altLang="zh-TW" dirty="0" err="1"/>
              <a:t>fclose</a:t>
            </a:r>
            <a:endParaRPr lang="en-US" altLang="zh-TW" dirty="0"/>
          </a:p>
          <a:p>
            <a:pPr lvl="1"/>
            <a:endParaRPr lang="en-US" altLang="zh-TW" dirty="0"/>
          </a:p>
          <a:p>
            <a:pPr lvl="0">
              <a:buClr>
                <a:srgbClr val="B71E42"/>
              </a:buClr>
            </a:pPr>
            <a:r>
              <a:rPr lang="zh-TW" altLang="en-US" dirty="0">
                <a:solidFill>
                  <a:prstClr val="black"/>
                </a:solidFill>
              </a:rPr>
              <a:t>讀取</a:t>
            </a:r>
            <a:r>
              <a:rPr lang="en-US" altLang="zh-TW" dirty="0">
                <a:solidFill>
                  <a:prstClr val="black"/>
                </a:solidFill>
              </a:rPr>
              <a:t>binary</a:t>
            </a:r>
            <a:r>
              <a:rPr lang="zh-TW" altLang="en-US" dirty="0">
                <a:solidFill>
                  <a:prstClr val="black"/>
                </a:solidFill>
              </a:rPr>
              <a:t>檔</a:t>
            </a:r>
            <a:endParaRPr lang="en-US" altLang="zh-TW" dirty="0">
              <a:solidFill>
                <a:prstClr val="black"/>
              </a:solidFill>
            </a:endParaRPr>
          </a:p>
          <a:p>
            <a:pPr lvl="1">
              <a:buClr>
                <a:srgbClr val="B71E42"/>
              </a:buClr>
            </a:pPr>
            <a:r>
              <a:rPr lang="en-US" altLang="zh-TW" dirty="0">
                <a:solidFill>
                  <a:prstClr val="black"/>
                </a:solidFill>
              </a:rPr>
              <a:t>fid=</a:t>
            </a:r>
            <a:r>
              <a:rPr lang="en-US" altLang="zh-TW" dirty="0" err="1">
                <a:solidFill>
                  <a:prstClr val="black"/>
                </a:solidFill>
              </a:rPr>
              <a:t>fopen</a:t>
            </a:r>
            <a:endParaRPr lang="en-US" altLang="zh-TW" dirty="0">
              <a:solidFill>
                <a:prstClr val="black"/>
              </a:solidFill>
            </a:endParaRPr>
          </a:p>
          <a:p>
            <a:pPr lvl="1">
              <a:buClr>
                <a:srgbClr val="B71E42"/>
              </a:buClr>
            </a:pPr>
            <a:r>
              <a:rPr lang="en-US" altLang="zh-TW" dirty="0">
                <a:solidFill>
                  <a:prstClr val="black"/>
                </a:solidFill>
              </a:rPr>
              <a:t>Data= </a:t>
            </a:r>
            <a:r>
              <a:rPr lang="en-US" altLang="zh-TW" b="1" u="sng" dirty="0">
                <a:solidFill>
                  <a:prstClr val="black"/>
                </a:solidFill>
              </a:rPr>
              <a:t>fread</a:t>
            </a:r>
            <a:r>
              <a:rPr lang="en-US" altLang="zh-TW" dirty="0">
                <a:solidFill>
                  <a:prstClr val="black"/>
                </a:solidFill>
              </a:rPr>
              <a:t>(fid,[2 3], ‘</a:t>
            </a:r>
            <a:r>
              <a:rPr lang="zh-TW" altLang="en-US" dirty="0">
                <a:solidFill>
                  <a:prstClr val="black"/>
                </a:solidFill>
              </a:rPr>
              <a:t>格式</a:t>
            </a:r>
            <a:r>
              <a:rPr lang="en-US" altLang="zh-TW" dirty="0">
                <a:solidFill>
                  <a:prstClr val="black"/>
                </a:solidFill>
              </a:rPr>
              <a:t>’)</a:t>
            </a:r>
          </a:p>
          <a:p>
            <a:pPr lvl="1">
              <a:buClr>
                <a:srgbClr val="B71E42"/>
              </a:buClr>
            </a:pPr>
            <a:r>
              <a:rPr lang="en-US" altLang="zh-TW" dirty="0" err="1">
                <a:solidFill>
                  <a:prstClr val="black"/>
                </a:solidFill>
              </a:rPr>
              <a:t>fclose</a:t>
            </a:r>
            <a:r>
              <a:rPr lang="en-US" altLang="zh-TW" dirty="0">
                <a:solidFill>
                  <a:prstClr val="black"/>
                </a:solidFill>
              </a:rPr>
              <a:t>(fid)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18A919-A81E-4F04-A1E9-DC2F1F14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5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檔案讀取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7196"/>
            <a:ext cx="9603275" cy="4186285"/>
          </a:xfrm>
        </p:spPr>
        <p:txBody>
          <a:bodyPr>
            <a:normAutofit/>
          </a:bodyPr>
          <a:lstStyle/>
          <a:p>
            <a:r>
              <a:rPr lang="zh-TW" altLang="en-US" dirty="0"/>
              <a:t>讀取</a:t>
            </a:r>
            <a:r>
              <a:rPr lang="en-US" altLang="zh-TW" dirty="0" err="1"/>
              <a:t>nc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r>
              <a:rPr lang="en-US" altLang="zh-TW" dirty="0" err="1"/>
              <a:t>uData</a:t>
            </a:r>
            <a:r>
              <a:rPr lang="en-US" altLang="zh-TW" dirty="0"/>
              <a:t> = ncread(‘example.nc’, ‘uwind’);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ncdisp(‘example.nc’);       %</a:t>
            </a:r>
            <a:r>
              <a:rPr lang="zh-TW" altLang="en-US" dirty="0"/>
              <a:t>相當於</a:t>
            </a:r>
            <a:r>
              <a:rPr lang="en-US" altLang="zh-TW" dirty="0" err="1"/>
              <a:t>ncdump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檔案寫入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fprintf</a:t>
            </a:r>
            <a:r>
              <a:rPr lang="en-US" altLang="zh-TW" dirty="0"/>
              <a:t>, </a:t>
            </a:r>
            <a:r>
              <a:rPr lang="en-US" altLang="zh-TW" dirty="0" err="1"/>
              <a:t>fwrite</a:t>
            </a:r>
            <a:r>
              <a:rPr lang="en-US" altLang="zh-TW" dirty="0"/>
              <a:t>, </a:t>
            </a:r>
            <a:r>
              <a:rPr lang="en-US" altLang="zh-TW" dirty="0" err="1"/>
              <a:t>writetable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18A919-A81E-4F04-A1E9-DC2F1F14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E67318-73B5-C87F-3A40-8A6795DDD3FD}"/>
              </a:ext>
            </a:extLst>
          </p:cNvPr>
          <p:cNvSpPr txBox="1"/>
          <p:nvPr/>
        </p:nvSpPr>
        <p:spPr>
          <a:xfrm>
            <a:off x="1681655" y="4698124"/>
            <a:ext cx="32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打開</a:t>
            </a:r>
            <a:r>
              <a:rPr lang="en-US" altLang="zh-TW" sz="3200" dirty="0" err="1"/>
              <a:t>readfile.m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04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繪圖與應用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TW" altLang="en-US" dirty="0"/>
              <a:t>基本繪圖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en-US" altLang="zh-TW" dirty="0"/>
              <a:t>plot(x, y, ‘CLM’);          % C: colors, L: line styles, M: Markers</a:t>
            </a:r>
          </a:p>
          <a:p>
            <a:pPr lvl="1">
              <a:spcBef>
                <a:spcPts val="1200"/>
              </a:spcBef>
              <a:buClr>
                <a:srgbClr val="B71E42"/>
              </a:buClr>
            </a:pPr>
            <a:r>
              <a:rPr lang="en-US" altLang="zh-TW" dirty="0">
                <a:solidFill>
                  <a:prstClr val="black"/>
                </a:solidFill>
              </a:rPr>
              <a:t>plot(x, y, x,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en-US" altLang="zh-TW" dirty="0">
                <a:solidFill>
                  <a:prstClr val="black"/>
                </a:solidFill>
              </a:rPr>
              <a:t>, x,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r>
              <a:rPr lang="en-US" altLang="zh-TW" dirty="0">
                <a:solidFill>
                  <a:prstClr val="black"/>
                </a:solidFill>
              </a:rPr>
              <a:t>);                    %</a:t>
            </a:r>
            <a:r>
              <a:rPr lang="zh-TW" altLang="en-US" dirty="0">
                <a:solidFill>
                  <a:prstClr val="black"/>
                </a:solidFill>
              </a:rPr>
              <a:t>畫多條線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en-US" altLang="zh-TW" dirty="0"/>
              <a:t>h=plot(x, y);  set(h, ‘CLM’);       % ‘CLM’</a:t>
            </a:r>
            <a:r>
              <a:rPr lang="zh-TW" altLang="en-US" dirty="0"/>
              <a:t>格式</a:t>
            </a:r>
            <a:r>
              <a:rPr lang="en-US" altLang="zh-TW" dirty="0"/>
              <a:t>:  ‘k--o’</a:t>
            </a:r>
          </a:p>
          <a:p>
            <a:pPr lvl="1">
              <a:spcBef>
                <a:spcPts val="1200"/>
              </a:spcBef>
            </a:pPr>
            <a:r>
              <a:rPr lang="en-US" altLang="zh-TW" dirty="0" err="1"/>
              <a:t>xlabel</a:t>
            </a:r>
            <a:r>
              <a:rPr lang="en-US" altLang="zh-TW" dirty="0"/>
              <a:t>(‘…’);  </a:t>
            </a:r>
            <a:r>
              <a:rPr lang="en-US" altLang="zh-TW" dirty="0" err="1"/>
              <a:t>ylabel</a:t>
            </a:r>
            <a:r>
              <a:rPr lang="en-US" altLang="zh-TW" dirty="0"/>
              <a:t>(‘…’);</a:t>
            </a:r>
            <a:r>
              <a:rPr lang="zh-TW" altLang="en-US" dirty="0"/>
              <a:t>  </a:t>
            </a:r>
            <a:r>
              <a:rPr lang="en-US" altLang="zh-TW" dirty="0"/>
              <a:t>title(‘…’);</a:t>
            </a:r>
          </a:p>
          <a:p>
            <a:pPr lvl="1">
              <a:spcBef>
                <a:spcPts val="1200"/>
              </a:spcBef>
            </a:pPr>
            <a:r>
              <a:rPr lang="en-US" altLang="zh-TW" dirty="0" err="1"/>
              <a:t>yticks</a:t>
            </a:r>
            <a:r>
              <a:rPr lang="en-US" altLang="zh-TW" dirty="0"/>
              <a:t>([…]);  </a:t>
            </a:r>
            <a:r>
              <a:rPr lang="zh-TW" altLang="en-US" dirty="0"/>
              <a:t>或者 </a:t>
            </a:r>
            <a:r>
              <a:rPr lang="en-US" altLang="zh-TW" dirty="0"/>
              <a:t>ax=</a:t>
            </a:r>
            <a:r>
              <a:rPr lang="en-US" altLang="zh-TW" dirty="0" err="1"/>
              <a:t>gca</a:t>
            </a:r>
            <a:r>
              <a:rPr lang="en-US" altLang="zh-TW" dirty="0"/>
              <a:t>; </a:t>
            </a:r>
            <a:r>
              <a:rPr lang="en-US" altLang="zh-TW" dirty="0" err="1"/>
              <a:t>ax.ytick</a:t>
            </a:r>
            <a:r>
              <a:rPr lang="en-US" altLang="zh-TW" dirty="0"/>
              <a:t>=[….]       %</a:t>
            </a:r>
            <a:r>
              <a:rPr lang="zh-TW" altLang="en-US" dirty="0"/>
              <a:t>改變格線</a:t>
            </a:r>
            <a:r>
              <a:rPr lang="en-US" altLang="zh-TW" dirty="0"/>
              <a:t>, grid on</a:t>
            </a:r>
          </a:p>
          <a:p>
            <a:pPr lvl="1">
              <a:spcBef>
                <a:spcPts val="1200"/>
              </a:spcBef>
            </a:pPr>
            <a:r>
              <a:rPr lang="en-US" altLang="zh-TW" dirty="0"/>
              <a:t>print –</a:t>
            </a:r>
            <a:r>
              <a:rPr lang="en-US" altLang="zh-TW" dirty="0" err="1"/>
              <a:t>dpng</a:t>
            </a:r>
            <a:r>
              <a:rPr lang="en-US" altLang="zh-TW" dirty="0"/>
              <a:t> filename.png </a:t>
            </a:r>
            <a:r>
              <a:rPr lang="zh-TW" altLang="en-US" dirty="0"/>
              <a:t> 或者  </a:t>
            </a:r>
            <a:r>
              <a:rPr lang="es-ES" altLang="zh-TW" dirty="0"/>
              <a:t>saveas(fig, filename)    </a:t>
            </a:r>
            <a:r>
              <a:rPr lang="en-US" altLang="zh-TW" dirty="0"/>
              <a:t>%</a:t>
            </a:r>
            <a:r>
              <a:rPr lang="zh-TW" altLang="en-US" dirty="0"/>
              <a:t>存圖片檔</a:t>
            </a:r>
            <a:endParaRPr lang="en-US" altLang="zh-TW" dirty="0"/>
          </a:p>
          <a:p>
            <a:pPr lvl="1">
              <a:spcBef>
                <a:spcPts val="1200"/>
              </a:spcBef>
              <a:buClr>
                <a:srgbClr val="B71E42"/>
              </a:buClr>
            </a:pPr>
            <a:r>
              <a:rPr lang="en-US" altLang="zh-TW" dirty="0">
                <a:solidFill>
                  <a:prstClr val="black"/>
                </a:solidFill>
              </a:rPr>
              <a:t>legend(‘</a:t>
            </a:r>
            <a:r>
              <a:rPr lang="zh-TW" altLang="en-US" dirty="0">
                <a:solidFill>
                  <a:prstClr val="black"/>
                </a:solidFill>
              </a:rPr>
              <a:t>第一條</a:t>
            </a:r>
            <a:r>
              <a:rPr lang="en-US" altLang="zh-TW" dirty="0">
                <a:solidFill>
                  <a:prstClr val="black"/>
                </a:solidFill>
              </a:rPr>
              <a:t>’, ‘</a:t>
            </a:r>
            <a:r>
              <a:rPr lang="zh-TW" altLang="en-US" dirty="0">
                <a:solidFill>
                  <a:prstClr val="black"/>
                </a:solidFill>
              </a:rPr>
              <a:t>第二條</a:t>
            </a:r>
            <a:r>
              <a:rPr lang="en-US" altLang="zh-TW" dirty="0">
                <a:solidFill>
                  <a:prstClr val="black"/>
                </a:solidFill>
              </a:rPr>
              <a:t>’);</a:t>
            </a:r>
            <a:r>
              <a:rPr lang="zh-TW" altLang="en-US" dirty="0">
                <a:solidFill>
                  <a:prstClr val="black"/>
                </a:solidFill>
              </a:rPr>
              <a:t>            </a:t>
            </a:r>
            <a:r>
              <a:rPr lang="en-US" altLang="zh-TW" dirty="0">
                <a:solidFill>
                  <a:prstClr val="black"/>
                </a:solidFill>
              </a:rPr>
              <a:t>%</a:t>
            </a:r>
            <a:r>
              <a:rPr lang="zh-TW" altLang="en-US" dirty="0">
                <a:solidFill>
                  <a:prstClr val="black"/>
                </a:solidFill>
              </a:rPr>
              <a:t>加上圖例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E6F6E-55D5-4469-9925-2EB3D29B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9F75E-0456-ACA2-9AC4-61EA60B2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MATLAB</a:t>
            </a:r>
            <a:r>
              <a:rPr kumimoji="0" lang="zh-TW" alt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繪圖與應用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12F3A-E19A-8E80-8F1A-FC83FD67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打開</a:t>
            </a:r>
            <a:r>
              <a:rPr lang="en-US" altLang="zh-TW" sz="3200" dirty="0" err="1"/>
              <a:t>plotbasic.m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307CB-0026-BC20-9787-5BB04E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81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CFCA9-BCC8-9DCA-5D9F-EF9554C9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MATLAB</a:t>
            </a:r>
            <a:r>
              <a:rPr lang="zh-TW" altLang="en-US" dirty="0"/>
              <a:t>繪圖與應用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B87FB69-E2C6-44F5-BBD7-86FA1FFF9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952611"/>
              </p:ext>
            </p:extLst>
          </p:nvPr>
        </p:nvGraphicFramePr>
        <p:xfrm>
          <a:off x="1313880" y="1998751"/>
          <a:ext cx="4836195" cy="2747398"/>
        </p:xfrm>
        <a:graphic>
          <a:graphicData uri="http://schemas.openxmlformats.org/drawingml/2006/table">
            <a:tbl>
              <a:tblPr/>
              <a:tblGrid>
                <a:gridCol w="2245257">
                  <a:extLst>
                    <a:ext uri="{9D8B030D-6E8A-4147-A177-3AD203B41FA5}">
                      <a16:colId xmlns:a16="http://schemas.microsoft.com/office/drawing/2014/main" val="799672135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val="1126118104"/>
                    </a:ext>
                  </a:extLst>
                </a:gridCol>
                <a:gridCol w="791955">
                  <a:extLst>
                    <a:ext uri="{9D8B030D-6E8A-4147-A177-3AD203B41FA5}">
                      <a16:colId xmlns:a16="http://schemas.microsoft.com/office/drawing/2014/main" val="343042120"/>
                    </a:ext>
                  </a:extLst>
                </a:gridCol>
              </a:tblGrid>
              <a:tr h="308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plot(… ,</a:t>
                      </a:r>
                      <a:r>
                        <a:rPr lang="zh-TW" altLang="en-US" sz="14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‘Colors’, ‘_’)</a:t>
                      </a:r>
                      <a:endParaRPr lang="zh-TW" altLang="en-US" sz="1400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曲線顏色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RGB</a:t>
                      </a:r>
                      <a:r>
                        <a:rPr lang="zh-TW" altLang="en-US" sz="14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值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22033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藍色（</a:t>
                      </a:r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Blue）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[0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1]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19963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青藍色（</a:t>
                      </a:r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Cyan）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[0 1 1]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48514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綠色（</a:t>
                      </a:r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Green）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[0 1 0]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05169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K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黑色（</a:t>
                      </a:r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Black）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[0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0]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27697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紫紅色（</a:t>
                      </a:r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Magenta）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[1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1]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237019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紅色（</a:t>
                      </a:r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Red）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[1 0 0]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8673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W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白色（</a:t>
                      </a:r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White）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[1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1]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15355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ahoma" panose="020B0604030504040204" pitchFamily="34" charset="0"/>
                        </a:rPr>
                        <a:t>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黃色（</a:t>
                      </a:r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Yellow）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[1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0]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2593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A020C-34FA-E86E-D60D-5A096F1A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2EEB0D-DAEE-4963-9CE8-CB7EEFB49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54339"/>
              </p:ext>
            </p:extLst>
          </p:nvPr>
        </p:nvGraphicFramePr>
        <p:xfrm>
          <a:off x="1313879" y="5062043"/>
          <a:ext cx="4836196" cy="1524000"/>
        </p:xfrm>
        <a:graphic>
          <a:graphicData uri="http://schemas.openxmlformats.org/drawingml/2006/table">
            <a:tbl>
              <a:tblPr/>
              <a:tblGrid>
                <a:gridCol w="2363599">
                  <a:extLst>
                    <a:ext uri="{9D8B030D-6E8A-4147-A177-3AD203B41FA5}">
                      <a16:colId xmlns:a16="http://schemas.microsoft.com/office/drawing/2014/main" val="3890420998"/>
                    </a:ext>
                  </a:extLst>
                </a:gridCol>
                <a:gridCol w="2472597">
                  <a:extLst>
                    <a:ext uri="{9D8B030D-6E8A-4147-A177-3AD203B41FA5}">
                      <a16:colId xmlns:a16="http://schemas.microsoft.com/office/drawing/2014/main" val="562477146"/>
                    </a:ext>
                  </a:extLst>
                </a:gridCol>
              </a:tblGrid>
              <a:tr h="2918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plot(… , ‘</a:t>
                      </a:r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LineStyle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’, ‘_’)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曲線格式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00919"/>
                  </a:ext>
                </a:extLst>
              </a:tr>
              <a:tr h="2918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實線（預設值）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58903"/>
                  </a:ext>
                </a:extLst>
              </a:tr>
              <a:tr h="2918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  <a:latin typeface="Tahoma" panose="020B0604030504040204" pitchFamily="34" charset="0"/>
                        </a:rPr>
                        <a:t>--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虛線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30953"/>
                  </a:ext>
                </a:extLst>
              </a:tr>
              <a:tr h="29181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：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點線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51549"/>
                  </a:ext>
                </a:extLst>
              </a:tr>
              <a:tr h="2918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  <a:latin typeface="Tahoma" panose="020B0604030504040204" pitchFamily="34" charset="0"/>
                        </a:rPr>
                        <a:t>-.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點虛線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7956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A37E736-34D2-4C76-97F2-4680A996E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29608"/>
              </p:ext>
            </p:extLst>
          </p:nvPr>
        </p:nvGraphicFramePr>
        <p:xfrm>
          <a:off x="6524310" y="1998751"/>
          <a:ext cx="4530544" cy="4587292"/>
        </p:xfrm>
        <a:graphic>
          <a:graphicData uri="http://schemas.openxmlformats.org/drawingml/2006/table">
            <a:tbl>
              <a:tblPr/>
              <a:tblGrid>
                <a:gridCol w="2265272">
                  <a:extLst>
                    <a:ext uri="{9D8B030D-6E8A-4147-A177-3AD203B41FA5}">
                      <a16:colId xmlns:a16="http://schemas.microsoft.com/office/drawing/2014/main" val="2910902204"/>
                    </a:ext>
                  </a:extLst>
                </a:gridCol>
                <a:gridCol w="2265272">
                  <a:extLst>
                    <a:ext uri="{9D8B030D-6E8A-4147-A177-3AD203B41FA5}">
                      <a16:colId xmlns:a16="http://schemas.microsoft.com/office/drawing/2014/main" val="830534509"/>
                    </a:ext>
                  </a:extLst>
                </a:gridCol>
              </a:tblGrid>
              <a:tr h="300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Plot(…, ‘Marker’, ‘_’)</a:t>
                      </a:r>
                      <a:endParaRPr lang="zh-TW" altLang="en-US" sz="1400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曲線線標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983575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o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圓形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79004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  <a:latin typeface="Tahoma" panose="020B0604030504040204" pitchFamily="34" charset="0"/>
                        </a:rPr>
                        <a:t>+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加號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66162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x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叉號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050764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*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星號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08111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  <a:latin typeface="Tahoma" panose="020B0604030504040204" pitchFamily="34" charset="0"/>
                        </a:rPr>
                        <a:t>.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點號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743920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  <a:latin typeface="Tahoma" panose="020B0604030504040204" pitchFamily="34" charset="0"/>
                        </a:rPr>
                        <a:t>^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朝上三角形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393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v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朝下三角形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37218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  <a:latin typeface="Tahoma" panose="020B0604030504040204" pitchFamily="34" charset="0"/>
                        </a:rPr>
                        <a:t>&gt;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朝右三角形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07513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  <a:latin typeface="Tahoma" panose="020B0604030504040204" pitchFamily="34" charset="0"/>
                        </a:rPr>
                        <a:t>&lt;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朝左三角形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422423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square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方形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86634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diamond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菱形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6958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pentagram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五角星形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69191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Tahoma" panose="020B0604030504040204" pitchFamily="34" charset="0"/>
                        </a:rPr>
                        <a:t>hexagram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  <a:latin typeface="Tahoma" panose="020B0604030504040204" pitchFamily="34" charset="0"/>
                        </a:rPr>
                        <a:t>六角星形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64055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ahoma" panose="020B0604030504040204" pitchFamily="34" charset="0"/>
                        </a:rPr>
                        <a:t>none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  <a:latin typeface="Tahoma" panose="020B0604030504040204" pitchFamily="34" charset="0"/>
                        </a:rPr>
                        <a:t>無符號（預設值）</a:t>
                      </a:r>
                    </a:p>
                  </a:txBody>
                  <a:tcPr marL="85528" marR="85528" marT="42764" marB="4276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6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4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繪圖與應用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6952"/>
            <a:ext cx="9603275" cy="4245370"/>
          </a:xfrm>
        </p:spPr>
        <p:txBody>
          <a:bodyPr>
            <a:normAutofit/>
          </a:bodyPr>
          <a:lstStyle/>
          <a:p>
            <a:pPr lvl="0">
              <a:buClr>
                <a:srgbClr val="B71E42"/>
              </a:buClr>
            </a:pPr>
            <a:r>
              <a:rPr lang="es-ES" altLang="zh-TW" sz="1800" dirty="0">
                <a:solidFill>
                  <a:prstClr val="black"/>
                </a:solidFill>
              </a:rPr>
              <a:t>[x, y] = meshgrid(X, Y)    %</a:t>
            </a:r>
            <a:r>
              <a:rPr lang="zh-TW" altLang="en-US" sz="1800" dirty="0">
                <a:solidFill>
                  <a:prstClr val="black"/>
                </a:solidFill>
              </a:rPr>
              <a:t>製造網格</a:t>
            </a:r>
            <a:endParaRPr lang="en-US" altLang="zh-TW" dirty="0"/>
          </a:p>
          <a:p>
            <a:r>
              <a:rPr lang="zh-TW" altLang="en-US" dirty="0"/>
              <a:t>等高線圖繪製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contour(x, y, var, </a:t>
            </a:r>
            <a:r>
              <a:rPr lang="en-US" altLang="zh-TW" u="sng" dirty="0"/>
              <a:t>30,’CLM’</a:t>
            </a:r>
            <a:r>
              <a:rPr lang="en-US" altLang="zh-TW" dirty="0"/>
              <a:t>);    </a:t>
            </a:r>
            <a:r>
              <a:rPr lang="zh-TW" altLang="en-US" dirty="0"/>
              <a:t> </a:t>
            </a:r>
            <a:r>
              <a:rPr lang="en-US" altLang="zh-TW" dirty="0"/>
              <a:t>%30</a:t>
            </a:r>
            <a:r>
              <a:rPr lang="zh-TW" altLang="en-US" dirty="0"/>
              <a:t>條等高線</a:t>
            </a:r>
            <a:endParaRPr lang="en-US" altLang="zh-TW" dirty="0"/>
          </a:p>
          <a:p>
            <a:pPr lvl="1"/>
            <a:r>
              <a:rPr lang="en-US" altLang="zh-TW" dirty="0"/>
              <a:t>contourf(x, y, var,</a:t>
            </a:r>
            <a:r>
              <a:rPr lang="zh-TW" altLang="en-US" dirty="0"/>
              <a:t> </a:t>
            </a:r>
            <a:r>
              <a:rPr lang="en-US" altLang="zh-TW" u="sng" dirty="0"/>
              <a:t>6,‘CLM’</a:t>
            </a:r>
            <a:r>
              <a:rPr lang="en-US" altLang="zh-TW" dirty="0"/>
              <a:t>)</a:t>
            </a:r>
            <a:r>
              <a:rPr lang="nl-NL" altLang="zh-TW" dirty="0"/>
              <a:t> );  </a:t>
            </a:r>
            <a:r>
              <a:rPr lang="zh-TW" altLang="nl-NL" dirty="0"/>
              <a:t>或者 </a:t>
            </a:r>
            <a:r>
              <a:rPr lang="nl-NL" altLang="zh-TW" dirty="0"/>
              <a:t>contourfm(lat, lon, var);</a:t>
            </a:r>
            <a:r>
              <a:rPr lang="zh-TW" altLang="en-US" dirty="0"/>
              <a:t>      </a:t>
            </a:r>
            <a:r>
              <a:rPr lang="en-US" altLang="zh-TW" dirty="0"/>
              <a:t>%</a:t>
            </a:r>
            <a:r>
              <a:rPr lang="zh-TW" altLang="en-US" dirty="0"/>
              <a:t>填入在等高線之間顏色</a:t>
            </a:r>
            <a:endParaRPr lang="en-US" altLang="zh-TW" dirty="0"/>
          </a:p>
          <a:p>
            <a:pPr lvl="1"/>
            <a:r>
              <a:rPr lang="en-US" altLang="zh-TW" dirty="0"/>
              <a:t>clabel</a:t>
            </a:r>
            <a:r>
              <a:rPr lang="zh-TW" altLang="en-US" dirty="0"/>
              <a:t>                    </a:t>
            </a:r>
            <a:r>
              <a:rPr lang="en-US" altLang="zh-TW" dirty="0"/>
              <a:t>%</a:t>
            </a:r>
            <a:r>
              <a:rPr lang="zh-TW" altLang="en-US" dirty="0"/>
              <a:t>給等高線加標籤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向量圖繪製</a:t>
            </a:r>
            <a:endParaRPr lang="en-US" altLang="zh-TW" dirty="0"/>
          </a:p>
          <a:p>
            <a:pPr lvl="1"/>
            <a:r>
              <a:rPr lang="es-ES" altLang="zh-TW" dirty="0"/>
              <a:t>quiver(x, y, u, v); </a:t>
            </a:r>
            <a:r>
              <a:rPr lang="zh-TW" altLang="en-US" dirty="0"/>
              <a:t> 或者 </a:t>
            </a:r>
            <a:r>
              <a:rPr lang="en-US" altLang="zh-TW" dirty="0" err="1"/>
              <a:t>quiverm</a:t>
            </a:r>
            <a:r>
              <a:rPr lang="en-US" altLang="zh-TW" dirty="0"/>
              <a:t>(</a:t>
            </a:r>
            <a:r>
              <a:rPr lang="en-US" altLang="zh-TW" dirty="0" err="1"/>
              <a:t>lat</a:t>
            </a:r>
            <a:r>
              <a:rPr lang="en-US" altLang="zh-TW" dirty="0"/>
              <a:t>, </a:t>
            </a:r>
            <a:r>
              <a:rPr lang="en-US" altLang="zh-TW" dirty="0" err="1"/>
              <a:t>lon</a:t>
            </a:r>
            <a:r>
              <a:rPr lang="en-US" altLang="zh-TW" dirty="0"/>
              <a:t>, v, u);</a:t>
            </a:r>
          </a:p>
          <a:p>
            <a:pPr lvl="1"/>
            <a:endParaRPr lang="en-US" altLang="zh-TW" dirty="0"/>
          </a:p>
          <a:p>
            <a:r>
              <a:rPr lang="zh-TW" altLang="en-US" sz="1800" dirty="0"/>
              <a:t>直方圖：</a:t>
            </a:r>
            <a:r>
              <a:rPr lang="en-US" altLang="zh-TW" sz="1800" dirty="0"/>
              <a:t>hist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xy</a:t>
            </a:r>
            <a:r>
              <a:rPr lang="zh-TW" altLang="en-US" sz="1800" dirty="0"/>
              <a:t>面積圖：</a:t>
            </a:r>
            <a:r>
              <a:rPr lang="en-US" altLang="zh-CN" sz="1800" dirty="0"/>
              <a:t>area</a:t>
            </a:r>
            <a:r>
              <a:rPr lang="zh-TW" altLang="en-US" sz="1800" dirty="0"/>
              <a:t>、散點圖：</a:t>
            </a:r>
            <a:r>
              <a:rPr lang="en-US" altLang="zh-TW" sz="1800" dirty="0"/>
              <a:t>scatter</a:t>
            </a:r>
            <a:r>
              <a:rPr lang="zh-TW" altLang="en-US" sz="1800" dirty="0"/>
              <a:t>、誤差線：</a:t>
            </a:r>
            <a:r>
              <a:rPr lang="en-US" altLang="zh-TW" sz="1800" dirty="0" err="1"/>
              <a:t>errorbar</a:t>
            </a:r>
            <a:endParaRPr lang="en-US" altLang="zh-CN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E6F6E-55D5-4469-9925-2EB3D29B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2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9F75E-0456-ACA2-9AC4-61EA60B2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MATLAB</a:t>
            </a:r>
            <a:r>
              <a:rPr kumimoji="0" lang="zh-TW" alt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繪圖與應用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12F3A-E19A-8E80-8F1A-FC83FD67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打開</a:t>
            </a:r>
            <a:r>
              <a:rPr lang="en-US" altLang="zh-TW" sz="3200" dirty="0" err="1"/>
              <a:t>contour_vector.m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307CB-0026-BC20-9787-5BB04E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9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開始之前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8890F8-AB75-429F-A991-02B9A24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CB3DA5F-2666-EBFE-2535-04724AEA1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1" t="42892" r="15949" b="42989"/>
          <a:stretch/>
        </p:blipFill>
        <p:spPr>
          <a:xfrm>
            <a:off x="1323017" y="2368461"/>
            <a:ext cx="9860397" cy="151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3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繪圖與應用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E6F6E-55D5-4469-9925-2EB3D29B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1F0697D-CD45-4148-98F4-01B0CE03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9" b="16548"/>
          <a:stretch/>
        </p:blipFill>
        <p:spPr>
          <a:xfrm>
            <a:off x="944422" y="1946396"/>
            <a:ext cx="7378100" cy="4750904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ACAB2CA-EE57-40C9-9600-DC9C59B2098C}"/>
              </a:ext>
            </a:extLst>
          </p:cNvPr>
          <p:cNvSpPr txBox="1"/>
          <p:nvPr/>
        </p:nvSpPr>
        <p:spPr>
          <a:xfrm>
            <a:off x="3086697" y="2343710"/>
            <a:ext cx="31665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EOF modes of 1979-2018 Wind at 10 M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85012B-E687-4FD1-BA7A-D4F91FEE8698}"/>
              </a:ext>
            </a:extLst>
          </p:cNvPr>
          <p:cNvSpPr txBox="1"/>
          <p:nvPr/>
        </p:nvSpPr>
        <p:spPr>
          <a:xfrm>
            <a:off x="8395491" y="1946396"/>
            <a:ext cx="28520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一張圖裡有很多分圖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70C0"/>
                </a:solidFill>
              </a:rPr>
              <a:t>subplot(</a:t>
            </a:r>
            <a:r>
              <a:rPr lang="en-US" altLang="zh-TW" b="1" dirty="0" err="1">
                <a:solidFill>
                  <a:srgbClr val="0070C0"/>
                </a:solidFill>
              </a:rPr>
              <a:t>m,n,p</a:t>
            </a:r>
            <a:r>
              <a:rPr lang="en-US" altLang="zh-TW" b="1" dirty="0">
                <a:solidFill>
                  <a:srgbClr val="0070C0"/>
                </a:solidFill>
              </a:rPr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plot(</a:t>
            </a:r>
            <a:r>
              <a:rPr lang="en-US" altLang="zh-TW" dirty="0" err="1"/>
              <a:t>x,y</a:t>
            </a:r>
            <a:r>
              <a:rPr lang="en-US" altLang="zh-TW" dirty="0"/>
              <a:t>);</a:t>
            </a:r>
          </a:p>
          <a:p>
            <a:endParaRPr lang="en-US" altLang="zh-TW" dirty="0"/>
          </a:p>
          <a:p>
            <a:r>
              <a:rPr lang="zh-TW" altLang="en-US" dirty="0"/>
              <a:t>畫出地圖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load coastlines;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geoshow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將色塊圖與向量圖疊圖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contourfm</a:t>
            </a:r>
            <a:r>
              <a:rPr lang="en-US" altLang="zh-TW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C00000"/>
                </a:solidFill>
              </a:rPr>
              <a:t>hold 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quiverm</a:t>
            </a:r>
            <a:r>
              <a:rPr lang="en-US" altLang="zh-TW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C00000"/>
                </a:solidFill>
              </a:rPr>
              <a:t>hold off;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rgbClr val="C00000"/>
              </a:solidFill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EOF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solidFill>
                  <a:prstClr val="black"/>
                </a:solidFill>
              </a:rPr>
              <a:t>etrend</a:t>
            </a:r>
            <a:r>
              <a:rPr lang="zh-TW" altLang="en-US" dirty="0">
                <a:solidFill>
                  <a:prstClr val="black"/>
                </a:solidFill>
              </a:rPr>
              <a:t>、</a:t>
            </a:r>
            <a:r>
              <a:rPr lang="en-US" altLang="zh-TW" dirty="0">
                <a:solidFill>
                  <a:prstClr val="black"/>
                </a:solidFill>
              </a:rPr>
              <a:t>[u v]</a:t>
            </a:r>
          </a:p>
        </p:txBody>
      </p:sp>
    </p:spTree>
    <p:extLst>
      <p:ext uri="{BB962C8B-B14F-4D97-AF65-F5344CB8AC3E}">
        <p14:creationId xmlns:p14="http://schemas.microsoft.com/office/powerpoint/2010/main" val="85266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9F75E-0456-ACA2-9AC4-61EA60B2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MATLAB</a:t>
            </a:r>
            <a:r>
              <a:rPr kumimoji="0" lang="zh-TW" alt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繪圖與應用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12F3A-E19A-8E80-8F1A-FC83FD67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/>
              <a:t>打開</a:t>
            </a:r>
            <a:r>
              <a:rPr lang="en-US" altLang="zh-TW" sz="3200" dirty="0" err="1"/>
              <a:t>ploteofpractice.m</a:t>
            </a:r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打開</a:t>
            </a:r>
            <a:r>
              <a:rPr lang="en-US" altLang="zh-TW" sz="3200" dirty="0" err="1"/>
              <a:t>reg.m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307CB-0026-BC20-9787-5BB04E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D0C6AB3-6D29-F0CD-5297-681A0181E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10811"/>
              </p:ext>
            </p:extLst>
          </p:nvPr>
        </p:nvGraphicFramePr>
        <p:xfrm>
          <a:off x="1451579" y="2768543"/>
          <a:ext cx="9603275" cy="170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9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CFCA9-BCC8-9DCA-5D9F-EF9554C9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MATLAB</a:t>
            </a:r>
            <a:r>
              <a:rPr lang="zh-TW" altLang="en-US" dirty="0"/>
              <a:t>繪圖與應用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496C9-9CEC-06D6-E3DB-F7AB292D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/opt/</a:t>
            </a:r>
            <a:r>
              <a:rPr lang="en-US" altLang="zh-TW" dirty="0" err="1"/>
              <a:t>conda</a:t>
            </a:r>
            <a:r>
              <a:rPr lang="en-US" altLang="zh-TW" dirty="0"/>
              <a:t>/miniconda3/</a:t>
            </a:r>
            <a:r>
              <a:rPr lang="en-US" altLang="zh-TW" dirty="0" err="1"/>
              <a:t>envs</a:t>
            </a:r>
            <a:r>
              <a:rPr lang="en-US" altLang="zh-TW" dirty="0"/>
              <a:t>/</a:t>
            </a:r>
            <a:r>
              <a:rPr lang="en-US" altLang="zh-TW" dirty="0" err="1"/>
              <a:t>modoki_base</a:t>
            </a:r>
            <a:r>
              <a:rPr lang="en-US" altLang="zh-TW" dirty="0"/>
              <a:t>/lib/</a:t>
            </a:r>
            <a:r>
              <a:rPr lang="en-US" altLang="zh-TW" dirty="0" err="1"/>
              <a:t>ncarg</a:t>
            </a:r>
            <a:r>
              <a:rPr lang="en-US" altLang="zh-TW" dirty="0"/>
              <a:t>/</a:t>
            </a:r>
            <a:r>
              <a:rPr lang="en-US" altLang="zh-TW" dirty="0" err="1"/>
              <a:t>nclscripts</a:t>
            </a:r>
            <a:r>
              <a:rPr lang="en-US" altLang="zh-TW" dirty="0"/>
              <a:t>/</a:t>
            </a:r>
            <a:r>
              <a:rPr lang="en-US" altLang="zh-TW" dirty="0" err="1"/>
              <a:t>csm</a:t>
            </a:r>
            <a:r>
              <a:rPr lang="en-US" altLang="zh-TW" dirty="0"/>
              <a:t>/</a:t>
            </a:r>
            <a:r>
              <a:rPr lang="en-US" altLang="zh-TW" dirty="0" err="1"/>
              <a:t>shea_util.ncl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A020C-34FA-E86E-D60D-5A096F1A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C5C558-B76E-77C1-93CC-8F4D38F8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7" t="14559" r="38440" b="13083"/>
          <a:stretch/>
        </p:blipFill>
        <p:spPr>
          <a:xfrm>
            <a:off x="6507495" y="2560534"/>
            <a:ext cx="4812588" cy="39449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6DB5592-5287-5B7B-9084-B59A76E0F0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4" t="32491" r="35686" b="9987"/>
          <a:stretch/>
        </p:blipFill>
        <p:spPr>
          <a:xfrm>
            <a:off x="1197300" y="2560534"/>
            <a:ext cx="5055916" cy="394493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6E17798-7706-3CB3-3380-6D71CF8C78BD}"/>
              </a:ext>
            </a:extLst>
          </p:cNvPr>
          <p:cNvSpPr txBox="1"/>
          <p:nvPr/>
        </p:nvSpPr>
        <p:spPr>
          <a:xfrm>
            <a:off x="3961386" y="3619447"/>
            <a:ext cx="241897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打開</a:t>
            </a:r>
            <a:r>
              <a:rPr lang="en-US" altLang="zh-TW" sz="2400" dirty="0" err="1"/>
              <a:t>spec_anal.m</a:t>
            </a:r>
            <a:endParaRPr lang="en-US" altLang="zh-TW" sz="2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prstClr val="black"/>
                </a:solidFill>
                <a:latin typeface="Gill Sans MT" panose="020B0502020104020203"/>
                <a:ea typeface="新細明體" panose="02020500000000000000" pitchFamily="18" charset="-120"/>
              </a:rPr>
              <a:t>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n-cs"/>
              </a:rPr>
              <a:t>draw_spec.m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參考資料與教學網站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TW" altLang="en-US" dirty="0"/>
              <a:t>初探</a:t>
            </a:r>
            <a:r>
              <a:rPr lang="en-US" altLang="zh-TW" dirty="0"/>
              <a:t>MATLAB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育慎學長的工具書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MATLAB</a:t>
            </a:r>
            <a:r>
              <a:rPr lang="zh-TW" altLang="en-US" dirty="0"/>
              <a:t>程式設計：入門篇 </a:t>
            </a:r>
            <a:r>
              <a:rPr lang="en-US" altLang="zh-TW" dirty="0">
                <a:hlinkClick r:id="rId2"/>
              </a:rPr>
              <a:t>http://mirlab.org/jang/books/matlabprogramming4beginner/</a:t>
            </a:r>
            <a:endParaRPr lang="en-US" altLang="zh-TW" dirty="0"/>
          </a:p>
          <a:p>
            <a:r>
              <a:rPr lang="en-US" altLang="zh-TW" dirty="0"/>
              <a:t>MATLAB – MathWorks </a:t>
            </a:r>
            <a:r>
              <a:rPr lang="en-US" altLang="zh-TW" dirty="0">
                <a:hlinkClick r:id="rId3"/>
              </a:rPr>
              <a:t>https://ww2.mathworks.cn/products/matlab.html</a:t>
            </a:r>
            <a:endParaRPr lang="en-US" altLang="zh-TW" dirty="0"/>
          </a:p>
          <a:p>
            <a:r>
              <a:rPr lang="en-US" altLang="zh-TW" dirty="0"/>
              <a:t>Google </a:t>
            </a:r>
            <a:r>
              <a:rPr lang="zh-TW" altLang="en-US" dirty="0"/>
              <a:t>搜尋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工作站上的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MATLAB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是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2017a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版，非最新版，所以有些的內建函數不能用。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E6F6E-55D5-4469-9925-2EB3D29B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A020C-34FA-E86E-D60D-5A096F1A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A41CDF3-C971-E2BE-43F3-3CED7FD43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28272"/>
              </p:ext>
            </p:extLst>
          </p:nvPr>
        </p:nvGraphicFramePr>
        <p:xfrm>
          <a:off x="885568" y="1587062"/>
          <a:ext cx="10833465" cy="507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657">
                  <a:extLst>
                    <a:ext uri="{9D8B030D-6E8A-4147-A177-3AD203B41FA5}">
                      <a16:colId xmlns:a16="http://schemas.microsoft.com/office/drawing/2014/main" val="805816769"/>
                    </a:ext>
                  </a:extLst>
                </a:gridCol>
                <a:gridCol w="1964089">
                  <a:extLst>
                    <a:ext uri="{9D8B030D-6E8A-4147-A177-3AD203B41FA5}">
                      <a16:colId xmlns:a16="http://schemas.microsoft.com/office/drawing/2014/main" val="2016987202"/>
                    </a:ext>
                  </a:extLst>
                </a:gridCol>
                <a:gridCol w="1898619">
                  <a:extLst>
                    <a:ext uri="{9D8B030D-6E8A-4147-A177-3AD203B41FA5}">
                      <a16:colId xmlns:a16="http://schemas.microsoft.com/office/drawing/2014/main" val="1887989093"/>
                    </a:ext>
                  </a:extLst>
                </a:gridCol>
                <a:gridCol w="1833149">
                  <a:extLst>
                    <a:ext uri="{9D8B030D-6E8A-4147-A177-3AD203B41FA5}">
                      <a16:colId xmlns:a16="http://schemas.microsoft.com/office/drawing/2014/main" val="2635262290"/>
                    </a:ext>
                  </a:extLst>
                </a:gridCol>
                <a:gridCol w="1898619">
                  <a:extLst>
                    <a:ext uri="{9D8B030D-6E8A-4147-A177-3AD203B41FA5}">
                      <a16:colId xmlns:a16="http://schemas.microsoft.com/office/drawing/2014/main" val="1398109469"/>
                    </a:ext>
                  </a:extLst>
                </a:gridCol>
                <a:gridCol w="1962332">
                  <a:extLst>
                    <a:ext uri="{9D8B030D-6E8A-4147-A177-3AD203B41FA5}">
                      <a16:colId xmlns:a16="http://schemas.microsoft.com/office/drawing/2014/main" val="1218029231"/>
                    </a:ext>
                  </a:extLst>
                </a:gridCol>
              </a:tblGrid>
              <a:tr h="51984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周一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周二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周三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周四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周五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044878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US" altLang="zh-TW" dirty="0"/>
                        <a:t>8:00-9:00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X:</a:t>
                      </a:r>
                      <a:r>
                        <a:rPr lang="zh-TW" altLang="en-US" sz="2000" dirty="0"/>
                        <a:t> 不行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8819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US" altLang="zh-TW" dirty="0"/>
                        <a:t>9:00-10:00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  <a:r>
                        <a:rPr lang="en-US" altLang="zh-TW" sz="2000" dirty="0"/>
                        <a:t>:</a:t>
                      </a:r>
                      <a:r>
                        <a:rPr lang="zh-TW" altLang="en-US" sz="2000" dirty="0"/>
                        <a:t> 碰運氣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77786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US" altLang="zh-TW" dirty="0"/>
                        <a:t>10:00-11:00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1776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US" altLang="zh-TW" dirty="0"/>
                        <a:t>11:00-12:00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1691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altLang="zh-TW" dirty="0"/>
                        <a:t>12:00-13:00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▽</a:t>
                      </a:r>
                      <a:r>
                        <a:rPr lang="en-US" altLang="zh-TW" sz="2000" dirty="0"/>
                        <a:t>:</a:t>
                      </a:r>
                      <a:r>
                        <a:rPr lang="zh-TW" altLang="en-US" sz="2000" dirty="0"/>
                        <a:t> 可能有事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83113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US" altLang="zh-TW" dirty="0"/>
                        <a:t>13:00-14:00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08561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US" altLang="zh-TW" dirty="0"/>
                        <a:t>14:00-15:00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38978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US" altLang="zh-TW" dirty="0"/>
                        <a:t>15:00-16:00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53237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US" altLang="zh-TW" dirty="0"/>
                        <a:t>16:00-17:00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5479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5B1BD02-9D89-904C-1646-CCF312D43EB9}"/>
              </a:ext>
            </a:extLst>
          </p:cNvPr>
          <p:cNvSpPr txBox="1"/>
          <p:nvPr/>
        </p:nvSpPr>
        <p:spPr>
          <a:xfrm>
            <a:off x="5013434" y="833073"/>
            <a:ext cx="164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FB:</a:t>
            </a:r>
            <a:r>
              <a:rPr lang="zh-TW" altLang="en-US" sz="2400" dirty="0"/>
              <a:t> 黃宥菘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E846A0F-26F2-9E4F-27BC-4303B3F3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01" y="683003"/>
            <a:ext cx="769260" cy="7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8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參考資料與教學網站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l" latinLnBrk="1"/>
            <a:r>
              <a:rPr lang="en-US" altLang="zh-TW" b="1" i="0" dirty="0" err="1">
                <a:solidFill>
                  <a:srgbClr val="222226"/>
                </a:solidFill>
                <a:effectLst/>
                <a:latin typeface="PingFang SC"/>
              </a:rPr>
              <a:t>matlab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经验正交分解函数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EOF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的实现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—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基于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Climate Data Toolbox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操作。 </a:t>
            </a:r>
            <a:r>
              <a:rPr lang="en-US" altLang="zh-TW" dirty="0">
                <a:hlinkClick r:id="rId2"/>
              </a:rPr>
              <a:t>https://blog.csdn.net/weixin_43637490/article/details/123418759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Greene, C. A., </a:t>
            </a:r>
            <a:r>
              <a:rPr lang="en-US" altLang="zh-TW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Thirumalai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, K., Kearney, K. A., Delgado, J. M., </a:t>
            </a:r>
            <a:r>
              <a:rPr lang="en-US" altLang="zh-TW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Schwanghart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, W., </a:t>
            </a:r>
            <a:r>
              <a:rPr lang="en-US" altLang="zh-TW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Wolfenbarger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, N. S., et al. (2019). The Climate Data Toolbox for MATLAB. Geochemistry, Geophysics, Geosystems, 20.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Roboto" panose="02000000000000000000" pitchFamily="2" charset="0"/>
                <a:hlinkClick r:id="rId3"/>
              </a:rPr>
              <a:t>https://doi.org/10.1029/2019GC008392</a:t>
            </a:r>
            <a:endParaRPr lang="en-US" altLang="zh-TW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zh-TW" dirty="0">
                <a:solidFill>
                  <a:srgbClr val="404040"/>
                </a:solidFill>
                <a:latin typeface="Roboto" panose="02000000000000000000" pitchFamily="2" charset="0"/>
              </a:rPr>
              <a:t>Andrew Roberts (2023). </a:t>
            </a:r>
            <a:r>
              <a:rPr lang="en-US" altLang="zh-TW" dirty="0" err="1">
                <a:solidFill>
                  <a:srgbClr val="404040"/>
                </a:solidFill>
                <a:latin typeface="Roboto" panose="02000000000000000000" pitchFamily="2" charset="0"/>
              </a:rPr>
              <a:t>Ncquiverref</a:t>
            </a:r>
            <a:r>
              <a:rPr lang="en-US" altLang="zh-TW" dirty="0">
                <a:solidFill>
                  <a:srgbClr val="404040"/>
                </a:solidFill>
                <a:latin typeface="Roboto" panose="02000000000000000000" pitchFamily="2" charset="0"/>
              </a:rPr>
              <a:t> (https://www.mathworks.com/matlabcentral/fileexchange/17582-ncquiverref), MATLAB Central File Exchange. Retrieved March 1, 2023.</a:t>
            </a:r>
            <a:endParaRPr lang="en-US" altLang="zh-TW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endParaRPr lang="en-US" altLang="zh-TW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E6F6E-55D5-4469-9925-2EB3D29B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283AD-F1AA-445F-9D23-9986C2C2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F323CC-14D9-485C-A713-331ADB18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MATLAB</a:t>
            </a:r>
            <a:r>
              <a:rPr lang="zh-TW" altLang="en-US" dirty="0"/>
              <a:t>操作環境</a:t>
            </a:r>
            <a:endParaRPr lang="en-US" altLang="zh-TW" dirty="0"/>
          </a:p>
          <a:p>
            <a:r>
              <a:rPr lang="en-US" altLang="zh-TW" dirty="0"/>
              <a:t>MATLAB</a:t>
            </a:r>
            <a:r>
              <a:rPr lang="zh-TW" altLang="en-US" dirty="0"/>
              <a:t>矩陣運算</a:t>
            </a:r>
            <a:endParaRPr lang="en-US" altLang="zh-TW" dirty="0"/>
          </a:p>
          <a:p>
            <a:r>
              <a:rPr lang="en-US" altLang="zh-TW" dirty="0"/>
              <a:t>MATLAB</a:t>
            </a:r>
            <a:r>
              <a:rPr lang="zh-TW" altLang="en-US" dirty="0"/>
              <a:t>檔案讀取</a:t>
            </a:r>
            <a:endParaRPr lang="en-US" altLang="zh-TW" dirty="0"/>
          </a:p>
          <a:p>
            <a:r>
              <a:rPr lang="en-US" altLang="zh-TW" dirty="0"/>
              <a:t>MATLAB</a:t>
            </a:r>
            <a:r>
              <a:rPr lang="zh-TW" altLang="en-US" dirty="0"/>
              <a:t>繪圖應用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471E21-D0AA-41FD-BEF6-CF52611F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6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操作環境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如何在</a:t>
            </a:r>
            <a:r>
              <a:rPr lang="en-US" altLang="zh-TW" dirty="0"/>
              <a:t>Linux</a:t>
            </a:r>
            <a:r>
              <a:rPr lang="zh-TW" altLang="en-US" dirty="0"/>
              <a:t>工作站上啟動</a:t>
            </a:r>
            <a:r>
              <a:rPr lang="en-US" altLang="zh-TW" dirty="0"/>
              <a:t>MATLAB</a:t>
            </a:r>
            <a:r>
              <a:rPr lang="zh-TW" altLang="en-US" dirty="0"/>
              <a:t>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8890F8-AB75-429F-A991-02B9A24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10ABB72-8493-4A47-A261-8B6BEDE8B360}"/>
              </a:ext>
            </a:extLst>
          </p:cNvPr>
          <p:cNvGrpSpPr/>
          <p:nvPr/>
        </p:nvGrpSpPr>
        <p:grpSpPr>
          <a:xfrm>
            <a:off x="1291079" y="2632643"/>
            <a:ext cx="4250171" cy="715331"/>
            <a:chOff x="719860" y="2514743"/>
            <a:chExt cx="4250171" cy="715331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75940F0-4C8F-4690-A66A-13FF5D181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9860" y="2514743"/>
              <a:ext cx="4250171" cy="71533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47D45F-D471-42C2-8665-85A3409DF583}"/>
                </a:ext>
              </a:extLst>
            </p:cNvPr>
            <p:cNvSpPr/>
            <p:nvPr/>
          </p:nvSpPr>
          <p:spPr>
            <a:xfrm>
              <a:off x="2365513" y="2703443"/>
              <a:ext cx="705678" cy="231594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956A11-7AC9-4812-BA9D-920C3F1E97B6}"/>
              </a:ext>
            </a:extLst>
          </p:cNvPr>
          <p:cNvGrpSpPr/>
          <p:nvPr/>
        </p:nvGrpSpPr>
        <p:grpSpPr>
          <a:xfrm>
            <a:off x="5541250" y="2483940"/>
            <a:ext cx="5694502" cy="2982405"/>
            <a:chOff x="5541250" y="2483940"/>
            <a:chExt cx="5694502" cy="2982405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8751FEAC-B1E5-412B-8C73-59C264BC1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31569" y="2483940"/>
              <a:ext cx="5304183" cy="2982405"/>
            </a:xfrm>
            <a:prstGeom prst="rect">
              <a:avLst/>
            </a:prstGeom>
          </p:spPr>
        </p:pic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7098486D-0FD5-4B63-A580-7F43EB6E5D63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5541250" y="2990309"/>
              <a:ext cx="390319" cy="9848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226729-3F87-4818-B5B4-5253724CF6A7}"/>
              </a:ext>
            </a:extLst>
          </p:cNvPr>
          <p:cNvSpPr txBox="1"/>
          <p:nvPr/>
        </p:nvSpPr>
        <p:spPr>
          <a:xfrm>
            <a:off x="1451579" y="3945494"/>
            <a:ext cx="351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儷樵老師使用</a:t>
            </a:r>
            <a:r>
              <a:rPr lang="en-US" altLang="zh-TW" dirty="0"/>
              <a:t>MATLAB</a:t>
            </a:r>
            <a:r>
              <a:rPr lang="zh-TW" altLang="en-US" dirty="0"/>
              <a:t>做研究分析，所以在分析資料時，現有的分析用程式碼多為</a:t>
            </a:r>
            <a:r>
              <a:rPr lang="en-US" altLang="zh-TW" dirty="0"/>
              <a:t>MATLAB</a:t>
            </a:r>
            <a:r>
              <a:rPr lang="zh-TW" altLang="en-US" dirty="0"/>
              <a:t>語法寫成。</a:t>
            </a:r>
          </a:p>
        </p:txBody>
      </p:sp>
    </p:spTree>
    <p:extLst>
      <p:ext uri="{BB962C8B-B14F-4D97-AF65-F5344CB8AC3E}">
        <p14:creationId xmlns:p14="http://schemas.microsoft.com/office/powerpoint/2010/main" val="6182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操作環境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8890F8-AB75-429F-A991-02B9A24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47EBE8-8954-48D3-B0D6-4C63C5C29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042" y="1567466"/>
            <a:ext cx="9740348" cy="51613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B7F045B-806E-4BF8-A923-880605C865C2}"/>
              </a:ext>
            </a:extLst>
          </p:cNvPr>
          <p:cNvSpPr txBox="1"/>
          <p:nvPr/>
        </p:nvSpPr>
        <p:spPr>
          <a:xfrm>
            <a:off x="120403" y="1853754"/>
            <a:ext cx="9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開新檔與舊檔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BF8163-501F-4772-90FC-8A041E879D6D}"/>
              </a:ext>
            </a:extLst>
          </p:cNvPr>
          <p:cNvSpPr/>
          <p:nvPr/>
        </p:nvSpPr>
        <p:spPr>
          <a:xfrm>
            <a:off x="1383042" y="1928190"/>
            <a:ext cx="535210" cy="4472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EF94FBD-43A8-482A-9161-7A6858EF64A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1068610" y="2151821"/>
            <a:ext cx="314432" cy="2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6BD9B7F-8AB8-4E39-8F15-6192682A2B44}"/>
              </a:ext>
            </a:extLst>
          </p:cNvPr>
          <p:cNvSpPr/>
          <p:nvPr/>
        </p:nvSpPr>
        <p:spPr>
          <a:xfrm>
            <a:off x="4919870" y="1928190"/>
            <a:ext cx="417443" cy="447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6B7DFA1-5568-4A00-943E-3ED3975BBA6F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rot="5400000" flipH="1" flipV="1">
            <a:off x="5000013" y="1430391"/>
            <a:ext cx="626379" cy="369221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08F3FF-45DC-488E-995E-B7BB6A9FEACC}"/>
              </a:ext>
            </a:extLst>
          </p:cNvPr>
          <p:cNvSpPr txBox="1"/>
          <p:nvPr/>
        </p:nvSpPr>
        <p:spPr>
          <a:xfrm>
            <a:off x="5497813" y="1117145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ECB246-0B48-4267-879B-753CC61D2A85}"/>
              </a:ext>
            </a:extLst>
          </p:cNvPr>
          <p:cNvSpPr txBox="1"/>
          <p:nvPr/>
        </p:nvSpPr>
        <p:spPr>
          <a:xfrm>
            <a:off x="4554077" y="4857861"/>
            <a:ext cx="345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打指令，按</a:t>
            </a:r>
            <a:r>
              <a:rPr lang="en-US" altLang="zh-TW" dirty="0"/>
              <a:t>Enter</a:t>
            </a:r>
            <a:r>
              <a:rPr lang="zh-TW" altLang="en-US" dirty="0"/>
              <a:t>，就能執行程式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5EE50B9-D38C-4F44-ADCC-545A0A414785}"/>
              </a:ext>
            </a:extLst>
          </p:cNvPr>
          <p:cNvSpPr txBox="1"/>
          <p:nvPr/>
        </p:nvSpPr>
        <p:spPr>
          <a:xfrm>
            <a:off x="5041095" y="3288972"/>
            <a:ext cx="35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若要一次執行大量指令，建立</a:t>
            </a:r>
            <a:r>
              <a:rPr lang="en-US" altLang="zh-TW" dirty="0"/>
              <a:t>m</a:t>
            </a:r>
            <a:r>
              <a:rPr lang="zh-TW" altLang="en-US" dirty="0"/>
              <a:t>檔存取指令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2A3434-FEE7-4D46-B338-C9EFA51D7E79}"/>
              </a:ext>
            </a:extLst>
          </p:cNvPr>
          <p:cNvSpPr txBox="1"/>
          <p:nvPr/>
        </p:nvSpPr>
        <p:spPr>
          <a:xfrm>
            <a:off x="1549683" y="3298911"/>
            <a:ext cx="1131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滑鼠左鍵，</a:t>
            </a:r>
            <a:endParaRPr lang="en-US" altLang="zh-TW" dirty="0"/>
          </a:p>
          <a:p>
            <a:r>
              <a:rPr lang="zh-TW" altLang="en-US" dirty="0"/>
              <a:t>打開</a:t>
            </a:r>
            <a:r>
              <a:rPr lang="en-US" altLang="zh-TW" dirty="0"/>
              <a:t>or</a:t>
            </a:r>
            <a:r>
              <a:rPr lang="zh-TW" altLang="en-US" dirty="0"/>
              <a:t>刪除</a:t>
            </a:r>
            <a:r>
              <a:rPr lang="en-US" altLang="zh-TW" dirty="0"/>
              <a:t>…</a:t>
            </a:r>
            <a:r>
              <a:rPr lang="zh-TW" altLang="en-US" dirty="0"/>
              <a:t>文件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A627EF-083C-4790-9D28-205EB5E4B39A}"/>
              </a:ext>
            </a:extLst>
          </p:cNvPr>
          <p:cNvSpPr txBox="1"/>
          <p:nvPr/>
        </p:nvSpPr>
        <p:spPr>
          <a:xfrm>
            <a:off x="1383042" y="5719064"/>
            <a:ext cx="203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Ans</a:t>
            </a:r>
            <a:r>
              <a:rPr lang="zh-TW" altLang="en-US" dirty="0"/>
              <a:t>為內建函數儲存每次的運算結果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88E2EB-D394-4DF4-969D-950324CE79B4}"/>
              </a:ext>
            </a:extLst>
          </p:cNvPr>
          <p:cNvSpPr txBox="1"/>
          <p:nvPr/>
        </p:nvSpPr>
        <p:spPr>
          <a:xfrm>
            <a:off x="9072536" y="897428"/>
            <a:ext cx="19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查詢</a:t>
            </a:r>
            <a:r>
              <a:rPr lang="en-US" altLang="zh-TW" dirty="0" err="1"/>
              <a:t>matlab</a:t>
            </a:r>
            <a:r>
              <a:rPr lang="zh-TW" altLang="en-US" dirty="0"/>
              <a:t>指令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EEB14A-983A-4A61-9151-2829EA9DDE61}"/>
              </a:ext>
            </a:extLst>
          </p:cNvPr>
          <p:cNvSpPr/>
          <p:nvPr/>
        </p:nvSpPr>
        <p:spPr>
          <a:xfrm>
            <a:off x="9342783" y="1679713"/>
            <a:ext cx="1397638" cy="27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D3D4F13-1FEB-4EBF-9057-6B0ADF7A7F2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041602" y="1266760"/>
            <a:ext cx="0" cy="41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2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操作環境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註解符號：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Fortran</a:t>
            </a:r>
            <a:r>
              <a:rPr lang="zh-TW" altLang="en-US" dirty="0">
                <a:sym typeface="Wingdings" panose="05000000000000000000" pitchFamily="2" charset="2"/>
              </a:rPr>
              <a:t>的！，</a:t>
            </a:r>
            <a:r>
              <a:rPr lang="en-US" altLang="zh-TW" dirty="0">
                <a:sym typeface="Wingdings" panose="05000000000000000000" pitchFamily="2" charset="2"/>
              </a:rPr>
              <a:t>NCL</a:t>
            </a:r>
            <a:r>
              <a:rPr lang="zh-TW" altLang="en-US" dirty="0">
                <a:sym typeface="Wingdings" panose="05000000000000000000" pitchFamily="2" charset="2"/>
              </a:rPr>
              <a:t>的；和 </a:t>
            </a:r>
            <a:r>
              <a:rPr lang="en-US" altLang="zh-TW" dirty="0">
                <a:sym typeface="Wingdings" panose="05000000000000000000" pitchFamily="2" charset="2"/>
              </a:rPr>
              <a:t>/;….;/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r>
              <a:rPr lang="en-US" altLang="zh-TW" dirty="0">
                <a:sym typeface="Wingdings" panose="05000000000000000000" pitchFamily="2" charset="2"/>
              </a:rPr>
              <a:t>Python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#</a:t>
            </a:r>
            <a:r>
              <a:rPr lang="zh-TW" altLang="en-US" dirty="0">
                <a:sym typeface="Wingdings" panose="05000000000000000000" pitchFamily="2" charset="2"/>
              </a:rPr>
              <a:t>與</a:t>
            </a:r>
            <a:r>
              <a:rPr lang="en-US" altLang="zh-TW" dirty="0">
                <a:sym typeface="Wingdings" panose="05000000000000000000" pitchFamily="2" charset="2"/>
              </a:rPr>
              <a:t>”””….””””</a:t>
            </a:r>
          </a:p>
          <a:p>
            <a:r>
              <a:rPr lang="en-US" altLang="zh-TW" dirty="0"/>
              <a:t>MATLAB</a:t>
            </a:r>
            <a:r>
              <a:rPr lang="zh-TW" altLang="en-US" dirty="0"/>
              <a:t>運算式後方會加個「；」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運算結果不顯示在螢幕上</a:t>
            </a:r>
            <a:endParaRPr lang="en-US" altLang="zh-TW" dirty="0"/>
          </a:p>
          <a:p>
            <a:r>
              <a:rPr lang="zh-TW" altLang="en-US" dirty="0"/>
              <a:t>支援複數運算，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1+5i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1+5j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，可用「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i=sqrt(-1);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」重設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+mn-ea"/>
              </a:rPr>
              <a:t>迴圈，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+mn-ea"/>
              </a:rPr>
              <a:t>迴圈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判斷式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- else - end</a:t>
            </a:r>
          </a:p>
          <a:p>
            <a:pPr lvl="0">
              <a:spcBef>
                <a:spcPts val="2400"/>
              </a:spcBef>
              <a:buClr>
                <a:srgbClr val="B71E42"/>
              </a:buClr>
            </a:pPr>
            <a:r>
              <a:rPr lang="zh-TW" altLang="en-US" sz="3200" dirty="0">
                <a:solidFill>
                  <a:prstClr val="black"/>
                </a:solidFill>
              </a:rPr>
              <a:t>打開</a:t>
            </a:r>
            <a:r>
              <a:rPr lang="en-US" altLang="zh-TW" sz="3200" dirty="0" err="1">
                <a:solidFill>
                  <a:prstClr val="black"/>
                </a:solidFill>
              </a:rPr>
              <a:t>test.m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102171-4AD8-4B79-831B-ADC0889B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3919B5-49A3-372B-4D2E-B3B4FAC5C0AB}"/>
              </a:ext>
            </a:extLst>
          </p:cNvPr>
          <p:cNvSpPr txBox="1"/>
          <p:nvPr/>
        </p:nvSpPr>
        <p:spPr>
          <a:xfrm>
            <a:off x="8755117" y="3075057"/>
            <a:ext cx="1860332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避免將</a:t>
            </a:r>
            <a:r>
              <a:rPr lang="en-US" altLang="zh-TW" sz="2000" b="1" dirty="0" err="1"/>
              <a:t>i</a:t>
            </a:r>
            <a:r>
              <a:rPr lang="zh-TW" altLang="en-US" sz="2000" b="1" dirty="0"/>
              <a:t>和</a:t>
            </a:r>
            <a:r>
              <a:rPr lang="en-US" altLang="zh-TW" sz="2000" b="1" dirty="0"/>
              <a:t>j</a:t>
            </a:r>
            <a:r>
              <a:rPr lang="zh-TW" altLang="en-US" sz="2000" b="1" dirty="0"/>
              <a:t>以及</a:t>
            </a:r>
            <a:r>
              <a:rPr lang="en-US" altLang="zh-TW" sz="2000" b="1" dirty="0"/>
              <a:t>Ans</a:t>
            </a:r>
            <a:r>
              <a:rPr lang="zh-TW" altLang="en-US" sz="2000" b="1" dirty="0"/>
              <a:t>設為變數</a:t>
            </a:r>
          </a:p>
        </p:txBody>
      </p:sp>
    </p:spTree>
    <p:extLst>
      <p:ext uri="{BB962C8B-B14F-4D97-AF65-F5344CB8AC3E}">
        <p14:creationId xmlns:p14="http://schemas.microsoft.com/office/powerpoint/2010/main" val="183009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操作環境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EF8B41D-6E08-4E9F-A655-BC2838AAD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60260"/>
              </p:ext>
            </p:extLst>
          </p:nvPr>
        </p:nvGraphicFramePr>
        <p:xfrm>
          <a:off x="1451579" y="2349566"/>
          <a:ext cx="9603275" cy="1920240"/>
        </p:xfrm>
        <a:graphic>
          <a:graphicData uri="http://schemas.openxmlformats.org/drawingml/2006/table">
            <a:tbl>
              <a:tblPr/>
              <a:tblGrid>
                <a:gridCol w="2880943">
                  <a:extLst>
                    <a:ext uri="{9D8B030D-6E8A-4147-A177-3AD203B41FA5}">
                      <a16:colId xmlns:a16="http://schemas.microsoft.com/office/drawing/2014/main" val="1811958354"/>
                    </a:ext>
                  </a:extLst>
                </a:gridCol>
                <a:gridCol w="6722332">
                  <a:extLst>
                    <a:ext uri="{9D8B030D-6E8A-4147-A177-3AD203B41FA5}">
                      <a16:colId xmlns:a16="http://schemas.microsoft.com/office/drawing/2014/main" val="42269921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u="non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Determine equality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4962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&gt;=</a:t>
                      </a:r>
                      <a:endParaRPr lang="zh-TW" altLang="en-US" u="non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Determine greater than or equal to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1929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endParaRPr lang="zh-TW" altLang="en-US" u="non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Determine greater than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9064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&lt;=</a:t>
                      </a:r>
                      <a:endParaRPr lang="zh-TW" altLang="en-US" u="non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Determine less than or equal to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50727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endParaRPr lang="zh-TW" altLang="en-US" u="non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Determine less than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~=</a:t>
                      </a:r>
                      <a:endParaRPr lang="zh-TW" altLang="en-US" u="non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Determine inequality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483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102171-4AD8-4B79-831B-ADC0889B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5447D8-9940-4AE9-803B-76241D40681D}"/>
              </a:ext>
            </a:extLst>
          </p:cNvPr>
          <p:cNvSpPr txBox="1"/>
          <p:nvPr/>
        </p:nvSpPr>
        <p:spPr>
          <a:xfrm>
            <a:off x="1451579" y="1980234"/>
            <a:ext cx="13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關係運算子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A821F15-6C64-46A1-81A3-22CDB4A88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3717"/>
              </p:ext>
            </p:extLst>
          </p:nvPr>
        </p:nvGraphicFramePr>
        <p:xfrm>
          <a:off x="1451579" y="4765618"/>
          <a:ext cx="9603275" cy="1600200"/>
        </p:xfrm>
        <a:graphic>
          <a:graphicData uri="http://schemas.openxmlformats.org/drawingml/2006/table">
            <a:tbl>
              <a:tblPr/>
              <a:tblGrid>
                <a:gridCol w="2880943">
                  <a:extLst>
                    <a:ext uri="{9D8B030D-6E8A-4147-A177-3AD203B41FA5}">
                      <a16:colId xmlns:a16="http://schemas.microsoft.com/office/drawing/2014/main" val="1590635289"/>
                    </a:ext>
                  </a:extLst>
                </a:gridCol>
                <a:gridCol w="6722332">
                  <a:extLst>
                    <a:ext uri="{9D8B030D-6E8A-4147-A177-3AD203B41FA5}">
                      <a16:colId xmlns:a16="http://schemas.microsoft.com/office/drawing/2014/main" val="24492747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Find logical AND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387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&amp;&amp;</a:t>
                      </a:r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Logical AND with short-circuiting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50708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Find logical NOT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16856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Find logical OR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6075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solidFill>
                            <a:srgbClr val="0076A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||</a:t>
                      </a:r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0" marR="38100" marT="22860" marB="22860"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Logical OR with short-circuiting</a:t>
                      </a:r>
                    </a:p>
                  </a:txBody>
                  <a:tcPr marL="38100" marR="3810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0616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CBE3D43-90CD-42CE-80B2-3B5E174E2B16}"/>
              </a:ext>
            </a:extLst>
          </p:cNvPr>
          <p:cNvSpPr txBox="1"/>
          <p:nvPr/>
        </p:nvSpPr>
        <p:spPr>
          <a:xfrm>
            <a:off x="1451579" y="4396286"/>
            <a:ext cx="13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邏輯運算子</a:t>
            </a:r>
          </a:p>
        </p:txBody>
      </p:sp>
    </p:spTree>
    <p:extLst>
      <p:ext uri="{BB962C8B-B14F-4D97-AF65-F5344CB8AC3E}">
        <p14:creationId xmlns:p14="http://schemas.microsoft.com/office/powerpoint/2010/main" val="16085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A272-6570-44E8-A972-7F49F8E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MATLAB</a:t>
            </a:r>
            <a:r>
              <a:rPr lang="zh-TW" altLang="en-US" dirty="0"/>
              <a:t>矩陣運算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5761A-6FCA-49B7-AAAB-2C83F2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altLang="zh-TW" dirty="0" err="1"/>
              <a:t>Matlab</a:t>
            </a:r>
            <a:r>
              <a:rPr lang="zh-TW" altLang="en-US" dirty="0"/>
              <a:t>二維矩陣的內部儲存方式是</a:t>
            </a:r>
            <a:r>
              <a:rPr lang="en-US" altLang="zh-TW" dirty="0"/>
              <a:t>column-major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A=[1 2 3; 5 6 7; 9 7 6]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              </a:t>
            </a:r>
            <a:r>
              <a:rPr lang="zh-TW" altLang="en-US" dirty="0">
                <a:sym typeface="Wingdings" panose="05000000000000000000" pitchFamily="2" charset="2"/>
              </a:rPr>
              <a:t>儲存方式：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取代元素：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i,j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= 3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存成另一個矩陣：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B=A(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,:)   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B=A(:,[3 1])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矩陣合併：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B]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列方向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加入元素：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[A;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2]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行方向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刪除元素：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A([1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4],:)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102171-4AD8-4B79-831B-ADC0889B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31AB9B-8239-465A-B2B3-090616A94928}"/>
              </a:ext>
            </a:extLst>
          </p:cNvPr>
          <p:cNvSpPr txBox="1"/>
          <p:nvPr/>
        </p:nvSpPr>
        <p:spPr>
          <a:xfrm>
            <a:off x="6685257" y="4382691"/>
            <a:ext cx="363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是四個元素的一維矩陣，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T(5)=6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變成五個元素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97C9CF-25E8-4008-88A6-A951F5511246}"/>
              </a:ext>
            </a:extLst>
          </p:cNvPr>
          <p:cNvSpPr txBox="1"/>
          <p:nvPr/>
        </p:nvSpPr>
        <p:spPr>
          <a:xfrm>
            <a:off x="4614739" y="2355573"/>
            <a:ext cx="69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1 2 3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5 6 7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9 7 6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7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9F75E-0456-ACA2-9AC4-61EA60B2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MATLAB</a:t>
            </a:r>
            <a:r>
              <a:rPr kumimoji="0" lang="zh-TW" alt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新細明體" panose="02020500000000000000" pitchFamily="18" charset="-120"/>
                <a:cs typeface="+mj-cs"/>
              </a:rPr>
              <a:t>矩陣運算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12F3A-E19A-8E80-8F1A-FC83FD67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打開</a:t>
            </a:r>
            <a:r>
              <a:rPr lang="en-US" altLang="zh-TW" sz="3200" dirty="0" err="1"/>
              <a:t>Array.m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307CB-0026-BC20-9787-5BB04E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31D-58BF-47F2-AED4-C526119F3C7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64175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3246</TotalTime>
  <Words>1731</Words>
  <Application>Microsoft Office PowerPoint</Application>
  <PresentationFormat>寬螢幕</PresentationFormat>
  <Paragraphs>329</Paragraphs>
  <Slides>25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PingFang SC</vt:lpstr>
      <vt:lpstr>微軟正黑體</vt:lpstr>
      <vt:lpstr>新細明體</vt:lpstr>
      <vt:lpstr>標楷體</vt:lpstr>
      <vt:lpstr>Arial</vt:lpstr>
      <vt:lpstr>Calibri</vt:lpstr>
      <vt:lpstr>Gill Sans MT</vt:lpstr>
      <vt:lpstr>Roboto</vt:lpstr>
      <vt:lpstr>Tahoma</vt:lpstr>
      <vt:lpstr>Times New Roman</vt:lpstr>
      <vt:lpstr>圖庫</vt:lpstr>
      <vt:lpstr>PowerPoint 簡報</vt:lpstr>
      <vt:lpstr>開始之前 </vt:lpstr>
      <vt:lpstr>課程大綱</vt:lpstr>
      <vt:lpstr>MATLAB操作環境 </vt:lpstr>
      <vt:lpstr>MATLAB操作環境 </vt:lpstr>
      <vt:lpstr>MATLAB操作環境 </vt:lpstr>
      <vt:lpstr>MATLAB操作環境 </vt:lpstr>
      <vt:lpstr>MATLAB矩陣運算 </vt:lpstr>
      <vt:lpstr>MATLAB矩陣運算</vt:lpstr>
      <vt:lpstr>MATLAB矩陣運算 </vt:lpstr>
      <vt:lpstr>MATLAB矩陣運算</vt:lpstr>
      <vt:lpstr>MATLAB檔案讀取 </vt:lpstr>
      <vt:lpstr>MATLAB檔案讀取 </vt:lpstr>
      <vt:lpstr>MATLAB檔案讀取 </vt:lpstr>
      <vt:lpstr>MATLAB繪圖與應用 </vt:lpstr>
      <vt:lpstr>MATLAB繪圖與應用</vt:lpstr>
      <vt:lpstr>MATLAB繪圖與應用</vt:lpstr>
      <vt:lpstr>MATLAB繪圖與應用 </vt:lpstr>
      <vt:lpstr>MATLAB繪圖與應用</vt:lpstr>
      <vt:lpstr>MATLAB繪圖與應用 </vt:lpstr>
      <vt:lpstr>MATLAB繪圖與應用</vt:lpstr>
      <vt:lpstr>MATLAB繪圖與應用</vt:lpstr>
      <vt:lpstr>參考資料與教學網站 </vt:lpstr>
      <vt:lpstr>PowerPoint 簡報</vt:lpstr>
      <vt:lpstr>參考資料與教學網站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3/30課程 – Matlab教學應用</dc:title>
  <dc:creator>黃宥菘 rickyhuang</dc:creator>
  <cp:lastModifiedBy>ricky.huang.yu.sung@gmail.com</cp:lastModifiedBy>
  <cp:revision>170</cp:revision>
  <dcterms:created xsi:type="dcterms:W3CDTF">2023-02-15T05:37:32Z</dcterms:created>
  <dcterms:modified xsi:type="dcterms:W3CDTF">2023-03-29T12:13:12Z</dcterms:modified>
</cp:coreProperties>
</file>