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64" r:id="rId3"/>
    <p:sldId id="268" r:id="rId4"/>
    <p:sldId id="279" r:id="rId5"/>
    <p:sldId id="272" r:id="rId6"/>
    <p:sldId id="282" r:id="rId7"/>
    <p:sldId id="284" r:id="rId8"/>
    <p:sldId id="283" r:id="rId9"/>
    <p:sldId id="285" r:id="rId10"/>
    <p:sldId id="286" r:id="rId11"/>
    <p:sldId id="288" r:id="rId12"/>
    <p:sldId id="287" r:id="rId13"/>
    <p:sldId id="267" r:id="rId14"/>
    <p:sldId id="280" r:id="rId15"/>
    <p:sldId id="28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6AE5-0FD6-46D7-8C05-F42AF7E3D659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90AB-F92E-4686-AD6B-C6DAF28DE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D90AB-F92E-4686-AD6B-C6DAF28DE04A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02DE8E-84D3-43A5-841E-08988A10941E}" type="datetimeFigureOut">
              <a:rPr lang="en-IN" smtClean="0"/>
              <a:pPr/>
              <a:t>08-11-2016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212976"/>
            <a:ext cx="3844280" cy="338437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PRESENTATION BY</a:t>
            </a:r>
          </a:p>
          <a:p>
            <a:endParaRPr lang="en-IN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3500" dirty="0"/>
              <a:t>Augustine </a:t>
            </a:r>
            <a:r>
              <a:rPr lang="en-IN" sz="3500" dirty="0" err="1"/>
              <a:t>Johny</a:t>
            </a:r>
            <a:endParaRPr lang="en-IN" sz="3500" dirty="0"/>
          </a:p>
          <a:p>
            <a:r>
              <a:rPr lang="en-IN" sz="3500" dirty="0" err="1"/>
              <a:t>Bestin</a:t>
            </a:r>
            <a:r>
              <a:rPr lang="en-IN" sz="3500" dirty="0"/>
              <a:t> Paul</a:t>
            </a:r>
          </a:p>
          <a:p>
            <a:r>
              <a:rPr lang="en-IN" sz="3500" dirty="0" err="1"/>
              <a:t>Jomin</a:t>
            </a:r>
            <a:r>
              <a:rPr lang="en-IN" sz="3500" dirty="0"/>
              <a:t> V George</a:t>
            </a:r>
          </a:p>
          <a:p>
            <a:r>
              <a:rPr lang="en-IN" sz="3500" dirty="0"/>
              <a:t>Robin J Augustine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</a:t>
            </a:r>
            <a:endParaRPr lang="en-IN" dirty="0"/>
          </a:p>
        </p:txBody>
      </p:sp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457200" y="692696"/>
            <a:ext cx="8229600" cy="21698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>
            <a:sp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</a:rPr>
              <a:t>Reversible data hiding in Encrypted Images by Reversible Image  Transformation</a:t>
            </a:r>
            <a:endParaRPr kumimoji="0" lang="en-IN" altLang="en-US" sz="4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108" y="3212976"/>
            <a:ext cx="4536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PROJECT GUIDE:</a:t>
            </a:r>
          </a:p>
          <a:p>
            <a:endParaRPr lang="en-GB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 dirty="0">
                <a:cs typeface="Arial" panose="020B0604020202020204" pitchFamily="34" charset="0"/>
              </a:rPr>
              <a:t>Mrs. </a:t>
            </a:r>
            <a:r>
              <a:rPr lang="en-GB" sz="2600" dirty="0" err="1">
                <a:cs typeface="Arial" panose="020B0604020202020204" pitchFamily="34" charset="0"/>
              </a:rPr>
              <a:t>Shilpa</a:t>
            </a:r>
            <a:r>
              <a:rPr lang="en-GB" sz="2600" dirty="0">
                <a:cs typeface="Arial" panose="020B0604020202020204" pitchFamily="34" charset="0"/>
              </a:rPr>
              <a:t> Joseph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7709"/>
            <a:ext cx="77724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PROPOSED METHOD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512732" cy="5371781"/>
          </a:xfrm>
        </p:spPr>
      </p:pic>
    </p:spTree>
    <p:extLst>
      <p:ext uri="{BB962C8B-B14F-4D97-AF65-F5344CB8AC3E}">
        <p14:creationId xmlns:p14="http://schemas.microsoft.com/office/powerpoint/2010/main" val="244618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(J) having same size as (I)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Divide both images into non-overlapping 4x4 blocks.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Pair up blocks of (I) with blocks of (J).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 each block pair (</a:t>
            </a:r>
            <a:r>
              <a:rPr lang="en-GB" dirty="0" err="1"/>
              <a:t>Bi,Ti</a:t>
            </a:r>
            <a:r>
              <a:rPr lang="en-GB" dirty="0"/>
              <a:t>) compute mean diff. &amp; add it to each Bi and rotate the block into optimal direction </a:t>
            </a:r>
            <a:r>
              <a:rPr lang="el-GR" dirty="0"/>
              <a:t>θ</a:t>
            </a:r>
            <a:r>
              <a:rPr lang="en-GB" dirty="0" err="1"/>
              <a:t>i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(J), replace </a:t>
            </a:r>
            <a:r>
              <a:rPr lang="en-GB" dirty="0" err="1"/>
              <a:t>Ti</a:t>
            </a:r>
            <a:r>
              <a:rPr lang="en-GB" dirty="0"/>
              <a:t> with </a:t>
            </a:r>
            <a:r>
              <a:rPr lang="en-GB" dirty="0" err="1"/>
              <a:t>T’i</a:t>
            </a:r>
            <a:r>
              <a:rPr lang="en-GB" dirty="0"/>
              <a:t> and generate the transformed image  J’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Encrypt the compressed sequence by standard encryption schemes such as AES with key K.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Embed accessorial information (AI) into J’ and output encrypted image E(I).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8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Anti-transformation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Extract AI and restore the transformed image J′ from E(I).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Decrypt AI by AES scheme with the key K, and then decompress the sequence.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Divide J′ into non-overlapping N blocks with size of 4 × 4.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Rearrange the blocks of J′.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For each block T ′ </a:t>
            </a:r>
            <a:r>
              <a:rPr lang="en-GB" dirty="0" err="1"/>
              <a:t>i</a:t>
            </a:r>
            <a:r>
              <a:rPr lang="en-GB" dirty="0"/>
              <a:t> of J′ for 1 ≤ </a:t>
            </a:r>
            <a:r>
              <a:rPr lang="en-GB" dirty="0" err="1"/>
              <a:t>i</a:t>
            </a:r>
            <a:r>
              <a:rPr lang="en-GB" dirty="0"/>
              <a:t> ≤ N, rotate T ′ </a:t>
            </a:r>
            <a:r>
              <a:rPr lang="en-GB" dirty="0" err="1"/>
              <a:t>i</a:t>
            </a:r>
            <a:r>
              <a:rPr lang="en-GB" dirty="0"/>
              <a:t> in the anti-direction of </a:t>
            </a:r>
            <a:r>
              <a:rPr lang="en-GB" dirty="0" err="1"/>
              <a:t>θi</a:t>
            </a:r>
            <a:r>
              <a:rPr lang="en-GB" dirty="0"/>
              <a:t>, and then subtract mean diff. from each pixel of T ′ </a:t>
            </a:r>
            <a:r>
              <a:rPr lang="en-GB" dirty="0" err="1"/>
              <a:t>i</a:t>
            </a:r>
            <a:r>
              <a:rPr lang="en-GB" dirty="0"/>
              <a:t>, and ﬁnally output the original image I.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17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/>
              <a:t>Military Imagery</a:t>
            </a:r>
          </a:p>
          <a:p>
            <a:pPr lvl="0"/>
            <a:r>
              <a:rPr lang="en-IN" sz="3200" dirty="0"/>
              <a:t>Medical Imagery</a:t>
            </a:r>
          </a:p>
          <a:p>
            <a:pPr lvl="0"/>
            <a:r>
              <a:rPr lang="en-IN" sz="3200" dirty="0"/>
              <a:t>Law Forensics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75856" y="2276872"/>
            <a:ext cx="6033864" cy="1405136"/>
          </a:xfrm>
        </p:spPr>
        <p:txBody>
          <a:bodyPr/>
          <a:lstStyle/>
          <a:p>
            <a:endParaRPr lang="en-IN" sz="3200" dirty="0"/>
          </a:p>
          <a:p>
            <a:pPr lvl="1">
              <a:buFont typeface="Wingdings" pitchFamily="2" charset="2"/>
              <a:buChar char="Ø"/>
            </a:pPr>
            <a:r>
              <a:rPr lang="en-IN" dirty="0"/>
              <a:t>JAVA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 Z. Ni, Y. Shi, N. Ansari, and S. Wei, “Reversible data hiding,” IEEE Trans. on Circuits and Systems for Video Technology, vol. 16, no. 3, pp. 354-362, Mar. 2006.</a:t>
            </a:r>
          </a:p>
          <a:p>
            <a:r>
              <a:rPr lang="en-IN" dirty="0"/>
              <a:t> K. Ma, W. Zhang, X. Zhao, N. Yu, F. Li, “Reversible data hiding in encrypted images by reserving room before encryption,” IEEE Trans. on Information Forensics and Security, vol. 8, no. 3, pp. 553-562, Mar. 2013. </a:t>
            </a:r>
          </a:p>
          <a:p>
            <a:r>
              <a:rPr lang="en-IN" dirty="0"/>
              <a:t> W. Zhang, X. Hu, N. Yu, et al. “Recursive histogram modiﬁcation: establishing equivalency between reversible data hiding and lossless data compression,” IEEE Trans. on Image Processing, vol. 22, no. 7, pp. 2775-2785, Jul. 2013.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124744"/>
            <a:ext cx="7776864" cy="47525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sz="4800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6000" dirty="0">
                <a:latin typeface="Arial" pitchFamily="34" charset="0"/>
                <a:cs typeface="Arial" pitchFamily="34" charset="0"/>
              </a:rPr>
              <a:t>THANK YOU!</a:t>
            </a:r>
          </a:p>
          <a:p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980728"/>
            <a:ext cx="7787208" cy="4536504"/>
          </a:xfrm>
        </p:spPr>
        <p:txBody>
          <a:bodyPr>
            <a:normAutofit/>
          </a:bodyPr>
          <a:lstStyle/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Vital to protect privacy of data such as images and videos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 create an RIT framework.</a:t>
            </a:r>
          </a:p>
          <a:p>
            <a:pPr marL="0" indent="0">
              <a:buNone/>
            </a:pPr>
            <a:r>
              <a:rPr lang="en-IN" sz="3200" dirty="0"/>
              <a:t>    -	transfer semantics of original image (I) to 	that of the target image (J).</a:t>
            </a:r>
          </a:p>
          <a:p>
            <a:pPr marL="0" indent="0">
              <a:buNone/>
            </a:pPr>
            <a:r>
              <a:rPr lang="en-IN" sz="3200" dirty="0"/>
              <a:t>    -	reversibility means (I) can be </a:t>
            </a:r>
            <a:r>
              <a:rPr lang="en-IN" sz="3200" dirty="0" err="1"/>
              <a:t>losslessly</a:t>
            </a:r>
            <a:r>
              <a:rPr lang="en-IN" sz="3200" dirty="0"/>
              <a:t> 	restored form J.</a:t>
            </a:r>
          </a:p>
          <a:p>
            <a:pPr marL="0" indent="0">
              <a:buNone/>
            </a:pPr>
            <a:r>
              <a:rPr lang="en-IN" sz="3200" dirty="0"/>
              <a:t>    - 	(J) is the  same size as (I).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07580"/>
            <a:ext cx="6264696" cy="476444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LITERATURE SURVEY/ RELATED WORKS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Vacating room after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 the sender encrypts the image I into E(I) with a key K. </a:t>
            </a:r>
          </a:p>
          <a:p>
            <a:r>
              <a:rPr lang="en-GB" dirty="0"/>
              <a:t>The cloud server embeds data by compressing the encrypted image E(I) and generates </a:t>
            </a:r>
            <a:r>
              <a:rPr lang="en-GB" dirty="0" err="1"/>
              <a:t>Ew</a:t>
            </a:r>
            <a:r>
              <a:rPr lang="en-GB" dirty="0"/>
              <a:t>(I) that is stored in the cloud. </a:t>
            </a:r>
          </a:p>
          <a:p>
            <a:r>
              <a:rPr lang="en-GB" dirty="0"/>
              <a:t>On request, the cloud server returns E′ w(I) to the </a:t>
            </a:r>
            <a:r>
              <a:rPr lang="en-GB" dirty="0" err="1"/>
              <a:t>recevier</a:t>
            </a:r>
            <a:r>
              <a:rPr lang="en-GB" dirty="0"/>
              <a:t>, which generates I through a process of joint decompression and decryption with the key K.</a:t>
            </a:r>
          </a:p>
          <a:p>
            <a:r>
              <a:rPr lang="en-GB" dirty="0"/>
              <a:t> the compression-based RDH method used should be speciﬁed together with the receiver.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95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8640"/>
            <a:ext cx="5627194" cy="6185133"/>
          </a:xfrm>
        </p:spPr>
      </p:pic>
    </p:spTree>
    <p:extLst>
      <p:ext uri="{BB962C8B-B14F-4D97-AF65-F5344CB8AC3E}">
        <p14:creationId xmlns:p14="http://schemas.microsoft.com/office/powerpoint/2010/main" val="29830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Reserving room before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 the sender reserves room from the image I and encrypts it into E(I) with a key K, and then sends it to the cloud server </a:t>
            </a:r>
          </a:p>
          <a:p>
            <a:r>
              <a:rPr lang="en-GB" dirty="0"/>
              <a:t>Cloud server embeds data into the reserved room and generates </a:t>
            </a:r>
            <a:r>
              <a:rPr lang="en-GB" dirty="0" err="1"/>
              <a:t>Ew</a:t>
            </a:r>
            <a:r>
              <a:rPr lang="en-GB" dirty="0"/>
              <a:t>(I).</a:t>
            </a:r>
          </a:p>
          <a:p>
            <a:r>
              <a:rPr lang="en-GB" dirty="0"/>
              <a:t>the receiver wants to retrieve the image, the cloud server can restore E(I) from </a:t>
            </a:r>
            <a:r>
              <a:rPr lang="en-GB" dirty="0" err="1"/>
              <a:t>Ew</a:t>
            </a:r>
            <a:r>
              <a:rPr lang="en-GB" dirty="0"/>
              <a:t>(I) and send E(I) to the user who can decrypt E(I) and get I with the key K.</a:t>
            </a:r>
          </a:p>
          <a:p>
            <a:r>
              <a:rPr lang="en-GB" dirty="0"/>
              <a:t> the RDH method used should be speciﬁed with the sender, </a:t>
            </a:r>
            <a:r>
              <a:rPr lang="en-GB" dirty="0" err="1"/>
              <a:t>i.e</a:t>
            </a:r>
            <a:r>
              <a:rPr lang="en-GB" dirty="0"/>
              <a:t>, the RDH method used by cloud is sender-related.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07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36712"/>
            <a:ext cx="5428329" cy="5701353"/>
          </a:xfrm>
        </p:spPr>
      </p:pic>
    </p:spTree>
    <p:extLst>
      <p:ext uri="{BB962C8B-B14F-4D97-AF65-F5344CB8AC3E}">
        <p14:creationId xmlns:p14="http://schemas.microsoft.com/office/powerpoint/2010/main" val="30602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1155</TotalTime>
  <Words>638</Words>
  <Application>Microsoft Office PowerPoint</Application>
  <PresentationFormat>On-screen Show (4:3)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Reversible data hiding in Encrypted Images by Reversible Image  Transformation</vt:lpstr>
      <vt:lpstr>PROBLEM STATEMENT</vt:lpstr>
      <vt:lpstr>OBJECTIVE</vt:lpstr>
      <vt:lpstr>OBJECTIVE</vt:lpstr>
      <vt:lpstr>LITERATURE SURVEY/ RELATED WORKS</vt:lpstr>
      <vt:lpstr>Vacating room after encryption</vt:lpstr>
      <vt:lpstr>PowerPoint Presentation</vt:lpstr>
      <vt:lpstr>Reserving room before encryption</vt:lpstr>
      <vt:lpstr>PowerPoint Presentation</vt:lpstr>
      <vt:lpstr>PROPOSED METHOD</vt:lpstr>
      <vt:lpstr>Transformation Algorithm</vt:lpstr>
      <vt:lpstr>Anti-transformation Algorithm</vt:lpstr>
      <vt:lpstr>APPLICATIONS</vt:lpstr>
      <vt:lpstr>PLATFORM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APPLICATION OF TRIZ METHODOLOGY</dc:title>
  <dc:creator>ANJALY</dc:creator>
  <cp:lastModifiedBy>Robin Joseph Augustine</cp:lastModifiedBy>
  <cp:revision>30</cp:revision>
  <dcterms:created xsi:type="dcterms:W3CDTF">2015-11-11T15:04:23Z</dcterms:created>
  <dcterms:modified xsi:type="dcterms:W3CDTF">2016-11-08T17:31:53Z</dcterms:modified>
</cp:coreProperties>
</file>