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87" r:id="rId6"/>
    <p:sldId id="299" r:id="rId7"/>
    <p:sldId id="298" r:id="rId8"/>
    <p:sldId id="297" r:id="rId9"/>
    <p:sldId id="277" r:id="rId10"/>
    <p:sldId id="278" r:id="rId11"/>
    <p:sldId id="279" r:id="rId12"/>
    <p:sldId id="280" r:id="rId13"/>
    <p:sldId id="281" r:id="rId14"/>
    <p:sldId id="288" r:id="rId15"/>
    <p:sldId id="283" r:id="rId16"/>
    <p:sldId id="276" r:id="rId17"/>
    <p:sldId id="294" r:id="rId18"/>
    <p:sldId id="295" r:id="rId19"/>
    <p:sldId id="296" r:id="rId20"/>
    <p:sldId id="263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699B2-F449-4313-8D2F-4C630810CFA0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EA2CB-A488-4313-9B5C-8CE314F7F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EA2CB-A488-4313-9B5C-8CE314F7FA4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6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EA2CB-A488-4313-9B5C-8CE314F7FA4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2AF6-017E-44A8-A5EF-D77331001D11}" type="datetime1">
              <a:rPr lang="en-US" smtClean="0"/>
              <a:t>3/16/2017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3041-AE1F-4647-9C81-50A5B6281F4C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B555-4177-4674-B1A9-BC4553301610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D5F7-8629-4780-9477-80BF88FE6C57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10C8-38BF-42C9-B967-B9432787F5B0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51CC-AC62-4ECA-9020-017FFA11A0F2}" type="datetime1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6359-4A5C-4D80-B756-66E0B6FE1FDD}" type="datetime1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09CC-6984-4112-9525-BB1233C8EE5A}" type="datetime1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EF15-99D2-48AB-B578-01A6674E07C9}" type="datetime1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3D4-DF39-454A-9E8E-5E46BA94132C}" type="datetime1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D318-0654-4080-9158-CB7A91DCAA61}" type="datetime1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AF06B7-7D65-426A-A020-F5A3404A0E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FB9D0F-3E63-4CD5-BF59-820E475F529C}" type="datetime1">
              <a:rPr lang="en-US" smtClean="0"/>
              <a:t>3/16/2017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AF06B7-7D65-426A-A020-F5A3404A0E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8991600" cy="2743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400" dirty="0" smtClean="0">
                <a:solidFill>
                  <a:schemeClr val="bg1"/>
                </a:solidFill>
                <a:latin typeface="Times New Roman" pitchFamily="18" charset="0"/>
              </a:rPr>
              <a:t>REVERSIBLE </a:t>
            </a:r>
            <a:r>
              <a:rPr lang="en-US" altLang="en-US" sz="4400" dirty="0">
                <a:solidFill>
                  <a:schemeClr val="bg1"/>
                </a:solidFill>
                <a:latin typeface="Times New Roman" pitchFamily="18" charset="0"/>
              </a:rPr>
              <a:t>DATA HIDING </a:t>
            </a:r>
            <a:br>
              <a:rPr lang="en-US" altLang="en-US" sz="44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en-US" sz="4400" dirty="0">
                <a:solidFill>
                  <a:schemeClr val="bg1"/>
                </a:solidFill>
                <a:latin typeface="Times New Roman" pitchFamily="18" charset="0"/>
              </a:rPr>
              <a:t>IN ENCRYPTED IMAGES BY </a:t>
            </a:r>
            <a:br>
              <a:rPr lang="en-US" altLang="en-US" sz="44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en-US" sz="4400" dirty="0">
                <a:solidFill>
                  <a:schemeClr val="bg1"/>
                </a:solidFill>
                <a:latin typeface="Times New Roman" pitchFamily="18" charset="0"/>
              </a:rPr>
              <a:t>REVERSIBLE IMAGE </a:t>
            </a:r>
            <a:r>
              <a:rPr lang="en-US" altLang="en-US" sz="4400" dirty="0" smtClean="0">
                <a:solidFill>
                  <a:schemeClr val="bg1"/>
                </a:solidFill>
                <a:latin typeface="Times New Roman" pitchFamily="18" charset="0"/>
              </a:rPr>
              <a:t>TRANSFORMAION</a:t>
            </a:r>
            <a:br>
              <a:rPr lang="en-US" altLang="en-US" sz="4400" dirty="0" smtClean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en-US" sz="4400" dirty="0" smtClean="0">
                <a:solidFill>
                  <a:schemeClr val="bg1"/>
                </a:solidFill>
                <a:latin typeface="Times New Roman" pitchFamily="18" charset="0"/>
              </a:rPr>
              <a:t>Group No:6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38100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Project Guide:</a:t>
            </a:r>
          </a:p>
          <a:p>
            <a:pPr algn="l"/>
            <a:r>
              <a:rPr lang="en-GB" dirty="0" err="1">
                <a:cs typeface="Arial" panose="020B0604020202020204" pitchFamily="34" charset="0"/>
              </a:rPr>
              <a:t>Mrs.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 smtClean="0">
                <a:cs typeface="Arial" panose="020B0604020202020204" pitchFamily="34" charset="0"/>
              </a:rPr>
              <a:t>Silpa</a:t>
            </a:r>
            <a:r>
              <a:rPr lang="en-GB" dirty="0" smtClean="0">
                <a:cs typeface="Arial" panose="020B0604020202020204" pitchFamily="34" charset="0"/>
              </a:rPr>
              <a:t> </a:t>
            </a:r>
            <a:r>
              <a:rPr lang="en-GB" dirty="0">
                <a:cs typeface="Arial" panose="020B0604020202020204" pitchFamily="34" charset="0"/>
              </a:rPr>
              <a:t>Joseph</a:t>
            </a:r>
          </a:p>
          <a:p>
            <a:pPr algn="l"/>
            <a:r>
              <a:rPr lang="en-US" dirty="0" smtClean="0"/>
              <a:t>				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3657600"/>
            <a:ext cx="502920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itchFamily="34" charset="0"/>
                <a:cs typeface="Arial" pitchFamily="34" charset="0"/>
              </a:rPr>
              <a:t>PRESENTED </a:t>
            </a:r>
            <a:r>
              <a:rPr lang="en-IN" sz="2800" b="1" dirty="0">
                <a:latin typeface="Arial" pitchFamily="34" charset="0"/>
                <a:cs typeface="Arial" pitchFamily="34" charset="0"/>
              </a:rPr>
              <a:t>BY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Augustine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Johny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Paul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Jomin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George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Robin J Augustine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The software units in a system are modules and routines that are assembled and integrated to perform a specific function.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The purpose is to validate that each unit of the software performs as designed.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 smtClean="0"/>
              <a:t>Testing the path specified for input and output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following operations are performed separately</a:t>
            </a:r>
          </a:p>
          <a:p>
            <a:pPr lvl="1" algn="just"/>
            <a:r>
              <a:rPr lang="en-US" sz="2800" dirty="0"/>
              <a:t> </a:t>
            </a:r>
            <a:r>
              <a:rPr lang="en-US" sz="2800" dirty="0" smtClean="0"/>
              <a:t>Transformation.</a:t>
            </a:r>
          </a:p>
          <a:p>
            <a:pPr lvl="1" algn="just"/>
            <a:r>
              <a:rPr lang="en-US" sz="2800" dirty="0" smtClean="0"/>
              <a:t>Anti-transformation.</a:t>
            </a:r>
          </a:p>
          <a:p>
            <a:pPr algn="just"/>
            <a:r>
              <a:rPr lang="en-US" sz="2800" dirty="0" smtClean="0"/>
              <a:t>These are integrated and tested together in integration testing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basic requirement of the customer is to encrypt and decrypt images.</a:t>
            </a:r>
          </a:p>
          <a:p>
            <a:pPr algn="just"/>
            <a:r>
              <a:rPr lang="en-US" sz="2800" dirty="0" smtClean="0"/>
              <a:t>In this phase the system is tested against the requirement.</a:t>
            </a:r>
          </a:p>
          <a:p>
            <a:pPr algn="just"/>
            <a:r>
              <a:rPr lang="en-US" sz="2800" dirty="0" smtClean="0"/>
              <a:t>If the requirement is met the test is a success.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acceptance of the system by the user is tested here.</a:t>
            </a:r>
          </a:p>
          <a:p>
            <a:pPr algn="just"/>
            <a:r>
              <a:rPr lang="en-US" dirty="0" smtClean="0"/>
              <a:t>Users are consulted for the feedbacks and modifications.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Involves 2 databases</a:t>
            </a:r>
          </a:p>
          <a:p>
            <a:r>
              <a:rPr lang="en-IN" sz="2800" dirty="0" smtClean="0"/>
              <a:t>Login</a:t>
            </a:r>
          </a:p>
          <a:p>
            <a:pPr lvl="1"/>
            <a:r>
              <a:rPr lang="en-IN" sz="2800" dirty="0" smtClean="0"/>
              <a:t>Consists of fields such </a:t>
            </a:r>
            <a:r>
              <a:rPr lang="en-IN" sz="2800" smtClean="0"/>
              <a:t>as </a:t>
            </a:r>
            <a:r>
              <a:rPr lang="en-IN" sz="2800" smtClean="0"/>
              <a:t>username, </a:t>
            </a:r>
            <a:r>
              <a:rPr lang="en-IN" sz="2800" dirty="0" smtClean="0"/>
              <a:t>password and e-mail</a:t>
            </a:r>
            <a:endParaRPr lang="en-IN" sz="2800" dirty="0"/>
          </a:p>
          <a:p>
            <a:r>
              <a:rPr lang="en-IN" sz="2800" dirty="0" smtClean="0"/>
              <a:t>Images</a:t>
            </a:r>
          </a:p>
          <a:p>
            <a:pPr lvl="1"/>
            <a:r>
              <a:rPr lang="en-IN" sz="2800" dirty="0" smtClean="0"/>
              <a:t>Includes fields such as image id, login id, image file and image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Transformation.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 smtClean="0"/>
              <a:t>Anti-transformation.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Transformation(Encryption)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fontScale="92500"/>
          </a:bodyPr>
          <a:lstStyle/>
          <a:p>
            <a:pPr algn="just"/>
            <a:r>
              <a:rPr lang="en-GB" dirty="0" smtClean="0"/>
              <a:t> </a:t>
            </a:r>
            <a:r>
              <a:rPr lang="en-GB" dirty="0"/>
              <a:t>Select a target image J having the same size as I from an image database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 </a:t>
            </a:r>
            <a:r>
              <a:rPr lang="en-GB" dirty="0"/>
              <a:t>Divide both I and J into several non-overlapping 4×4 blocks. Assuming that each image consists of N blocks, calculate the mean and SD of each block. </a:t>
            </a:r>
            <a:endParaRPr lang="en-GB" dirty="0" smtClean="0"/>
          </a:p>
          <a:p>
            <a:pPr algn="just"/>
            <a:r>
              <a:rPr lang="en-GB" dirty="0" smtClean="0"/>
              <a:t>Classify </a:t>
            </a:r>
            <a:r>
              <a:rPr lang="en-GB" dirty="0"/>
              <a:t>the blocks with %α </a:t>
            </a:r>
            <a:r>
              <a:rPr lang="en-GB" dirty="0" err="1"/>
              <a:t>quantile</a:t>
            </a:r>
            <a:r>
              <a:rPr lang="en-GB" dirty="0"/>
              <a:t> of SDs and generate CITs for I and J respectively. Pair up blocks of </a:t>
            </a:r>
            <a:r>
              <a:rPr lang="en-GB" dirty="0" smtClean="0"/>
              <a:t>I(B</a:t>
            </a:r>
            <a:r>
              <a:rPr lang="en-GB" baseline="-25000" dirty="0" smtClean="0"/>
              <a:t>i</a:t>
            </a:r>
            <a:r>
              <a:rPr lang="en-GB" dirty="0" smtClean="0"/>
              <a:t>) </a:t>
            </a:r>
            <a:r>
              <a:rPr lang="en-GB" dirty="0"/>
              <a:t>with blocks of J </a:t>
            </a:r>
            <a:r>
              <a:rPr lang="en-GB" dirty="0" smtClean="0"/>
              <a:t>(</a:t>
            </a:r>
            <a:r>
              <a:rPr lang="en-GB" dirty="0"/>
              <a:t>T</a:t>
            </a:r>
            <a:r>
              <a:rPr lang="en-GB" baseline="-25000" dirty="0" smtClean="0"/>
              <a:t>i</a:t>
            </a:r>
            <a:r>
              <a:rPr lang="en-GB" dirty="0" smtClean="0"/>
              <a:t>)according </a:t>
            </a:r>
            <a:r>
              <a:rPr lang="en-GB" dirty="0"/>
              <a:t>the </a:t>
            </a:r>
            <a:r>
              <a:rPr lang="en-GB" dirty="0" smtClean="0"/>
              <a:t>CITs. </a:t>
            </a:r>
          </a:p>
          <a:p>
            <a:pPr algn="just"/>
            <a:r>
              <a:rPr lang="en-GB" dirty="0" smtClean="0"/>
              <a:t>For </a:t>
            </a:r>
            <a:r>
              <a:rPr lang="en-GB" dirty="0"/>
              <a:t>each block </a:t>
            </a:r>
            <a:r>
              <a:rPr lang="en-GB" dirty="0" smtClean="0"/>
              <a:t>pair, </a:t>
            </a:r>
            <a:r>
              <a:rPr lang="en-GB" dirty="0"/>
              <a:t>compute the mean difference ∆</a:t>
            </a:r>
            <a:r>
              <a:rPr lang="en-GB" dirty="0" err="1" smtClean="0"/>
              <a:t>u</a:t>
            </a:r>
            <a:r>
              <a:rPr lang="en-GB" baseline="-25000" dirty="0" err="1" smtClean="0"/>
              <a:t>i</a:t>
            </a:r>
            <a:r>
              <a:rPr lang="en-GB" dirty="0" smtClean="0"/>
              <a:t> and add it </a:t>
            </a:r>
            <a:r>
              <a:rPr lang="en-GB" dirty="0"/>
              <a:t>to each pixel </a:t>
            </a:r>
            <a:r>
              <a:rPr lang="en-GB" dirty="0" smtClean="0"/>
              <a:t>of Bi </a:t>
            </a:r>
            <a:r>
              <a:rPr lang="en-GB" dirty="0"/>
              <a:t>and </a:t>
            </a:r>
            <a:r>
              <a:rPr lang="en-GB" dirty="0" smtClean="0"/>
              <a:t>rotate </a:t>
            </a:r>
            <a:r>
              <a:rPr lang="en-GB" dirty="0"/>
              <a:t>the block </a:t>
            </a:r>
            <a:r>
              <a:rPr lang="en-GB" dirty="0" smtClean="0"/>
              <a:t>in </a:t>
            </a:r>
            <a:r>
              <a:rPr lang="en-GB" dirty="0"/>
              <a:t>optimal direction </a:t>
            </a:r>
            <a:r>
              <a:rPr lang="en-GB" dirty="0" err="1"/>
              <a:t>θ</a:t>
            </a:r>
            <a:r>
              <a:rPr lang="en-GB" baseline="-25000" dirty="0" err="1"/>
              <a:t>i</a:t>
            </a:r>
            <a:r>
              <a:rPr lang="en-GB" dirty="0"/>
              <a:t> </a:t>
            </a:r>
            <a:r>
              <a:rPr lang="en-GB" dirty="0" smtClean="0"/>
              <a:t>, </a:t>
            </a:r>
            <a:r>
              <a:rPr lang="en-GB" dirty="0"/>
              <a:t>which yields a transformed block T </a:t>
            </a:r>
            <a:r>
              <a:rPr lang="en-GB" dirty="0" smtClean="0"/>
              <a:t>′</a:t>
            </a:r>
            <a:r>
              <a:rPr lang="en-GB" baseline="-25000" dirty="0" err="1" smtClean="0"/>
              <a:t>i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Transformation(Encryption</a:t>
            </a:r>
            <a:r>
              <a:rPr lang="en-IN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Replace each block T</a:t>
            </a:r>
            <a:r>
              <a:rPr lang="en-GB" baseline="-25000" dirty="0"/>
              <a:t>i</a:t>
            </a:r>
            <a:r>
              <a:rPr lang="en-GB" dirty="0"/>
              <a:t> with the corresponding transformed block T ′ </a:t>
            </a:r>
            <a:r>
              <a:rPr lang="en-GB" baseline="-25000" dirty="0" err="1"/>
              <a:t>i</a:t>
            </a:r>
            <a:r>
              <a:rPr lang="en-GB" dirty="0"/>
              <a:t>  and generate the transformed image J′. </a:t>
            </a:r>
          </a:p>
          <a:p>
            <a:pPr algn="just"/>
            <a:r>
              <a:rPr lang="en-GB" dirty="0"/>
              <a:t>Encrypt the compressed sequence ∆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 err="1"/>
              <a:t>’s</a:t>
            </a:r>
            <a:r>
              <a:rPr lang="en-GB" dirty="0"/>
              <a:t> and </a:t>
            </a:r>
            <a:r>
              <a:rPr lang="en-GB" dirty="0" err="1"/>
              <a:t>θ</a:t>
            </a:r>
            <a:r>
              <a:rPr lang="en-GB" baseline="-25000" dirty="0" err="1"/>
              <a:t>i</a:t>
            </a:r>
            <a:r>
              <a:rPr lang="en-GB" dirty="0" err="1"/>
              <a:t>’s</a:t>
            </a:r>
            <a:r>
              <a:rPr lang="en-GB" dirty="0"/>
              <a:t> for all block pairs and the parameter α by using </a:t>
            </a:r>
            <a:r>
              <a:rPr lang="en-GB" dirty="0" err="1" smtClean="0"/>
              <a:t>Diffie</a:t>
            </a:r>
            <a:r>
              <a:rPr lang="en-GB" dirty="0" smtClean="0"/>
              <a:t> Hellman algorithm with </a:t>
            </a:r>
            <a:r>
              <a:rPr lang="en-GB" dirty="0"/>
              <a:t>the key K.</a:t>
            </a:r>
          </a:p>
          <a:p>
            <a:pPr algn="just"/>
            <a:r>
              <a:rPr lang="en-GB" dirty="0"/>
              <a:t>Take the encrypted sequence as accessorial information (AI), and embed AI into the transformed image J′ and output the encrypted image E(I).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1389888"/>
          </a:xfrm>
        </p:spPr>
        <p:txBody>
          <a:bodyPr>
            <a:noAutofit/>
          </a:bodyPr>
          <a:lstStyle/>
          <a:p>
            <a:pPr algn="ctr"/>
            <a:r>
              <a:rPr lang="en-GB" dirty="0" smtClean="0"/>
              <a:t>Anti-transformation(Decryption)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Extract </a:t>
            </a:r>
            <a:r>
              <a:rPr lang="en-GB" dirty="0"/>
              <a:t>AI and restore the transformed image J′ from E(I) with the RDH </a:t>
            </a:r>
            <a:r>
              <a:rPr lang="en-GB" dirty="0" smtClean="0"/>
              <a:t>scheme.</a:t>
            </a:r>
          </a:p>
          <a:p>
            <a:pPr algn="just"/>
            <a:r>
              <a:rPr lang="en-GB" dirty="0" smtClean="0"/>
              <a:t>Decrypt </a:t>
            </a:r>
            <a:r>
              <a:rPr lang="en-GB" dirty="0"/>
              <a:t>AI by </a:t>
            </a:r>
            <a:r>
              <a:rPr lang="en-GB" dirty="0" err="1" smtClean="0"/>
              <a:t>Diffie</a:t>
            </a:r>
            <a:r>
              <a:rPr lang="en-GB" dirty="0" smtClean="0"/>
              <a:t> Hellman scheme </a:t>
            </a:r>
            <a:r>
              <a:rPr lang="en-GB" dirty="0"/>
              <a:t>with the key K, and then decompress the sequence to obtain CIT of I, ∆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/>
              <a:t>, </a:t>
            </a:r>
            <a:r>
              <a:rPr lang="en-GB" dirty="0" err="1"/>
              <a:t>θ</a:t>
            </a:r>
            <a:r>
              <a:rPr lang="en-GB" baseline="-25000" dirty="0" err="1"/>
              <a:t>i</a:t>
            </a:r>
            <a:r>
              <a:rPr lang="en-GB" dirty="0"/>
              <a:t> </a:t>
            </a:r>
            <a:r>
              <a:rPr lang="en-GB" dirty="0" smtClean="0"/>
              <a:t>. </a:t>
            </a:r>
          </a:p>
          <a:p>
            <a:pPr algn="just"/>
            <a:r>
              <a:rPr lang="en-GB" dirty="0" smtClean="0"/>
              <a:t>Divide </a:t>
            </a:r>
            <a:r>
              <a:rPr lang="en-GB" dirty="0"/>
              <a:t>J′ into non-overlapping N blocks with size of </a:t>
            </a:r>
            <a:r>
              <a:rPr lang="en-GB" dirty="0" smtClean="0"/>
              <a:t>   4×4</a:t>
            </a:r>
            <a:r>
              <a:rPr lang="en-GB" dirty="0"/>
              <a:t>. Calculate the SDs of blocks, and then generate the CIT of J′ according to the %α </a:t>
            </a:r>
            <a:r>
              <a:rPr lang="en-GB" dirty="0" err="1"/>
              <a:t>quantile</a:t>
            </a:r>
            <a:r>
              <a:rPr lang="en-GB" dirty="0"/>
              <a:t> of SDs. </a:t>
            </a:r>
            <a:endParaRPr lang="en-GB" dirty="0" smtClean="0"/>
          </a:p>
          <a:p>
            <a:pPr algn="just"/>
            <a:r>
              <a:rPr lang="en-GB" dirty="0" smtClean="0"/>
              <a:t>According </a:t>
            </a:r>
            <a:r>
              <a:rPr lang="en-GB" dirty="0"/>
              <a:t>to the CITs of J′ and I, rearrange the blocks of J′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3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GB" dirty="0"/>
              <a:t>Anti-transformation(Decryption)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block T </a:t>
            </a:r>
            <a:r>
              <a:rPr lang="en-GB" dirty="0" smtClean="0"/>
              <a:t>′</a:t>
            </a:r>
            <a:r>
              <a:rPr lang="en-GB" baseline="-25000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of J′ , rotate T </a:t>
            </a:r>
            <a:r>
              <a:rPr lang="en-GB" dirty="0" smtClean="0"/>
              <a:t>′</a:t>
            </a:r>
            <a:r>
              <a:rPr lang="en-GB" baseline="-25000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in the anti-direction of </a:t>
            </a:r>
            <a:r>
              <a:rPr lang="en-GB" dirty="0" err="1"/>
              <a:t>θ</a:t>
            </a:r>
            <a:r>
              <a:rPr lang="en-GB" baseline="-25000" dirty="0" err="1"/>
              <a:t>i</a:t>
            </a:r>
            <a:r>
              <a:rPr lang="en-GB" dirty="0"/>
              <a:t>, and then subtract ∆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/>
              <a:t> from each pixel of T </a:t>
            </a:r>
            <a:r>
              <a:rPr lang="en-GB" dirty="0" smtClean="0"/>
              <a:t>′</a:t>
            </a:r>
            <a:r>
              <a:rPr lang="en-GB" baseline="-25000" dirty="0" err="1" smtClean="0"/>
              <a:t>i</a:t>
            </a:r>
            <a:r>
              <a:rPr lang="en-GB" dirty="0"/>
              <a:t>, and ﬁnally output the original image I.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/>
              <a:t>Vital to protect privacy of data such as images and videos 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 algn="just">
              <a:buClr>
                <a:schemeClr val="accent3"/>
              </a:buClr>
              <a:buSzPct val="95000"/>
            </a:pPr>
            <a:r>
              <a:rPr lang="en-IN" sz="2800" dirty="0" smtClean="0"/>
              <a:t>The </a:t>
            </a:r>
            <a:r>
              <a:rPr lang="en-IN" sz="2800" dirty="0"/>
              <a:t>project proposes to encrypt the data as a plaintext </a:t>
            </a:r>
            <a:r>
              <a:rPr lang="en-IN" sz="2800" dirty="0" smtClean="0"/>
              <a:t>itself.</a:t>
            </a:r>
          </a:p>
          <a:p>
            <a:pPr marL="274320" lvl="1" indent="-274320" algn="just">
              <a:buClr>
                <a:schemeClr val="accent3"/>
              </a:buClr>
              <a:buSzPct val="95000"/>
            </a:pPr>
            <a:r>
              <a:rPr lang="en-IN" sz="2800" dirty="0"/>
              <a:t>P</a:t>
            </a:r>
            <a:r>
              <a:rPr lang="en-IN" sz="2800" dirty="0" smtClean="0"/>
              <a:t>rotects </a:t>
            </a:r>
            <a:r>
              <a:rPr lang="en-IN" sz="2800" dirty="0"/>
              <a:t>from detection by hackers.</a:t>
            </a:r>
          </a:p>
          <a:p>
            <a:pPr algn="just"/>
            <a:r>
              <a:rPr lang="en-GB" sz="2800" dirty="0" smtClean="0"/>
              <a:t>Promises for security of intellectual property for business and/or military use.</a:t>
            </a:r>
          </a:p>
          <a:p>
            <a:pPr algn="just"/>
            <a:r>
              <a:rPr lang="en-US" sz="2800" dirty="0" smtClean="0"/>
              <a:t>It is efficient  as it reduces the need for human supervision.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YouScriptPNG15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982686"/>
            <a:ext cx="8229600" cy="23513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 create an RIT framework.</a:t>
            </a:r>
          </a:p>
          <a:p>
            <a:pPr marL="0" indent="0">
              <a:buNone/>
            </a:pPr>
            <a:r>
              <a:rPr lang="en-IN" sz="2800" dirty="0"/>
              <a:t>    -	transfer semantics of original 	image (I) to that </a:t>
            </a:r>
            <a:r>
              <a:rPr lang="en-IN" sz="2800" dirty="0" smtClean="0"/>
              <a:t>      	of </a:t>
            </a:r>
            <a:r>
              <a:rPr lang="en-IN" sz="2800" dirty="0"/>
              <a:t>the target image </a:t>
            </a:r>
            <a:r>
              <a:rPr lang="en-IN" sz="2800" dirty="0" smtClean="0"/>
              <a:t>(</a:t>
            </a:r>
            <a:r>
              <a:rPr lang="en-IN" sz="2800" dirty="0"/>
              <a:t>J).</a:t>
            </a:r>
          </a:p>
          <a:p>
            <a:pPr marL="0" indent="0">
              <a:buNone/>
            </a:pPr>
            <a:r>
              <a:rPr lang="en-IN" sz="2800" dirty="0"/>
              <a:t>    -	reversibility means (I) can be 	</a:t>
            </a:r>
            <a:r>
              <a:rPr lang="en-IN" sz="2800" dirty="0" err="1"/>
              <a:t>losslessly</a:t>
            </a:r>
            <a:r>
              <a:rPr lang="en-IN" sz="2800" dirty="0"/>
              <a:t> </a:t>
            </a:r>
            <a:r>
              <a:rPr lang="en-IN" sz="2800" dirty="0" smtClean="0"/>
              <a:t>	restored from </a:t>
            </a:r>
            <a:r>
              <a:rPr lang="en-IN" sz="2800" dirty="0"/>
              <a:t>J.</a:t>
            </a:r>
          </a:p>
          <a:p>
            <a:pPr marL="0" indent="0">
              <a:buNone/>
            </a:pPr>
            <a:r>
              <a:rPr lang="en-IN" sz="2800" dirty="0"/>
              <a:t>    - 	(J) is the  same size as (I).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PRODUCT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GB" dirty="0" smtClean="0"/>
          </a:p>
          <a:p>
            <a:r>
              <a:rPr lang="en-GB" sz="3200" dirty="0"/>
              <a:t>Image Acquisition</a:t>
            </a:r>
          </a:p>
          <a:p>
            <a:r>
              <a:rPr lang="en-GB" sz="3200" dirty="0"/>
              <a:t>Encryption </a:t>
            </a:r>
          </a:p>
          <a:p>
            <a:r>
              <a:rPr lang="en-GB" sz="3200" dirty="0"/>
              <a:t>Decryption</a:t>
            </a:r>
          </a:p>
          <a:p>
            <a:r>
              <a:rPr lang="en-GB" sz="3200" dirty="0"/>
              <a:t>Image Retrieval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Image Acquisition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 smtClean="0"/>
              <a:t>The </a:t>
            </a:r>
            <a:r>
              <a:rPr lang="en-GB" sz="2800" dirty="0"/>
              <a:t>user </a:t>
            </a:r>
            <a:r>
              <a:rPr lang="en-GB" sz="2800" dirty="0" smtClean="0"/>
              <a:t> logs in </a:t>
            </a:r>
            <a:r>
              <a:rPr lang="en-GB" sz="2800" dirty="0"/>
              <a:t>and </a:t>
            </a:r>
            <a:r>
              <a:rPr lang="en-GB" sz="2800" dirty="0" smtClean="0"/>
              <a:t>then </a:t>
            </a:r>
            <a:r>
              <a:rPr lang="en-GB" sz="2800" dirty="0"/>
              <a:t>based on his option </a:t>
            </a:r>
          </a:p>
          <a:p>
            <a:pPr algn="just"/>
            <a:r>
              <a:rPr lang="en-GB" sz="2800" dirty="0" smtClean="0"/>
              <a:t>If </a:t>
            </a:r>
            <a:r>
              <a:rPr lang="en-GB" sz="2800" dirty="0"/>
              <a:t>transformation, he is asked to input the images. The target image and the original image is provided as image1 and image2. </a:t>
            </a:r>
            <a:endParaRPr lang="en-GB" sz="2800" dirty="0" smtClean="0"/>
          </a:p>
          <a:p>
            <a:pPr algn="just"/>
            <a:r>
              <a:rPr lang="en-GB" sz="2800" dirty="0" smtClean="0"/>
              <a:t>If </a:t>
            </a:r>
            <a:r>
              <a:rPr lang="en-GB" sz="2800" dirty="0"/>
              <a:t>the option is anti-transformation then the image and the key is asked to be provided.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Encryption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The original image is hidden within the target image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The system uses </a:t>
            </a:r>
            <a:r>
              <a:rPr lang="en-IN" sz="2800" dirty="0" err="1" smtClean="0"/>
              <a:t>Diffie</a:t>
            </a:r>
            <a:r>
              <a:rPr lang="en-IN" sz="2800" dirty="0"/>
              <a:t> </a:t>
            </a:r>
            <a:r>
              <a:rPr lang="en-IN" sz="2800" dirty="0" smtClean="0"/>
              <a:t>Hellman encryption algorithm</a:t>
            </a:r>
            <a:endParaRPr lang="en-IN" sz="2800" dirty="0"/>
          </a:p>
          <a:p>
            <a:pPr algn="just"/>
            <a:r>
              <a:rPr lang="en-IN" sz="2800" dirty="0" smtClean="0"/>
              <a:t>It generates </a:t>
            </a:r>
            <a:r>
              <a:rPr lang="en-IN" sz="2800" dirty="0"/>
              <a:t>key for </a:t>
            </a:r>
            <a:r>
              <a:rPr lang="en-IN" sz="2800" dirty="0" smtClean="0"/>
              <a:t>decryption process.</a:t>
            </a:r>
            <a:endParaRPr lang="en-IN" sz="2800" dirty="0"/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client must assign access rights.</a:t>
            </a:r>
          </a:p>
          <a:p>
            <a:pPr algn="just"/>
            <a:endParaRPr lang="en-IN" sz="2800" dirty="0" smtClean="0"/>
          </a:p>
          <a:p>
            <a:pPr algn="just"/>
            <a:endParaRPr lang="en-IN" sz="2800" dirty="0"/>
          </a:p>
          <a:p>
            <a:pPr algn="just"/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Decryption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The decryption process extracts the original image from the encrypted image.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client </a:t>
            </a:r>
            <a:r>
              <a:rPr lang="en-IN" sz="2800" dirty="0" smtClean="0"/>
              <a:t> provides the transformed image with </a:t>
            </a:r>
            <a:r>
              <a:rPr lang="en-IN" sz="2800" dirty="0"/>
              <a:t>a valid key.</a:t>
            </a:r>
          </a:p>
          <a:p>
            <a:pPr algn="just"/>
            <a:r>
              <a:rPr lang="en-GB" sz="2800" dirty="0" smtClean="0"/>
              <a:t>If the key is accepted, the decryption process is active otherwise a false image is presented.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Image Retrieval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The </a:t>
            </a:r>
            <a:r>
              <a:rPr lang="en-IN" sz="2800" dirty="0"/>
              <a:t>client must be logged in as a valid user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decrypted image is sent to the requesting client. </a:t>
            </a:r>
          </a:p>
          <a:p>
            <a:endParaRPr lang="en-IN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sz="2800" dirty="0" smtClean="0">
                <a:solidFill>
                  <a:schemeClr val="dk1"/>
                </a:solidFill>
              </a:rPr>
              <a:t>Testing is the process of executing a program with the intent of finding any errors</a:t>
            </a:r>
          </a:p>
          <a:p>
            <a:pPr marL="457200" lvl="0" indent="-3810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   </a:t>
            </a:r>
            <a:r>
              <a:rPr lang="en-US" sz="2800" dirty="0" smtClean="0">
                <a:solidFill>
                  <a:schemeClr val="dk1"/>
                </a:solidFill>
              </a:rPr>
              <a:t>Testing are of the following types :</a:t>
            </a:r>
          </a:p>
          <a:p>
            <a:pPr marL="914400" lvl="1" indent="-3810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Unit Testing</a:t>
            </a:r>
          </a:p>
          <a:p>
            <a:pPr marL="914400" lvl="1" indent="-3810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 Integration Testing</a:t>
            </a:r>
          </a:p>
          <a:p>
            <a:pPr marL="914400" lvl="1" indent="-3810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System Testing</a:t>
            </a:r>
          </a:p>
          <a:p>
            <a:pPr marL="914400" lvl="1" indent="-3810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Acceptance Testing</a:t>
            </a:r>
            <a:endParaRPr lang="en-US" sz="2800" dirty="0" smtClean="0">
              <a:solidFill>
                <a:schemeClr val="dk1"/>
              </a:solidFill>
            </a:endParaRPr>
          </a:p>
          <a:p>
            <a:pPr marL="914400" lvl="1" indent="-3810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marL="914400" lvl="1" indent="-3810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914400" lvl="1" indent="-3810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B7-7D65-426A-A020-F5A3404A0E0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1348</TotalTime>
  <Words>800</Words>
  <Application>Microsoft Office PowerPoint</Application>
  <PresentationFormat>On-screen Show (4:3)</PresentationFormat>
  <Paragraphs>120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REVERSIBLE DATA HIDING  IN ENCRYPTED IMAGES BY  REVERSIBLE IMAGE TRANSFORMAION Group No:6</vt:lpstr>
      <vt:lpstr>PROBLEM STATEMENT</vt:lpstr>
      <vt:lpstr>OBJECTIVE</vt:lpstr>
      <vt:lpstr>PRODUCT FUNCTIONS</vt:lpstr>
      <vt:lpstr>Image Acquisition </vt:lpstr>
      <vt:lpstr>Encryption</vt:lpstr>
      <vt:lpstr>Decryption</vt:lpstr>
      <vt:lpstr>Image Retrieval</vt:lpstr>
      <vt:lpstr>Test plan</vt:lpstr>
      <vt:lpstr>Unit testing</vt:lpstr>
      <vt:lpstr>Integration testing</vt:lpstr>
      <vt:lpstr>System testing</vt:lpstr>
      <vt:lpstr>Acceptance testing</vt:lpstr>
      <vt:lpstr>Database design</vt:lpstr>
      <vt:lpstr>Implementation </vt:lpstr>
      <vt:lpstr>Transformation(Encryption)</vt:lpstr>
      <vt:lpstr>Transformation(Encryption)</vt:lpstr>
      <vt:lpstr>Anti-transformation(Decryption)</vt:lpstr>
      <vt:lpstr>Anti-transformation(Decryption)</vt:lpstr>
      <vt:lpstr>   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 CAPTION GENERATION</dc:title>
  <dc:creator>user</dc:creator>
  <cp:lastModifiedBy>Robin Joseph Augustine</cp:lastModifiedBy>
  <cp:revision>94</cp:revision>
  <dcterms:created xsi:type="dcterms:W3CDTF">2016-11-09T16:22:39Z</dcterms:created>
  <dcterms:modified xsi:type="dcterms:W3CDTF">2017-03-16T08:31:11Z</dcterms:modified>
</cp:coreProperties>
</file>