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18"/>
  </p:notesMasterIdLst>
  <p:sldIdLst>
    <p:sldId id="257" r:id="rId2"/>
    <p:sldId id="264" r:id="rId3"/>
    <p:sldId id="279" r:id="rId4"/>
    <p:sldId id="268" r:id="rId5"/>
    <p:sldId id="280" r:id="rId6"/>
    <p:sldId id="283" r:id="rId7"/>
    <p:sldId id="285" r:id="rId8"/>
    <p:sldId id="286" r:id="rId9"/>
    <p:sldId id="287" r:id="rId10"/>
    <p:sldId id="288" r:id="rId11"/>
    <p:sldId id="281" r:id="rId12"/>
    <p:sldId id="282" r:id="rId13"/>
    <p:sldId id="290" r:id="rId14"/>
    <p:sldId id="291" r:id="rId15"/>
    <p:sldId id="289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6AE5-0FD6-46D7-8C05-F42AF7E3D659}" type="datetimeFigureOut">
              <a:rPr lang="en-IN" smtClean="0"/>
              <a:pPr/>
              <a:t>02-02-2017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90AB-F92E-4686-AD6B-C6DAF28DE0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9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D90AB-F92E-4686-AD6B-C6DAF28DE04A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5B34-5AB9-4A1E-A11E-8112DBEBC9DA}" type="datetime1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028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FB38-5875-4B07-B3E2-C5833A8D11F6}" type="datetime1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6B7A-09D2-44E2-B18B-73FD588CEBBC}" type="datetime1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1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DE0E-DDA6-4B50-9780-65D3D586C458}" type="datetime1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27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AAA0A-0117-4909-B849-26D60C4BCF65}" type="datetime1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3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8DD5-15CB-4812-B8A3-09A55262C163}" type="datetime1">
              <a:rPr lang="en-IN" smtClean="0"/>
              <a:t>02-02-2017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27D6-2F5E-44FB-B626-9543CFB57D2A}" type="datetime1">
              <a:rPr lang="en-IN" smtClean="0"/>
              <a:t>02-02-2017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0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3238A-FD49-498E-B619-2EA9EF055007}" type="datetime1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2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4488-854C-4479-958A-B7261A60C43F}" type="datetime1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78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1B22-A886-4956-95A3-06D0BE660732}" type="datetime1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6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E6FA-425B-4DE6-838F-8E1497842A10}" type="datetime1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264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5E9-95A6-4B37-92B7-92A85860C5FF}" type="datetime1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9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D3A6-66C9-4DFB-80DB-0CAB2BB54F53}" type="datetime1">
              <a:rPr lang="en-IN" smtClean="0"/>
              <a:t>02-02-2017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0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1C7C-27FD-4374-9ACF-6BFB14459A6D}" type="datetime1">
              <a:rPr lang="en-IN" smtClean="0"/>
              <a:t>02-02-2017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7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724E-1AE7-42D0-9700-3C587BC12A4C}" type="datetime1">
              <a:rPr lang="en-IN" smtClean="0"/>
              <a:t>02-02-2017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0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6A7C-4AFD-44EC-8406-9CB56BFD8E52}" type="datetime1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5099-3828-415A-89A3-1DEDCC3CF2DB}" type="datetime1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6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68CA-F483-4F30-9AAA-10AE7A27DB82}" type="datetime1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583B-9839-46D3-AF8B-6321A71EBA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78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2304256"/>
          </a:xfrm>
          <a:effectLst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  <a:latin typeface="Times New Roman" pitchFamily="18" charset="0"/>
              </a:rPr>
              <a:t>REVERSIBLE DATA HIDING </a:t>
            </a:r>
            <a:br>
              <a:rPr lang="en-US" altLang="en-US" sz="40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4000" b="1" dirty="0">
                <a:solidFill>
                  <a:schemeClr val="bg1"/>
                </a:solidFill>
                <a:latin typeface="Times New Roman" pitchFamily="18" charset="0"/>
              </a:rPr>
              <a:t>IN ENCRYPTED IMAGES BY </a:t>
            </a:r>
            <a:br>
              <a:rPr lang="en-US" altLang="en-US" sz="40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4000" b="1" dirty="0">
                <a:solidFill>
                  <a:schemeClr val="bg1"/>
                </a:solidFill>
                <a:latin typeface="Times New Roman" pitchFamily="18" charset="0"/>
              </a:rPr>
              <a:t>REVERSIBLE IMAGE TRANSFORMAION</a:t>
            </a:r>
            <a:endParaRPr kumimoji="0" lang="en-IN" altLang="en-US" sz="40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3433756"/>
            <a:ext cx="4241408" cy="3384376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latin typeface="Arial" pitchFamily="34" charset="0"/>
                <a:cs typeface="Arial" pitchFamily="34" charset="0"/>
              </a:rPr>
              <a:t>PRESENTED </a:t>
            </a:r>
            <a:r>
              <a:rPr lang="en-IN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Augustine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Johny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Paul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Jomin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George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Robin J Augustine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3453959"/>
            <a:ext cx="3600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PROJECT GUIDE:</a:t>
            </a:r>
          </a:p>
          <a:p>
            <a:endParaRPr lang="en-GB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600" dirty="0">
                <a:cs typeface="Arial" panose="020B0604020202020204" pitchFamily="34" charset="0"/>
              </a:rPr>
              <a:t>Mrs. Shilpa Joseph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5509" y="6160219"/>
            <a:ext cx="565159" cy="365125"/>
          </a:xfrm>
        </p:spPr>
        <p:txBody>
          <a:bodyPr/>
          <a:lstStyle/>
          <a:p>
            <a:fld id="{586F583B-9839-46D3-AF8B-6321A71EBAB7}" type="slidenum">
              <a:rPr lang="en-IN" smtClean="0"/>
              <a:pPr/>
              <a:t>1</a:t>
            </a:fld>
            <a:r>
              <a:rPr lang="en-IN" dirty="0"/>
              <a:t>/16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579656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Group No: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765322" cy="3695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200" b="1" dirty="0"/>
              <a:t>Description and Priority</a:t>
            </a:r>
            <a:endParaRPr lang="en-IN" sz="3200" dirty="0"/>
          </a:p>
          <a:p>
            <a:r>
              <a:rPr lang="en-IN" sz="3200" dirty="0"/>
              <a:t>The decrypted image is sent to the requesting client. </a:t>
            </a:r>
          </a:p>
          <a:p>
            <a:pPr>
              <a:buNone/>
            </a:pPr>
            <a:r>
              <a:rPr lang="en-IN" sz="3200" b="1" dirty="0"/>
              <a:t>Functional Requirements</a:t>
            </a:r>
            <a:endParaRPr lang="en-IN" sz="3200" dirty="0"/>
          </a:p>
          <a:p>
            <a:r>
              <a:rPr lang="en-IN" sz="3200" dirty="0"/>
              <a:t>FREQ-1:The client must be logged in as a valid user.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i="1" dirty="0"/>
              <a:t>Image Retrieval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10</a:t>
            </a:fld>
            <a:r>
              <a:rPr lang="en-IN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86332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6" y="1911127"/>
            <a:ext cx="8048202" cy="396044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346" y="5628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Level 0 DFD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301778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20" y="1284213"/>
            <a:ext cx="5400600" cy="55617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59" y="1858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Level 1 DFD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885510" y="5883276"/>
            <a:ext cx="574922" cy="365125"/>
          </a:xfrm>
        </p:spPr>
        <p:txBody>
          <a:bodyPr/>
          <a:lstStyle/>
          <a:p>
            <a:fld id="{586F583B-9839-46D3-AF8B-6321A71EBAB7}" type="slidenum">
              <a:rPr lang="en-IN" smtClean="0"/>
              <a:pPr/>
              <a:t>12</a:t>
            </a:fld>
            <a:r>
              <a:rPr lang="en-IN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3884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59648" y="0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Level 2 DFD (Encryption)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988840"/>
            <a:ext cx="7200800" cy="352839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13</a:t>
            </a:fld>
            <a:r>
              <a:rPr lang="en-IN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0502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6" y="14447"/>
            <a:ext cx="7765321" cy="1326321"/>
          </a:xfr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/>
              <a:t>Level 2 DFD </a:t>
            </a:r>
            <a:r>
              <a:rPr lang="en-GB" dirty="0"/>
              <a:t>(Decryption)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366543" cy="3448025"/>
          </a:xfrm>
        </p:spPr>
      </p:pic>
      <p:sp>
        <p:nvSpPr>
          <p:cNvPr id="6" name="Rectangle 5"/>
          <p:cNvSpPr/>
          <p:nvPr/>
        </p:nvSpPr>
        <p:spPr>
          <a:xfrm>
            <a:off x="395536" y="2348880"/>
            <a:ext cx="255336" cy="8423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14</a:t>
            </a:fld>
            <a:r>
              <a:rPr lang="en-IN" dirty="0"/>
              <a:t>/16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59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4867"/>
            <a:ext cx="7765321" cy="1326321"/>
          </a:xfr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800" dirty="0"/>
              <a:t>The project proposes to encrypt the data as a plaintext itself. </a:t>
            </a:r>
          </a:p>
          <a:p>
            <a:pPr lvl="1">
              <a:buFont typeface="Wingdings" pitchFamily="2" charset="2"/>
              <a:buChar char="Ø"/>
            </a:pPr>
            <a:r>
              <a:rPr lang="en-IN" sz="3000" dirty="0"/>
              <a:t>Which protects from detection by hackers.  </a:t>
            </a:r>
          </a:p>
          <a:p>
            <a:pPr lvl="1">
              <a:buFont typeface="Wingdings" pitchFamily="2" charset="2"/>
              <a:buChar char="Ø"/>
            </a:pPr>
            <a:r>
              <a:rPr lang="en-IN" sz="3000" dirty="0"/>
              <a:t>Non-privileged users cannot access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15</a:t>
            </a:fld>
            <a:r>
              <a:rPr lang="en-IN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34084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776864" cy="4752528"/>
          </a:xfrm>
          <a:effectLst>
            <a:softEdge rad="635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endParaRPr lang="en-IN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</a:endParaRPr>
          </a:p>
          <a:p>
            <a:endParaRPr lang="en-IN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</a:endParaRPr>
          </a:p>
          <a:p>
            <a:endParaRPr lang="en-IN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</a:endParaRPr>
          </a:p>
          <a:p>
            <a:pPr>
              <a:buNone/>
            </a:pPr>
            <a:r>
              <a:rPr lang="en-IN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        </a:t>
            </a:r>
            <a:r>
              <a:rPr lang="en-IN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THANK</a:t>
            </a:r>
            <a:r>
              <a:rPr lang="en-IN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IN" sz="6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YOU!</a:t>
            </a:r>
          </a:p>
          <a:p>
            <a:endParaRPr lang="en-IN" sz="6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16/16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7787208" cy="4536504"/>
          </a:xfrm>
        </p:spPr>
        <p:txBody>
          <a:bodyPr>
            <a:normAutofit/>
          </a:bodyPr>
          <a:lstStyle/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Vital to protect privacy of data such as images and videos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Arial" pitchFamily="34" charset="0"/>
                <a:cs typeface="Arial" pitchFamily="34" charset="0"/>
              </a:rPr>
              <a:t>PROBLEM STATEMENT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2</a:t>
            </a:fld>
            <a:r>
              <a:rPr lang="en-IN" dirty="0"/>
              <a:t>/16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056784" cy="4824536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9339" y="-34405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3</a:t>
            </a:fld>
            <a:r>
              <a:rPr lang="en-IN" dirty="0"/>
              <a:t>/16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765322" cy="3695136"/>
          </a:xfrm>
        </p:spPr>
        <p:txBody>
          <a:bodyPr>
            <a:noAutofit/>
          </a:bodyPr>
          <a:lstStyle/>
          <a:p>
            <a:r>
              <a:rPr lang="en-IN" sz="3200" dirty="0"/>
              <a:t>To create an RIT framework.</a:t>
            </a:r>
          </a:p>
          <a:p>
            <a:pPr marL="0" indent="0">
              <a:buNone/>
            </a:pPr>
            <a:r>
              <a:rPr lang="en-IN" sz="3200" dirty="0"/>
              <a:t>    -	transfer semantics of original 	image (I) to that of the target image 	(J).</a:t>
            </a:r>
          </a:p>
          <a:p>
            <a:pPr marL="0" indent="0">
              <a:buNone/>
            </a:pPr>
            <a:r>
              <a:rPr lang="en-IN" sz="3200" dirty="0"/>
              <a:t>    -	reversibility means (I) can be 	losslessly restored form J.</a:t>
            </a:r>
          </a:p>
          <a:p>
            <a:pPr marL="0" indent="0">
              <a:buNone/>
            </a:pPr>
            <a:r>
              <a:rPr lang="en-IN" sz="3200" dirty="0"/>
              <a:t>    - 	(J) is the  same size as (I).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4</a:t>
            </a:fld>
            <a:r>
              <a:rPr lang="en-IN" dirty="0"/>
              <a:t>/16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2420888"/>
            <a:ext cx="8208912" cy="1512168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Functional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5</a:t>
            </a:fld>
            <a:r>
              <a:rPr lang="en-IN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32365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765322" cy="3695136"/>
          </a:xfrm>
        </p:spPr>
        <p:txBody>
          <a:bodyPr>
            <a:normAutofit/>
          </a:bodyPr>
          <a:lstStyle/>
          <a:p>
            <a:r>
              <a:rPr lang="en-GB" sz="3200" dirty="0"/>
              <a:t>Image Acquisition</a:t>
            </a:r>
          </a:p>
          <a:p>
            <a:r>
              <a:rPr lang="en-GB" sz="3200" dirty="0"/>
              <a:t>Encryption </a:t>
            </a:r>
          </a:p>
          <a:p>
            <a:r>
              <a:rPr lang="en-GB" sz="3200" dirty="0"/>
              <a:t>Decryption</a:t>
            </a:r>
          </a:p>
          <a:p>
            <a:r>
              <a:rPr lang="en-GB" sz="3200" dirty="0"/>
              <a:t>Image Retrieval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Product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6</a:t>
            </a:fld>
            <a:r>
              <a:rPr lang="en-IN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80633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96752"/>
            <a:ext cx="7765322" cy="3695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b="1" dirty="0"/>
              <a:t>Description and Priority</a:t>
            </a:r>
            <a:endParaRPr lang="en-IN" sz="2800" dirty="0"/>
          </a:p>
          <a:p>
            <a:r>
              <a:rPr lang="en-IN" sz="2800" dirty="0"/>
              <a:t>The original image and target image are input into the system.</a:t>
            </a:r>
          </a:p>
          <a:p>
            <a:pPr>
              <a:buNone/>
            </a:pPr>
            <a:r>
              <a:rPr lang="en-IN" sz="2800" b="1" dirty="0"/>
              <a:t>Functional Requirements</a:t>
            </a:r>
            <a:endParaRPr lang="en-IN" sz="2800" dirty="0"/>
          </a:p>
          <a:p>
            <a:r>
              <a:rPr lang="en-IN" sz="2800" dirty="0"/>
              <a:t>FREQ-1:System should accept original image.</a:t>
            </a:r>
          </a:p>
          <a:p>
            <a:r>
              <a:rPr lang="en-IN" sz="2800" dirty="0"/>
              <a:t>FREQ-2:System should accept target image.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Image Acquisition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7</a:t>
            </a:fld>
            <a:r>
              <a:rPr lang="en-IN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11670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765322" cy="3695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b="1" dirty="0"/>
              <a:t>Description and Priority</a:t>
            </a:r>
            <a:endParaRPr lang="en-IN" sz="2800" dirty="0"/>
          </a:p>
          <a:p>
            <a:r>
              <a:rPr lang="en-IN" sz="2800" dirty="0"/>
              <a:t>The original image is hidden within the target image.</a:t>
            </a:r>
          </a:p>
          <a:p>
            <a:pPr>
              <a:buNone/>
            </a:pPr>
            <a:r>
              <a:rPr lang="en-IN" sz="2800" b="1" dirty="0"/>
              <a:t>Functional Requirements</a:t>
            </a:r>
            <a:endParaRPr lang="en-IN" sz="2800" dirty="0"/>
          </a:p>
          <a:p>
            <a:r>
              <a:rPr lang="en-IN" sz="2800" dirty="0"/>
              <a:t>FREQ-1:System should use encryption algorithm,</a:t>
            </a:r>
          </a:p>
          <a:p>
            <a:r>
              <a:rPr lang="en-IN" sz="2800" dirty="0"/>
              <a:t>FREQ-2: System should generate key for decryption</a:t>
            </a:r>
          </a:p>
          <a:p>
            <a:r>
              <a:rPr lang="en-IN" sz="2800" dirty="0"/>
              <a:t>FREQ-3:The client must assign access rights.</a:t>
            </a:r>
            <a:endParaRPr lang="en-IN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-17100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i="1" dirty="0"/>
              <a:t>Encryption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8</a:t>
            </a:fld>
            <a:r>
              <a:rPr lang="en-IN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7192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765322" cy="3695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b="1" dirty="0"/>
              <a:t>Description and Priority</a:t>
            </a:r>
            <a:endParaRPr lang="en-IN" sz="2800" dirty="0"/>
          </a:p>
          <a:p>
            <a:r>
              <a:rPr lang="en-IN" sz="2800" dirty="0"/>
              <a:t>The decryption process extracts the original image from the encrypted image.</a:t>
            </a:r>
          </a:p>
          <a:p>
            <a:pPr>
              <a:buNone/>
            </a:pPr>
            <a:r>
              <a:rPr lang="en-IN" sz="2800" b="1" dirty="0"/>
              <a:t>Functional Requirements</a:t>
            </a:r>
            <a:endParaRPr lang="en-IN" sz="2800" dirty="0"/>
          </a:p>
          <a:p>
            <a:r>
              <a:rPr lang="en-IN" sz="2800" dirty="0"/>
              <a:t>FREQ-1:The client must provide a valid key.</a:t>
            </a:r>
          </a:p>
          <a:p>
            <a:r>
              <a:rPr lang="en-IN" sz="2800" dirty="0"/>
              <a:t>FREQ-2: The client must have valid access rights</a:t>
            </a:r>
          </a:p>
          <a:p>
            <a:r>
              <a:rPr lang="en-IN" sz="2800" dirty="0"/>
              <a:t>FREQ-3:The system should implement anti-transformation algorithm.</a:t>
            </a:r>
            <a:endParaRPr lang="en-IN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-57561"/>
            <a:ext cx="7765321" cy="1326321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dk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i="1" dirty="0"/>
              <a:t>Decryption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583B-9839-46D3-AF8B-6321A71EBAB7}" type="slidenum">
              <a:rPr lang="en-IN" smtClean="0"/>
              <a:pPr/>
              <a:t>9</a:t>
            </a:fld>
            <a:r>
              <a:rPr lang="en-IN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809640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1870</TotalTime>
  <Words>276</Words>
  <Application>Microsoft Office PowerPoint</Application>
  <PresentationFormat>On-screen Show (4:3)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REVERSIBLE DATA HIDING  IN ENCRYPTED IMAGES BY  REVERSIBLE IMAGE TRANSFORMAION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2 DFD (Decryption)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APPLICATION OF TRIZ METHODOLOGY</dc:title>
  <dc:creator>ANJALY</dc:creator>
  <cp:lastModifiedBy>Robin Joseph Augustine</cp:lastModifiedBy>
  <cp:revision>60</cp:revision>
  <dcterms:created xsi:type="dcterms:W3CDTF">2015-11-11T15:04:23Z</dcterms:created>
  <dcterms:modified xsi:type="dcterms:W3CDTF">2017-02-02T09:25:42Z</dcterms:modified>
</cp:coreProperties>
</file>