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57" r:id="rId4"/>
    <p:sldId id="258" r:id="rId5"/>
    <p:sldId id="259" r:id="rId6"/>
    <p:sldId id="260" r:id="rId7"/>
    <p:sldId id="261" r:id="rId8"/>
    <p:sldId id="284" r:id="rId9"/>
    <p:sldId id="262" r:id="rId10"/>
    <p:sldId id="263" r:id="rId11"/>
    <p:sldId id="286" r:id="rId12"/>
    <p:sldId id="264" r:id="rId13"/>
    <p:sldId id="265" r:id="rId14"/>
    <p:sldId id="267" r:id="rId15"/>
    <p:sldId id="268" r:id="rId16"/>
    <p:sldId id="269" r:id="rId17"/>
    <p:sldId id="278" r:id="rId18"/>
    <p:sldId id="279" r:id="rId19"/>
    <p:sldId id="275" r:id="rId20"/>
    <p:sldId id="290" r:id="rId21"/>
    <p:sldId id="280" r:id="rId22"/>
    <p:sldId id="271" r:id="rId23"/>
    <p:sldId id="282" r:id="rId24"/>
    <p:sldId id="276" r:id="rId25"/>
    <p:sldId id="277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3A5991-979E-422E-89E4-34E0F85ED28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29A15F-F1D2-4E48-BE72-838BA74FD97B}">
      <dgm:prSet phldrT="[Text]" phldr="1"/>
      <dgm:spPr/>
      <dgm:t>
        <a:bodyPr/>
        <a:lstStyle/>
        <a:p>
          <a:endParaRPr lang="en-US" b="0" dirty="0"/>
        </a:p>
      </dgm:t>
    </dgm:pt>
    <dgm:pt modelId="{639EC218-6F92-47A1-B3CC-0224D2D420F3}" type="parTrans" cxnId="{726763D9-6F83-49D1-94E6-658EECB6C67E}">
      <dgm:prSet/>
      <dgm:spPr/>
      <dgm:t>
        <a:bodyPr/>
        <a:lstStyle/>
        <a:p>
          <a:endParaRPr lang="en-US" b="0"/>
        </a:p>
      </dgm:t>
    </dgm:pt>
    <dgm:pt modelId="{BCE1C3D0-1B38-4650-9BDD-2F1919675291}" type="sibTrans" cxnId="{726763D9-6F83-49D1-94E6-658EECB6C67E}">
      <dgm:prSet/>
      <dgm:spPr/>
      <dgm:t>
        <a:bodyPr/>
        <a:lstStyle/>
        <a:p>
          <a:endParaRPr lang="en-US" b="0"/>
        </a:p>
      </dgm:t>
    </dgm:pt>
    <dgm:pt modelId="{401658D2-090D-496D-9712-5A93800C7F02}">
      <dgm:prSet phldrT="[Text]"/>
      <dgm:spPr/>
      <dgm:t>
        <a:bodyPr/>
        <a:lstStyle/>
        <a:p>
          <a:r>
            <a:rPr lang="en-US" b="0" dirty="0" err="1" smtClean="0">
              <a:solidFill>
                <a:schemeClr val="accent1">
                  <a:lumMod val="10000"/>
                </a:schemeClr>
              </a:solidFill>
            </a:rPr>
            <a:t>Metode</a:t>
          </a:r>
          <a:r>
            <a:rPr lang="en-US" b="0" dirty="0" smtClean="0">
              <a:solidFill>
                <a:schemeClr val="accent1">
                  <a:lumMod val="10000"/>
                </a:schemeClr>
              </a:solidFill>
            </a:rPr>
            <a:t> </a:t>
          </a:r>
          <a:r>
            <a:rPr lang="en-US" b="0" dirty="0" err="1" smtClean="0">
              <a:solidFill>
                <a:schemeClr val="accent1">
                  <a:lumMod val="10000"/>
                </a:schemeClr>
              </a:solidFill>
            </a:rPr>
            <a:t>untuk</a:t>
          </a:r>
          <a:r>
            <a:rPr lang="en-US" b="0" dirty="0" smtClean="0">
              <a:solidFill>
                <a:schemeClr val="accent1">
                  <a:lumMod val="10000"/>
                </a:schemeClr>
              </a:solidFill>
            </a:rPr>
            <a:t> </a:t>
          </a:r>
          <a:r>
            <a:rPr lang="en-US" b="0" dirty="0" err="1" smtClean="0">
              <a:solidFill>
                <a:schemeClr val="accent1">
                  <a:lumMod val="10000"/>
                </a:schemeClr>
              </a:solidFill>
            </a:rPr>
            <a:t>mendeskripsikan</a:t>
          </a:r>
          <a:r>
            <a:rPr lang="en-US" b="0" dirty="0" smtClean="0">
              <a:solidFill>
                <a:schemeClr val="accent1">
                  <a:lumMod val="10000"/>
                </a:schemeClr>
              </a:solidFill>
            </a:rPr>
            <a:t> </a:t>
          </a:r>
          <a:r>
            <a:rPr lang="en-US" b="0" dirty="0" err="1" smtClean="0">
              <a:solidFill>
                <a:schemeClr val="accent1">
                  <a:lumMod val="10000"/>
                </a:schemeClr>
              </a:solidFill>
            </a:rPr>
            <a:t>tekstur</a:t>
          </a:r>
          <a:r>
            <a:rPr lang="en-US" b="0" dirty="0" smtClean="0">
              <a:solidFill>
                <a:schemeClr val="accent1">
                  <a:lumMod val="10000"/>
                </a:schemeClr>
              </a:solidFill>
            </a:rPr>
            <a:t> </a:t>
          </a:r>
          <a:r>
            <a:rPr lang="en-US" b="0" dirty="0" err="1" smtClean="0">
              <a:solidFill>
                <a:schemeClr val="accent1">
                  <a:lumMod val="10000"/>
                </a:schemeClr>
              </a:solidFill>
            </a:rPr>
            <a:t>pada</a:t>
          </a:r>
          <a:r>
            <a:rPr lang="en-US" b="0" dirty="0" smtClean="0">
              <a:solidFill>
                <a:schemeClr val="accent1">
                  <a:lumMod val="10000"/>
                </a:schemeClr>
              </a:solidFill>
            </a:rPr>
            <a:t> mode </a:t>
          </a:r>
          <a:r>
            <a:rPr lang="en-US" b="0" dirty="0" err="1" smtClean="0">
              <a:solidFill>
                <a:schemeClr val="accent1">
                  <a:lumMod val="10000"/>
                </a:schemeClr>
              </a:solidFill>
            </a:rPr>
            <a:t>warna</a:t>
          </a:r>
          <a:r>
            <a:rPr lang="en-US" b="0" dirty="0" smtClean="0">
              <a:solidFill>
                <a:schemeClr val="accent1">
                  <a:lumMod val="10000"/>
                </a:schemeClr>
              </a:solidFill>
            </a:rPr>
            <a:t> </a:t>
          </a:r>
          <a:r>
            <a:rPr lang="en-US" b="0" i="1" dirty="0" smtClean="0">
              <a:solidFill>
                <a:schemeClr val="accent1">
                  <a:lumMod val="10000"/>
                </a:schemeClr>
              </a:solidFill>
            </a:rPr>
            <a:t>grayscale</a:t>
          </a:r>
          <a:r>
            <a:rPr lang="en-US" b="0" dirty="0" smtClean="0">
              <a:solidFill>
                <a:schemeClr val="accent1">
                  <a:lumMod val="10000"/>
                </a:schemeClr>
              </a:solidFill>
            </a:rPr>
            <a:t>. </a:t>
          </a:r>
          <a:endParaRPr lang="en-US" b="0" dirty="0"/>
        </a:p>
      </dgm:t>
    </dgm:pt>
    <dgm:pt modelId="{C17DF298-A3C6-43DA-8038-92BBB844C84C}" type="parTrans" cxnId="{D9A2F772-98CE-4162-85F2-88CC18A35F2E}">
      <dgm:prSet/>
      <dgm:spPr/>
      <dgm:t>
        <a:bodyPr/>
        <a:lstStyle/>
        <a:p>
          <a:endParaRPr lang="en-US" b="0"/>
        </a:p>
      </dgm:t>
    </dgm:pt>
    <dgm:pt modelId="{E5240894-E29E-46C7-AF3F-B05974998D41}" type="sibTrans" cxnId="{D9A2F772-98CE-4162-85F2-88CC18A35F2E}">
      <dgm:prSet/>
      <dgm:spPr/>
      <dgm:t>
        <a:bodyPr/>
        <a:lstStyle/>
        <a:p>
          <a:endParaRPr lang="en-US" b="0"/>
        </a:p>
      </dgm:t>
    </dgm:pt>
    <dgm:pt modelId="{6983B963-3216-4ECE-BF07-1E0E1120843A}">
      <dgm:prSet phldrT="[Text]" phldr="1"/>
      <dgm:spPr/>
      <dgm:t>
        <a:bodyPr/>
        <a:lstStyle/>
        <a:p>
          <a:endParaRPr lang="en-US" b="0"/>
        </a:p>
      </dgm:t>
    </dgm:pt>
    <dgm:pt modelId="{CE3B2AD0-37FF-42CC-97D7-53AD2AE7107A}" type="parTrans" cxnId="{2DF26A3C-817D-4616-B32C-8F2578D9A5CD}">
      <dgm:prSet/>
      <dgm:spPr/>
      <dgm:t>
        <a:bodyPr/>
        <a:lstStyle/>
        <a:p>
          <a:endParaRPr lang="en-US" b="0"/>
        </a:p>
      </dgm:t>
    </dgm:pt>
    <dgm:pt modelId="{83725BC1-FD53-4564-BEC7-DBE9E1C71699}" type="sibTrans" cxnId="{2DF26A3C-817D-4616-B32C-8F2578D9A5CD}">
      <dgm:prSet/>
      <dgm:spPr/>
      <dgm:t>
        <a:bodyPr/>
        <a:lstStyle/>
        <a:p>
          <a:endParaRPr lang="en-US" b="0"/>
        </a:p>
      </dgm:t>
    </dgm:pt>
    <dgm:pt modelId="{FEA3FEC8-7CF8-42EF-93DB-1836801521A1}">
      <dgm:prSet phldrT="[Text]"/>
      <dgm:spPr/>
      <dgm:t>
        <a:bodyPr/>
        <a:lstStyle/>
        <a:p>
          <a:r>
            <a:rPr lang="en-US" b="0" dirty="0" smtClean="0">
              <a:solidFill>
                <a:schemeClr val="accent1">
                  <a:lumMod val="10000"/>
                </a:schemeClr>
              </a:solidFill>
            </a:rPr>
            <a:t>LBP </a:t>
          </a:r>
          <a:r>
            <a:rPr lang="en-US" b="0" dirty="0" err="1" smtClean="0">
              <a:solidFill>
                <a:schemeClr val="accent1">
                  <a:lumMod val="10000"/>
                </a:schemeClr>
              </a:solidFill>
            </a:rPr>
            <a:t>digunakan</a:t>
          </a:r>
          <a:r>
            <a:rPr lang="en-US" b="0" dirty="0" smtClean="0">
              <a:solidFill>
                <a:schemeClr val="accent1">
                  <a:lumMod val="10000"/>
                </a:schemeClr>
              </a:solidFill>
            </a:rPr>
            <a:t> </a:t>
          </a:r>
          <a:r>
            <a:rPr lang="en-US" b="0" dirty="0" err="1" smtClean="0">
              <a:solidFill>
                <a:schemeClr val="accent1">
                  <a:lumMod val="10000"/>
                </a:schemeClr>
              </a:solidFill>
            </a:rPr>
            <a:t>untuk</a:t>
          </a:r>
          <a:r>
            <a:rPr lang="en-US" b="0" dirty="0" smtClean="0">
              <a:solidFill>
                <a:schemeClr val="accent1">
                  <a:lumMod val="10000"/>
                </a:schemeClr>
              </a:solidFill>
            </a:rPr>
            <a:t> </a:t>
          </a:r>
          <a:r>
            <a:rPr lang="en-US" b="0" dirty="0" err="1" smtClean="0">
              <a:solidFill>
                <a:schemeClr val="accent1">
                  <a:lumMod val="10000"/>
                </a:schemeClr>
              </a:solidFill>
            </a:rPr>
            <a:t>mencari</a:t>
          </a:r>
          <a:r>
            <a:rPr lang="en-US" b="0" dirty="0" smtClean="0">
              <a:solidFill>
                <a:schemeClr val="accent1">
                  <a:lumMod val="10000"/>
                </a:schemeClr>
              </a:solidFill>
            </a:rPr>
            <a:t> </a:t>
          </a:r>
          <a:r>
            <a:rPr lang="en-US" b="0" dirty="0" err="1" smtClean="0">
              <a:solidFill>
                <a:schemeClr val="accent1">
                  <a:lumMod val="10000"/>
                </a:schemeClr>
              </a:solidFill>
            </a:rPr>
            <a:t>pola-pola</a:t>
          </a:r>
          <a:r>
            <a:rPr lang="en-US" b="0" dirty="0" smtClean="0">
              <a:solidFill>
                <a:schemeClr val="accent1">
                  <a:lumMod val="10000"/>
                </a:schemeClr>
              </a:solidFill>
            </a:rPr>
            <a:t> </a:t>
          </a:r>
          <a:r>
            <a:rPr lang="en-US" b="0" dirty="0" err="1" smtClean="0">
              <a:solidFill>
                <a:schemeClr val="accent1">
                  <a:lumMod val="10000"/>
                </a:schemeClr>
              </a:solidFill>
            </a:rPr>
            <a:t>tekstur</a:t>
          </a:r>
          <a:r>
            <a:rPr lang="en-US" b="0" dirty="0" smtClean="0">
              <a:solidFill>
                <a:schemeClr val="accent1">
                  <a:lumMod val="10000"/>
                </a:schemeClr>
              </a:solidFill>
            </a:rPr>
            <a:t> </a:t>
          </a:r>
          <a:r>
            <a:rPr lang="en-US" b="0" dirty="0" err="1" smtClean="0">
              <a:solidFill>
                <a:schemeClr val="accent1">
                  <a:lumMod val="10000"/>
                </a:schemeClr>
              </a:solidFill>
            </a:rPr>
            <a:t>lokal</a:t>
          </a:r>
          <a:r>
            <a:rPr lang="en-US" b="0" dirty="0" smtClean="0">
              <a:solidFill>
                <a:schemeClr val="accent1">
                  <a:lumMod val="10000"/>
                </a:schemeClr>
              </a:solidFill>
            </a:rPr>
            <a:t> </a:t>
          </a:r>
          <a:r>
            <a:rPr lang="en-US" b="0" dirty="0" err="1" smtClean="0">
              <a:solidFill>
                <a:schemeClr val="accent1">
                  <a:lumMod val="10000"/>
                </a:schemeClr>
              </a:solidFill>
            </a:rPr>
            <a:t>pada</a:t>
          </a:r>
          <a:r>
            <a:rPr lang="en-US" b="0" dirty="0" smtClean="0">
              <a:solidFill>
                <a:schemeClr val="accent1">
                  <a:lumMod val="10000"/>
                </a:schemeClr>
              </a:solidFill>
            </a:rPr>
            <a:t> </a:t>
          </a:r>
          <a:r>
            <a:rPr lang="en-US" b="0" dirty="0" err="1" smtClean="0">
              <a:solidFill>
                <a:schemeClr val="accent1">
                  <a:lumMod val="10000"/>
                </a:schemeClr>
              </a:solidFill>
            </a:rPr>
            <a:t>suatu</a:t>
          </a:r>
          <a:r>
            <a:rPr lang="en-US" b="0" dirty="0" smtClean="0">
              <a:solidFill>
                <a:schemeClr val="accent1">
                  <a:lumMod val="10000"/>
                </a:schemeClr>
              </a:solidFill>
            </a:rPr>
            <a:t> </a:t>
          </a:r>
          <a:r>
            <a:rPr lang="en-US" b="0" dirty="0" err="1" smtClean="0">
              <a:solidFill>
                <a:schemeClr val="accent1">
                  <a:lumMod val="10000"/>
                </a:schemeClr>
              </a:solidFill>
            </a:rPr>
            <a:t>citra</a:t>
          </a:r>
          <a:endParaRPr lang="en-US" b="0" dirty="0"/>
        </a:p>
      </dgm:t>
    </dgm:pt>
    <dgm:pt modelId="{C11140CA-B48A-404C-B058-8F918D3F3F86}" type="parTrans" cxnId="{786AC027-C995-4FC7-B4D4-807D7FFE15AF}">
      <dgm:prSet/>
      <dgm:spPr/>
      <dgm:t>
        <a:bodyPr/>
        <a:lstStyle/>
        <a:p>
          <a:endParaRPr lang="en-US" b="0"/>
        </a:p>
      </dgm:t>
    </dgm:pt>
    <dgm:pt modelId="{1B75E51E-75DA-4D4F-80F9-1F9EA6F82E35}" type="sibTrans" cxnId="{786AC027-C995-4FC7-B4D4-807D7FFE15AF}">
      <dgm:prSet/>
      <dgm:spPr/>
      <dgm:t>
        <a:bodyPr/>
        <a:lstStyle/>
        <a:p>
          <a:endParaRPr lang="en-US" b="0"/>
        </a:p>
      </dgm:t>
    </dgm:pt>
    <dgm:pt modelId="{79FC6F62-13E7-42F5-81C1-C620C9023810}">
      <dgm:prSet phldrT="[Text]" phldr="1"/>
      <dgm:spPr/>
      <dgm:t>
        <a:bodyPr/>
        <a:lstStyle/>
        <a:p>
          <a:endParaRPr lang="en-US" b="0"/>
        </a:p>
      </dgm:t>
    </dgm:pt>
    <dgm:pt modelId="{6CDF24E8-1AF8-4AEC-AC21-38E7C4083266}" type="parTrans" cxnId="{EB93E4E5-F7DD-49BA-87B7-8B25EC185BBA}">
      <dgm:prSet/>
      <dgm:spPr/>
      <dgm:t>
        <a:bodyPr/>
        <a:lstStyle/>
        <a:p>
          <a:endParaRPr lang="en-US" b="0"/>
        </a:p>
      </dgm:t>
    </dgm:pt>
    <dgm:pt modelId="{86081162-7D08-4405-BA14-E5F7552F57DE}" type="sibTrans" cxnId="{EB93E4E5-F7DD-49BA-87B7-8B25EC185BBA}">
      <dgm:prSet/>
      <dgm:spPr/>
      <dgm:t>
        <a:bodyPr/>
        <a:lstStyle/>
        <a:p>
          <a:endParaRPr lang="en-US" b="0"/>
        </a:p>
      </dgm:t>
    </dgm:pt>
    <dgm:pt modelId="{A946F4E8-8063-42B0-A87B-A02C3E823509}">
      <dgm:prSet phldrT="[Text]"/>
      <dgm:spPr/>
      <dgm:t>
        <a:bodyPr/>
        <a:lstStyle/>
        <a:p>
          <a:r>
            <a:rPr lang="en-US" b="0" dirty="0" smtClean="0">
              <a:solidFill>
                <a:schemeClr val="accent1">
                  <a:lumMod val="10000"/>
                </a:schemeClr>
              </a:solidFill>
            </a:rPr>
            <a:t>LBP </a:t>
          </a:r>
          <a:r>
            <a:rPr lang="en-US" b="0" dirty="0" err="1" smtClean="0">
              <a:solidFill>
                <a:schemeClr val="accent1">
                  <a:lumMod val="10000"/>
                </a:schemeClr>
              </a:solidFill>
            </a:rPr>
            <a:t>mengkodekan</a:t>
          </a:r>
          <a:r>
            <a:rPr lang="en-US" b="0" dirty="0" smtClean="0">
              <a:solidFill>
                <a:schemeClr val="accent1">
                  <a:lumMod val="10000"/>
                </a:schemeClr>
              </a:solidFill>
            </a:rPr>
            <a:t> </a:t>
          </a:r>
          <a:r>
            <a:rPr lang="en-US" b="0" dirty="0" err="1" smtClean="0">
              <a:solidFill>
                <a:schemeClr val="accent1">
                  <a:lumMod val="10000"/>
                </a:schemeClr>
              </a:solidFill>
            </a:rPr>
            <a:t>struktur-struktur</a:t>
          </a:r>
          <a:r>
            <a:rPr lang="en-US" b="0" dirty="0" smtClean="0">
              <a:solidFill>
                <a:schemeClr val="accent1">
                  <a:lumMod val="10000"/>
                </a:schemeClr>
              </a:solidFill>
            </a:rPr>
            <a:t> </a:t>
          </a:r>
          <a:r>
            <a:rPr lang="en-US" b="0" dirty="0" err="1" smtClean="0">
              <a:solidFill>
                <a:schemeClr val="accent1">
                  <a:lumMod val="10000"/>
                </a:schemeClr>
              </a:solidFill>
            </a:rPr>
            <a:t>biner</a:t>
          </a:r>
          <a:r>
            <a:rPr lang="en-US" b="0" dirty="0" smtClean="0">
              <a:solidFill>
                <a:schemeClr val="accent1">
                  <a:lumMod val="10000"/>
                </a:schemeClr>
              </a:solidFill>
            </a:rPr>
            <a:t> </a:t>
          </a:r>
          <a:r>
            <a:rPr lang="en-US" b="0" dirty="0" err="1" smtClean="0">
              <a:solidFill>
                <a:schemeClr val="accent1">
                  <a:lumMod val="10000"/>
                </a:schemeClr>
              </a:solidFill>
            </a:rPr>
            <a:t>sederhana</a:t>
          </a:r>
          <a:r>
            <a:rPr lang="en-US" b="0" dirty="0" smtClean="0">
              <a:solidFill>
                <a:schemeClr val="accent1">
                  <a:lumMod val="10000"/>
                </a:schemeClr>
              </a:solidFill>
            </a:rPr>
            <a:t> </a:t>
          </a:r>
          <a:r>
            <a:rPr lang="en-US" b="0" dirty="0" err="1" smtClean="0">
              <a:solidFill>
                <a:schemeClr val="accent1">
                  <a:lumMod val="10000"/>
                </a:schemeClr>
              </a:solidFill>
            </a:rPr>
            <a:t>ke</a:t>
          </a:r>
          <a:r>
            <a:rPr lang="en-US" b="0" dirty="0" smtClean="0">
              <a:solidFill>
                <a:schemeClr val="accent1">
                  <a:lumMod val="10000"/>
                </a:schemeClr>
              </a:solidFill>
            </a:rPr>
            <a:t> </a:t>
          </a:r>
          <a:r>
            <a:rPr lang="en-US" b="0" dirty="0" err="1" smtClean="0">
              <a:solidFill>
                <a:schemeClr val="accent1">
                  <a:lumMod val="10000"/>
                </a:schemeClr>
              </a:solidFill>
            </a:rPr>
            <a:t>sejumlah</a:t>
          </a:r>
          <a:r>
            <a:rPr lang="en-US" b="0" dirty="0" smtClean="0">
              <a:solidFill>
                <a:schemeClr val="accent1">
                  <a:lumMod val="10000"/>
                </a:schemeClr>
              </a:solidFill>
            </a:rPr>
            <a:t> P-bit   </a:t>
          </a:r>
          <a:endParaRPr lang="en-US" b="0" dirty="0"/>
        </a:p>
      </dgm:t>
    </dgm:pt>
    <dgm:pt modelId="{8C2D2FBF-0278-42CB-AD86-01AEEAD034E7}" type="parTrans" cxnId="{878083F4-672F-4083-B3B1-9D0779269113}">
      <dgm:prSet/>
      <dgm:spPr/>
      <dgm:t>
        <a:bodyPr/>
        <a:lstStyle/>
        <a:p>
          <a:endParaRPr lang="en-US" b="0"/>
        </a:p>
      </dgm:t>
    </dgm:pt>
    <dgm:pt modelId="{BDEC6133-F1FF-403B-A87B-139C3748D538}" type="sibTrans" cxnId="{878083F4-672F-4083-B3B1-9D0779269113}">
      <dgm:prSet/>
      <dgm:spPr/>
      <dgm:t>
        <a:bodyPr/>
        <a:lstStyle/>
        <a:p>
          <a:endParaRPr lang="en-US" b="0"/>
        </a:p>
      </dgm:t>
    </dgm:pt>
    <dgm:pt modelId="{DE8CC59A-B847-4487-9F5D-0D6BF0CB78F6}" type="pres">
      <dgm:prSet presAssocID="{4D3A5991-979E-422E-89E4-34E0F85ED28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F5A035-1C1C-45C5-871C-69A688023341}" type="pres">
      <dgm:prSet presAssocID="{8329A15F-F1D2-4E48-BE72-838BA74FD97B}" presName="composite" presStyleCnt="0"/>
      <dgm:spPr/>
    </dgm:pt>
    <dgm:pt modelId="{F806FA7C-663F-4E3E-A680-8C7E8E906266}" type="pres">
      <dgm:prSet presAssocID="{8329A15F-F1D2-4E48-BE72-838BA74FD97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431985-697E-4FF6-A432-7EA682435DB3}" type="pres">
      <dgm:prSet presAssocID="{8329A15F-F1D2-4E48-BE72-838BA74FD97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5CE568-9210-4F81-84D9-F347E078D209}" type="pres">
      <dgm:prSet presAssocID="{BCE1C3D0-1B38-4650-9BDD-2F1919675291}" presName="sp" presStyleCnt="0"/>
      <dgm:spPr/>
    </dgm:pt>
    <dgm:pt modelId="{37D14684-072C-4DDF-B375-613B54C83184}" type="pres">
      <dgm:prSet presAssocID="{6983B963-3216-4ECE-BF07-1E0E1120843A}" presName="composite" presStyleCnt="0"/>
      <dgm:spPr/>
    </dgm:pt>
    <dgm:pt modelId="{68D80EBA-9596-423D-9EC0-D0800CDEA41B}" type="pres">
      <dgm:prSet presAssocID="{6983B963-3216-4ECE-BF07-1E0E1120843A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DFA7E9-2EAB-4C25-A20D-7EDCD8C30F54}" type="pres">
      <dgm:prSet presAssocID="{6983B963-3216-4ECE-BF07-1E0E1120843A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452EC7-DFCC-4403-ABA9-5E8B422B8F98}" type="pres">
      <dgm:prSet presAssocID="{83725BC1-FD53-4564-BEC7-DBE9E1C71699}" presName="sp" presStyleCnt="0"/>
      <dgm:spPr/>
    </dgm:pt>
    <dgm:pt modelId="{024D617B-9F0C-4A54-8096-E8877F8669BC}" type="pres">
      <dgm:prSet presAssocID="{79FC6F62-13E7-42F5-81C1-C620C9023810}" presName="composite" presStyleCnt="0"/>
      <dgm:spPr/>
    </dgm:pt>
    <dgm:pt modelId="{F464DAB2-FC3A-4A57-95C1-4C3E590DABF2}" type="pres">
      <dgm:prSet presAssocID="{79FC6F62-13E7-42F5-81C1-C620C9023810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8C6863-1077-4DA3-BB6E-54389FA65B95}" type="pres">
      <dgm:prSet presAssocID="{79FC6F62-13E7-42F5-81C1-C620C9023810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1A9AAD-D41B-4ECA-A2FA-CBAEB37BDE3C}" type="presOf" srcId="{401658D2-090D-496D-9712-5A93800C7F02}" destId="{DA431985-697E-4FF6-A432-7EA682435DB3}" srcOrd="0" destOrd="0" presId="urn:microsoft.com/office/officeart/2005/8/layout/chevron2"/>
    <dgm:cxn modelId="{F218DD68-12AE-4365-80AF-BEE3F04ABFAF}" type="presOf" srcId="{79FC6F62-13E7-42F5-81C1-C620C9023810}" destId="{F464DAB2-FC3A-4A57-95C1-4C3E590DABF2}" srcOrd="0" destOrd="0" presId="urn:microsoft.com/office/officeart/2005/8/layout/chevron2"/>
    <dgm:cxn modelId="{878083F4-672F-4083-B3B1-9D0779269113}" srcId="{79FC6F62-13E7-42F5-81C1-C620C9023810}" destId="{A946F4E8-8063-42B0-A87B-A02C3E823509}" srcOrd="0" destOrd="0" parTransId="{8C2D2FBF-0278-42CB-AD86-01AEEAD034E7}" sibTransId="{BDEC6133-F1FF-403B-A87B-139C3748D538}"/>
    <dgm:cxn modelId="{0CFA3E0D-08C8-4EA3-AFAB-2D5FAE1ECF62}" type="presOf" srcId="{4D3A5991-979E-422E-89E4-34E0F85ED289}" destId="{DE8CC59A-B847-4487-9F5D-0D6BF0CB78F6}" srcOrd="0" destOrd="0" presId="urn:microsoft.com/office/officeart/2005/8/layout/chevron2"/>
    <dgm:cxn modelId="{786AC027-C995-4FC7-B4D4-807D7FFE15AF}" srcId="{6983B963-3216-4ECE-BF07-1E0E1120843A}" destId="{FEA3FEC8-7CF8-42EF-93DB-1836801521A1}" srcOrd="0" destOrd="0" parTransId="{C11140CA-B48A-404C-B058-8F918D3F3F86}" sibTransId="{1B75E51E-75DA-4D4F-80F9-1F9EA6F82E35}"/>
    <dgm:cxn modelId="{2DF26A3C-817D-4616-B32C-8F2578D9A5CD}" srcId="{4D3A5991-979E-422E-89E4-34E0F85ED289}" destId="{6983B963-3216-4ECE-BF07-1E0E1120843A}" srcOrd="1" destOrd="0" parTransId="{CE3B2AD0-37FF-42CC-97D7-53AD2AE7107A}" sibTransId="{83725BC1-FD53-4564-BEC7-DBE9E1C71699}"/>
    <dgm:cxn modelId="{AA9CEA9D-7EDA-45D6-8B7C-FF9804D78884}" type="presOf" srcId="{A946F4E8-8063-42B0-A87B-A02C3E823509}" destId="{B88C6863-1077-4DA3-BB6E-54389FA65B95}" srcOrd="0" destOrd="0" presId="urn:microsoft.com/office/officeart/2005/8/layout/chevron2"/>
    <dgm:cxn modelId="{EB93E4E5-F7DD-49BA-87B7-8B25EC185BBA}" srcId="{4D3A5991-979E-422E-89E4-34E0F85ED289}" destId="{79FC6F62-13E7-42F5-81C1-C620C9023810}" srcOrd="2" destOrd="0" parTransId="{6CDF24E8-1AF8-4AEC-AC21-38E7C4083266}" sibTransId="{86081162-7D08-4405-BA14-E5F7552F57DE}"/>
    <dgm:cxn modelId="{726763D9-6F83-49D1-94E6-658EECB6C67E}" srcId="{4D3A5991-979E-422E-89E4-34E0F85ED289}" destId="{8329A15F-F1D2-4E48-BE72-838BA74FD97B}" srcOrd="0" destOrd="0" parTransId="{639EC218-6F92-47A1-B3CC-0224D2D420F3}" sibTransId="{BCE1C3D0-1B38-4650-9BDD-2F1919675291}"/>
    <dgm:cxn modelId="{D9A2F772-98CE-4162-85F2-88CC18A35F2E}" srcId="{8329A15F-F1D2-4E48-BE72-838BA74FD97B}" destId="{401658D2-090D-496D-9712-5A93800C7F02}" srcOrd="0" destOrd="0" parTransId="{C17DF298-A3C6-43DA-8038-92BBB844C84C}" sibTransId="{E5240894-E29E-46C7-AF3F-B05974998D41}"/>
    <dgm:cxn modelId="{F311E863-1B1A-4877-9063-964963E187BC}" type="presOf" srcId="{6983B963-3216-4ECE-BF07-1E0E1120843A}" destId="{68D80EBA-9596-423D-9EC0-D0800CDEA41B}" srcOrd="0" destOrd="0" presId="urn:microsoft.com/office/officeart/2005/8/layout/chevron2"/>
    <dgm:cxn modelId="{2778B4BD-8B5E-4452-AE5F-546FC72AB3DB}" type="presOf" srcId="{FEA3FEC8-7CF8-42EF-93DB-1836801521A1}" destId="{60DFA7E9-2EAB-4C25-A20D-7EDCD8C30F54}" srcOrd="0" destOrd="0" presId="urn:microsoft.com/office/officeart/2005/8/layout/chevron2"/>
    <dgm:cxn modelId="{33B58248-31B3-4DD8-BC40-648B6B6E6658}" type="presOf" srcId="{8329A15F-F1D2-4E48-BE72-838BA74FD97B}" destId="{F806FA7C-663F-4E3E-A680-8C7E8E906266}" srcOrd="0" destOrd="0" presId="urn:microsoft.com/office/officeart/2005/8/layout/chevron2"/>
    <dgm:cxn modelId="{EB05445B-6066-46AF-B0D6-4F6E7D691AAD}" type="presParOf" srcId="{DE8CC59A-B847-4487-9F5D-0D6BF0CB78F6}" destId="{A5F5A035-1C1C-45C5-871C-69A688023341}" srcOrd="0" destOrd="0" presId="urn:microsoft.com/office/officeart/2005/8/layout/chevron2"/>
    <dgm:cxn modelId="{07BAB896-AFFC-4ED4-877B-CCA3CD83C884}" type="presParOf" srcId="{A5F5A035-1C1C-45C5-871C-69A688023341}" destId="{F806FA7C-663F-4E3E-A680-8C7E8E906266}" srcOrd="0" destOrd="0" presId="urn:microsoft.com/office/officeart/2005/8/layout/chevron2"/>
    <dgm:cxn modelId="{9D6B1C79-5B53-4686-BAC7-99E91BB9222E}" type="presParOf" srcId="{A5F5A035-1C1C-45C5-871C-69A688023341}" destId="{DA431985-697E-4FF6-A432-7EA682435DB3}" srcOrd="1" destOrd="0" presId="urn:microsoft.com/office/officeart/2005/8/layout/chevron2"/>
    <dgm:cxn modelId="{464D6701-BFA8-49AF-A406-AD84A0F6D234}" type="presParOf" srcId="{DE8CC59A-B847-4487-9F5D-0D6BF0CB78F6}" destId="{A25CE568-9210-4F81-84D9-F347E078D209}" srcOrd="1" destOrd="0" presId="urn:microsoft.com/office/officeart/2005/8/layout/chevron2"/>
    <dgm:cxn modelId="{895733E7-7AEB-469B-B047-8556E11A0A50}" type="presParOf" srcId="{DE8CC59A-B847-4487-9F5D-0D6BF0CB78F6}" destId="{37D14684-072C-4DDF-B375-613B54C83184}" srcOrd="2" destOrd="0" presId="urn:microsoft.com/office/officeart/2005/8/layout/chevron2"/>
    <dgm:cxn modelId="{4810092E-B49D-40A6-A606-F1AC4B614FBE}" type="presParOf" srcId="{37D14684-072C-4DDF-B375-613B54C83184}" destId="{68D80EBA-9596-423D-9EC0-D0800CDEA41B}" srcOrd="0" destOrd="0" presId="urn:microsoft.com/office/officeart/2005/8/layout/chevron2"/>
    <dgm:cxn modelId="{5221C2CF-ED5F-4827-B6B9-D620902F48CA}" type="presParOf" srcId="{37D14684-072C-4DDF-B375-613B54C83184}" destId="{60DFA7E9-2EAB-4C25-A20D-7EDCD8C30F54}" srcOrd="1" destOrd="0" presId="urn:microsoft.com/office/officeart/2005/8/layout/chevron2"/>
    <dgm:cxn modelId="{1098EB97-B1FA-498E-90ED-5F2C0852FE94}" type="presParOf" srcId="{DE8CC59A-B847-4487-9F5D-0D6BF0CB78F6}" destId="{7B452EC7-DFCC-4403-ABA9-5E8B422B8F98}" srcOrd="3" destOrd="0" presId="urn:microsoft.com/office/officeart/2005/8/layout/chevron2"/>
    <dgm:cxn modelId="{F0B8BA82-3DD9-4022-B559-F35A41D9F9E2}" type="presParOf" srcId="{DE8CC59A-B847-4487-9F5D-0D6BF0CB78F6}" destId="{024D617B-9F0C-4A54-8096-E8877F8669BC}" srcOrd="4" destOrd="0" presId="urn:microsoft.com/office/officeart/2005/8/layout/chevron2"/>
    <dgm:cxn modelId="{5ED5CBEC-E5E6-4816-86E8-B233F408ECAA}" type="presParOf" srcId="{024D617B-9F0C-4A54-8096-E8877F8669BC}" destId="{F464DAB2-FC3A-4A57-95C1-4C3E590DABF2}" srcOrd="0" destOrd="0" presId="urn:microsoft.com/office/officeart/2005/8/layout/chevron2"/>
    <dgm:cxn modelId="{8EAE2EDC-5970-4279-A178-CAE0D8E57B78}" type="presParOf" srcId="{024D617B-9F0C-4A54-8096-E8877F8669BC}" destId="{B88C6863-1077-4DA3-BB6E-54389FA65B9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7F7E08-D9D5-437E-BAC3-E3DF63455119}" type="doc">
      <dgm:prSet loTypeId="urn:microsoft.com/office/officeart/2005/8/layout/vList6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F11E1C-1AC2-4383-890C-3308E68B2819}">
      <dgm:prSet phldrT="[Text]" custT="1"/>
      <dgm:spPr/>
      <dgm:t>
        <a:bodyPr/>
        <a:lstStyle/>
        <a:p>
          <a:r>
            <a:rPr lang="en-US" sz="2000" dirty="0" err="1" smtClean="0"/>
            <a:t>LBPriu</a:t>
          </a:r>
          <a:endParaRPr lang="en-US" sz="2000" dirty="0"/>
        </a:p>
      </dgm:t>
    </dgm:pt>
    <dgm:pt modelId="{DE278540-10FC-450F-A20B-ADA73CADC617}" type="parTrans" cxnId="{8E81F9DE-0A76-430C-B39E-9B340F872F78}">
      <dgm:prSet/>
      <dgm:spPr/>
      <dgm:t>
        <a:bodyPr/>
        <a:lstStyle/>
        <a:p>
          <a:endParaRPr lang="en-US"/>
        </a:p>
      </dgm:t>
    </dgm:pt>
    <dgm:pt modelId="{E405CFDE-2D6A-42B2-84E2-B55C7CBFF616}" type="sibTrans" cxnId="{8E81F9DE-0A76-430C-B39E-9B340F872F78}">
      <dgm:prSet/>
      <dgm:spPr/>
      <dgm:t>
        <a:bodyPr/>
        <a:lstStyle/>
        <a:p>
          <a:endParaRPr lang="en-US"/>
        </a:p>
      </dgm:t>
    </dgm:pt>
    <dgm:pt modelId="{1FE0269A-BBD7-47A1-AD08-B85793184C03}">
      <dgm:prSet phldrT="[Text]" custT="1"/>
      <dgm:spPr/>
      <dgm:t>
        <a:bodyPr/>
        <a:lstStyle/>
        <a:p>
          <a:r>
            <a:rPr lang="en-US" sz="2000" dirty="0" err="1" smtClean="0"/>
            <a:t>Tidak</a:t>
          </a:r>
          <a:r>
            <a:rPr lang="en-US" sz="2000" dirty="0" smtClean="0"/>
            <a:t> </a:t>
          </a:r>
          <a:r>
            <a:rPr lang="en-US" sz="2000" dirty="0" err="1" smtClean="0"/>
            <a:t>sensitif</a:t>
          </a:r>
          <a:r>
            <a:rPr lang="en-US" sz="2000" dirty="0" smtClean="0"/>
            <a:t> (invariant) </a:t>
          </a:r>
          <a:r>
            <a:rPr lang="en-US" sz="2000" dirty="0" err="1" smtClean="0"/>
            <a:t>terhadap</a:t>
          </a:r>
          <a:r>
            <a:rPr lang="en-US" sz="2000" dirty="0" smtClean="0"/>
            <a:t> </a:t>
          </a:r>
          <a:r>
            <a:rPr lang="en-US" sz="2000" dirty="0" err="1" smtClean="0"/>
            <a:t>perubahan</a:t>
          </a:r>
          <a:r>
            <a:rPr lang="en-US" sz="2000" dirty="0" smtClean="0"/>
            <a:t> </a:t>
          </a:r>
          <a:r>
            <a:rPr lang="en-US" sz="2000" dirty="0" err="1" smtClean="0"/>
            <a:t>rotasi</a:t>
          </a:r>
          <a:endParaRPr lang="en-US" sz="2000" dirty="0"/>
        </a:p>
      </dgm:t>
    </dgm:pt>
    <dgm:pt modelId="{A9DB98C1-839E-4E36-B1A3-FE3378C522E2}" type="parTrans" cxnId="{715241DA-0E44-4143-A806-B44C0C1494B9}">
      <dgm:prSet/>
      <dgm:spPr/>
      <dgm:t>
        <a:bodyPr/>
        <a:lstStyle/>
        <a:p>
          <a:endParaRPr lang="en-US"/>
        </a:p>
      </dgm:t>
    </dgm:pt>
    <dgm:pt modelId="{61AFEACF-B512-462A-990C-17034D347B74}" type="sibTrans" cxnId="{715241DA-0E44-4143-A806-B44C0C1494B9}">
      <dgm:prSet/>
      <dgm:spPr/>
      <dgm:t>
        <a:bodyPr/>
        <a:lstStyle/>
        <a:p>
          <a:endParaRPr lang="en-US"/>
        </a:p>
      </dgm:t>
    </dgm:pt>
    <dgm:pt modelId="{A450B58C-2312-4DBC-8A5C-38CC25A93EAF}">
      <dgm:prSet phldrT="[Text]" custT="1"/>
      <dgm:spPr/>
      <dgm:t>
        <a:bodyPr/>
        <a:lstStyle/>
        <a:p>
          <a:r>
            <a:rPr lang="en-US" sz="2000" i="1" dirty="0" smtClean="0"/>
            <a:t>VAR</a:t>
          </a:r>
          <a:endParaRPr lang="en-US" sz="2000" i="1" dirty="0"/>
        </a:p>
      </dgm:t>
    </dgm:pt>
    <dgm:pt modelId="{CD20CF15-CA25-4637-8E9D-52B12FCFC855}" type="parTrans" cxnId="{C4EDD72E-4145-475A-AEE2-072BE935A640}">
      <dgm:prSet/>
      <dgm:spPr/>
      <dgm:t>
        <a:bodyPr/>
        <a:lstStyle/>
        <a:p>
          <a:endParaRPr lang="en-US"/>
        </a:p>
      </dgm:t>
    </dgm:pt>
    <dgm:pt modelId="{AD34AC84-C24B-4265-896A-AB661289811D}" type="sibTrans" cxnId="{C4EDD72E-4145-475A-AEE2-072BE935A640}">
      <dgm:prSet/>
      <dgm:spPr/>
      <dgm:t>
        <a:bodyPr/>
        <a:lstStyle/>
        <a:p>
          <a:endParaRPr lang="en-US"/>
        </a:p>
      </dgm:t>
    </dgm:pt>
    <dgm:pt modelId="{037FDB8F-E69B-4523-AA63-BEB446960DCF}">
      <dgm:prSet phldrT="[Text]" custT="1"/>
      <dgm:spPr/>
      <dgm:t>
        <a:bodyPr/>
        <a:lstStyle/>
        <a:p>
          <a:r>
            <a:rPr lang="en-US" sz="2000" dirty="0" err="1" smtClean="0"/>
            <a:t>bersifat</a:t>
          </a:r>
          <a:r>
            <a:rPr lang="en-US" sz="2000" dirty="0" smtClean="0"/>
            <a:t> uniform</a:t>
          </a:r>
          <a:endParaRPr lang="en-US" sz="2000" dirty="0"/>
        </a:p>
      </dgm:t>
    </dgm:pt>
    <dgm:pt modelId="{FF460DDB-DDC0-4384-94AA-C9C90680B409}" type="parTrans" cxnId="{DD6E16BE-E66F-4C4C-B65C-62F88A3FCFBB}">
      <dgm:prSet/>
      <dgm:spPr/>
      <dgm:t>
        <a:bodyPr/>
        <a:lstStyle/>
        <a:p>
          <a:endParaRPr lang="en-US"/>
        </a:p>
      </dgm:t>
    </dgm:pt>
    <dgm:pt modelId="{B3589DC4-CA62-4638-9B99-D3E66E87B7C8}" type="sibTrans" cxnId="{DD6E16BE-E66F-4C4C-B65C-62F88A3FCFBB}">
      <dgm:prSet/>
      <dgm:spPr/>
      <dgm:t>
        <a:bodyPr/>
        <a:lstStyle/>
        <a:p>
          <a:endParaRPr lang="en-US"/>
        </a:p>
      </dgm:t>
    </dgm:pt>
    <dgm:pt modelId="{B835764D-9399-433B-BD11-A22111C4ED7D}">
      <dgm:prSet phldrT="[Text]" custT="1"/>
      <dgm:spPr/>
      <dgm:t>
        <a:bodyPr/>
        <a:lstStyle/>
        <a:p>
          <a:r>
            <a:rPr lang="en-US" sz="2000" dirty="0" err="1" smtClean="0"/>
            <a:t>Mengukur</a:t>
          </a:r>
          <a:r>
            <a:rPr lang="en-US" sz="2000" dirty="0" smtClean="0"/>
            <a:t> </a:t>
          </a:r>
          <a:r>
            <a:rPr lang="en-US" sz="2000" dirty="0" err="1" smtClean="0"/>
            <a:t>lokal</a:t>
          </a:r>
          <a:r>
            <a:rPr lang="en-US" sz="2000" dirty="0" smtClean="0"/>
            <a:t> </a:t>
          </a:r>
          <a:r>
            <a:rPr lang="en-US" sz="2000" dirty="0" err="1" smtClean="0"/>
            <a:t>kontras</a:t>
          </a:r>
          <a:r>
            <a:rPr lang="en-US" sz="2000" dirty="0" smtClean="0"/>
            <a:t> </a:t>
          </a:r>
          <a:r>
            <a:rPr lang="en-US" sz="2000" dirty="0" err="1" smtClean="0"/>
            <a:t>tekstur</a:t>
          </a:r>
          <a:endParaRPr lang="en-US" sz="2000" dirty="0"/>
        </a:p>
      </dgm:t>
    </dgm:pt>
    <dgm:pt modelId="{28D35EC7-7818-48AF-93F6-F194BC12C2C8}" type="parTrans" cxnId="{536CE9CF-F013-44B6-99E7-391D82311E7F}">
      <dgm:prSet/>
      <dgm:spPr/>
    </dgm:pt>
    <dgm:pt modelId="{D6184FFC-1EDD-456E-93F3-BB669EE45D2C}" type="sibTrans" cxnId="{536CE9CF-F013-44B6-99E7-391D82311E7F}">
      <dgm:prSet/>
      <dgm:spPr/>
    </dgm:pt>
    <dgm:pt modelId="{E263BE79-9C3F-4245-99FE-596EA150FBC1}" type="pres">
      <dgm:prSet presAssocID="{EC7F7E08-D9D5-437E-BAC3-E3DF63455119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4A4F47C-6E41-4D29-A6E8-9288E45109FB}" type="pres">
      <dgm:prSet presAssocID="{D2F11E1C-1AC2-4383-890C-3308E68B2819}" presName="linNode" presStyleCnt="0"/>
      <dgm:spPr/>
    </dgm:pt>
    <dgm:pt modelId="{EE38BC7D-5348-4C23-88E0-AA5C6D533CBD}" type="pres">
      <dgm:prSet presAssocID="{D2F11E1C-1AC2-4383-890C-3308E68B2819}" presName="parentShp" presStyleLbl="node1" presStyleIdx="0" presStyleCnt="2" custScaleX="739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D1F4AA-AA1F-43AB-8E65-D32E7B8158DB}" type="pres">
      <dgm:prSet presAssocID="{D2F11E1C-1AC2-4383-890C-3308E68B2819}" presName="childShp" presStyleLbl="bgAccFollowNode1" presStyleIdx="0" presStyleCnt="2" custScaleX="112855" custScaleY="1153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6E9804-D284-4C7D-A56F-F19A8D2F968D}" type="pres">
      <dgm:prSet presAssocID="{E405CFDE-2D6A-42B2-84E2-B55C7CBFF616}" presName="spacing" presStyleCnt="0"/>
      <dgm:spPr/>
    </dgm:pt>
    <dgm:pt modelId="{9DBBB210-98B8-4D79-99C3-E547C424E1DA}" type="pres">
      <dgm:prSet presAssocID="{A450B58C-2312-4DBC-8A5C-38CC25A93EAF}" presName="linNode" presStyleCnt="0"/>
      <dgm:spPr/>
    </dgm:pt>
    <dgm:pt modelId="{45738022-43E9-41BB-BA43-E362CD911A28}" type="pres">
      <dgm:prSet presAssocID="{A450B58C-2312-4DBC-8A5C-38CC25A93EAF}" presName="parentShp" presStyleLbl="node1" presStyleIdx="1" presStyleCnt="2" custScaleX="739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D0FD0B-E27A-4F34-A90B-7E678EFEB6FC}" type="pres">
      <dgm:prSet presAssocID="{A450B58C-2312-4DBC-8A5C-38CC25A93EAF}" presName="childShp" presStyleLbl="bgAccFollowNode1" presStyleIdx="1" presStyleCnt="2" custScaleX="112697" custScaleY="921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81F9DE-0A76-430C-B39E-9B340F872F78}" srcId="{EC7F7E08-D9D5-437E-BAC3-E3DF63455119}" destId="{D2F11E1C-1AC2-4383-890C-3308E68B2819}" srcOrd="0" destOrd="0" parTransId="{DE278540-10FC-450F-A20B-ADA73CADC617}" sibTransId="{E405CFDE-2D6A-42B2-84E2-B55C7CBFF616}"/>
    <dgm:cxn modelId="{DA2DF786-170C-4806-805C-9D4F0CA73240}" type="presOf" srcId="{1FE0269A-BBD7-47A1-AD08-B85793184C03}" destId="{5FD1F4AA-AA1F-43AB-8E65-D32E7B8158DB}" srcOrd="0" destOrd="0" presId="urn:microsoft.com/office/officeart/2005/8/layout/vList6"/>
    <dgm:cxn modelId="{93EB2645-6C17-4736-9A04-B7468FA44C47}" type="presOf" srcId="{A450B58C-2312-4DBC-8A5C-38CC25A93EAF}" destId="{45738022-43E9-41BB-BA43-E362CD911A28}" srcOrd="0" destOrd="0" presId="urn:microsoft.com/office/officeart/2005/8/layout/vList6"/>
    <dgm:cxn modelId="{725717C8-29A4-44B7-8ABA-EDA5FFF63094}" type="presOf" srcId="{037FDB8F-E69B-4523-AA63-BEB446960DCF}" destId="{5FD1F4AA-AA1F-43AB-8E65-D32E7B8158DB}" srcOrd="0" destOrd="1" presId="urn:microsoft.com/office/officeart/2005/8/layout/vList6"/>
    <dgm:cxn modelId="{8D0A29C9-38EE-4C44-88EB-79A5F2EBBA1D}" type="presOf" srcId="{D2F11E1C-1AC2-4383-890C-3308E68B2819}" destId="{EE38BC7D-5348-4C23-88E0-AA5C6D533CBD}" srcOrd="0" destOrd="0" presId="urn:microsoft.com/office/officeart/2005/8/layout/vList6"/>
    <dgm:cxn modelId="{DD6E16BE-E66F-4C4C-B65C-62F88A3FCFBB}" srcId="{D2F11E1C-1AC2-4383-890C-3308E68B2819}" destId="{037FDB8F-E69B-4523-AA63-BEB446960DCF}" srcOrd="1" destOrd="0" parTransId="{FF460DDB-DDC0-4384-94AA-C9C90680B409}" sibTransId="{B3589DC4-CA62-4638-9B99-D3E66E87B7C8}"/>
    <dgm:cxn modelId="{536CE9CF-F013-44B6-99E7-391D82311E7F}" srcId="{A450B58C-2312-4DBC-8A5C-38CC25A93EAF}" destId="{B835764D-9399-433B-BD11-A22111C4ED7D}" srcOrd="0" destOrd="0" parTransId="{28D35EC7-7818-48AF-93F6-F194BC12C2C8}" sibTransId="{D6184FFC-1EDD-456E-93F3-BB669EE45D2C}"/>
    <dgm:cxn modelId="{C4EDD72E-4145-475A-AEE2-072BE935A640}" srcId="{EC7F7E08-D9D5-437E-BAC3-E3DF63455119}" destId="{A450B58C-2312-4DBC-8A5C-38CC25A93EAF}" srcOrd="1" destOrd="0" parTransId="{CD20CF15-CA25-4637-8E9D-52B12FCFC855}" sibTransId="{AD34AC84-C24B-4265-896A-AB661289811D}"/>
    <dgm:cxn modelId="{715241DA-0E44-4143-A806-B44C0C1494B9}" srcId="{D2F11E1C-1AC2-4383-890C-3308E68B2819}" destId="{1FE0269A-BBD7-47A1-AD08-B85793184C03}" srcOrd="0" destOrd="0" parTransId="{A9DB98C1-839E-4E36-B1A3-FE3378C522E2}" sibTransId="{61AFEACF-B512-462A-990C-17034D347B74}"/>
    <dgm:cxn modelId="{3079E9E2-F600-40EC-BB6B-93F694E25BF6}" type="presOf" srcId="{EC7F7E08-D9D5-437E-BAC3-E3DF63455119}" destId="{E263BE79-9C3F-4245-99FE-596EA150FBC1}" srcOrd="0" destOrd="0" presId="urn:microsoft.com/office/officeart/2005/8/layout/vList6"/>
    <dgm:cxn modelId="{0DCAB2A7-3EFB-471E-9AAD-46A83D9057F6}" type="presOf" srcId="{B835764D-9399-433B-BD11-A22111C4ED7D}" destId="{8ED0FD0B-E27A-4F34-A90B-7E678EFEB6FC}" srcOrd="0" destOrd="0" presId="urn:microsoft.com/office/officeart/2005/8/layout/vList6"/>
    <dgm:cxn modelId="{4642B853-299B-4A09-83BF-AD0547C6E692}" type="presParOf" srcId="{E263BE79-9C3F-4245-99FE-596EA150FBC1}" destId="{44A4F47C-6E41-4D29-A6E8-9288E45109FB}" srcOrd="0" destOrd="0" presId="urn:microsoft.com/office/officeart/2005/8/layout/vList6"/>
    <dgm:cxn modelId="{F68D9ED3-B65F-4F39-BD2D-30B1A8ABFC9A}" type="presParOf" srcId="{44A4F47C-6E41-4D29-A6E8-9288E45109FB}" destId="{EE38BC7D-5348-4C23-88E0-AA5C6D533CBD}" srcOrd="0" destOrd="0" presId="urn:microsoft.com/office/officeart/2005/8/layout/vList6"/>
    <dgm:cxn modelId="{011383B9-4724-4359-942F-66687829BE11}" type="presParOf" srcId="{44A4F47C-6E41-4D29-A6E8-9288E45109FB}" destId="{5FD1F4AA-AA1F-43AB-8E65-D32E7B8158DB}" srcOrd="1" destOrd="0" presId="urn:microsoft.com/office/officeart/2005/8/layout/vList6"/>
    <dgm:cxn modelId="{90AB8924-EA1E-4394-866A-8737726A596B}" type="presParOf" srcId="{E263BE79-9C3F-4245-99FE-596EA150FBC1}" destId="{B86E9804-D284-4C7D-A56F-F19A8D2F968D}" srcOrd="1" destOrd="0" presId="urn:microsoft.com/office/officeart/2005/8/layout/vList6"/>
    <dgm:cxn modelId="{D29E3438-2B78-47B7-8F80-C31B34655C95}" type="presParOf" srcId="{E263BE79-9C3F-4245-99FE-596EA150FBC1}" destId="{9DBBB210-98B8-4D79-99C3-E547C424E1DA}" srcOrd="2" destOrd="0" presId="urn:microsoft.com/office/officeart/2005/8/layout/vList6"/>
    <dgm:cxn modelId="{8E5CA95A-1ED4-4C21-83EB-D89EDA248BEB}" type="presParOf" srcId="{9DBBB210-98B8-4D79-99C3-E547C424E1DA}" destId="{45738022-43E9-41BB-BA43-E362CD911A28}" srcOrd="0" destOrd="0" presId="urn:microsoft.com/office/officeart/2005/8/layout/vList6"/>
    <dgm:cxn modelId="{0323FD4D-BAF3-48D3-AB2D-7105F230E383}" type="presParOf" srcId="{9DBBB210-98B8-4D79-99C3-E547C424E1DA}" destId="{8ED0FD0B-E27A-4F34-A90B-7E678EFEB6FC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06FA7C-663F-4E3E-A680-8C7E8E906266}">
      <dsp:nvSpPr>
        <dsp:cNvPr id="0" name=""/>
        <dsp:cNvSpPr/>
      </dsp:nvSpPr>
      <dsp:spPr>
        <a:xfrm rot="5400000">
          <a:off x="-102731" y="103184"/>
          <a:ext cx="684875" cy="4794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b="0" kern="1200" dirty="0"/>
        </a:p>
      </dsp:txBody>
      <dsp:txXfrm rot="-5400000">
        <a:off x="1" y="240160"/>
        <a:ext cx="479413" cy="205462"/>
      </dsp:txXfrm>
    </dsp:sp>
    <dsp:sp modelId="{DA431985-697E-4FF6-A432-7EA682435DB3}">
      <dsp:nvSpPr>
        <dsp:cNvPr id="0" name=""/>
        <dsp:cNvSpPr/>
      </dsp:nvSpPr>
      <dsp:spPr>
        <a:xfrm rot="5400000">
          <a:off x="4817721" y="-4337856"/>
          <a:ext cx="445169" cy="91217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dirty="0" err="1" smtClean="0">
              <a:solidFill>
                <a:schemeClr val="accent1">
                  <a:lumMod val="10000"/>
                </a:schemeClr>
              </a:solidFill>
            </a:rPr>
            <a:t>Metode</a:t>
          </a:r>
          <a:r>
            <a:rPr lang="en-US" sz="2400" b="0" kern="1200" dirty="0" smtClean="0">
              <a:solidFill>
                <a:schemeClr val="accent1">
                  <a:lumMod val="10000"/>
                </a:schemeClr>
              </a:solidFill>
            </a:rPr>
            <a:t> </a:t>
          </a:r>
          <a:r>
            <a:rPr lang="en-US" sz="2400" b="0" kern="1200" dirty="0" err="1" smtClean="0">
              <a:solidFill>
                <a:schemeClr val="accent1">
                  <a:lumMod val="10000"/>
                </a:schemeClr>
              </a:solidFill>
            </a:rPr>
            <a:t>untuk</a:t>
          </a:r>
          <a:r>
            <a:rPr lang="en-US" sz="2400" b="0" kern="1200" dirty="0" smtClean="0">
              <a:solidFill>
                <a:schemeClr val="accent1">
                  <a:lumMod val="10000"/>
                </a:schemeClr>
              </a:solidFill>
            </a:rPr>
            <a:t> </a:t>
          </a:r>
          <a:r>
            <a:rPr lang="en-US" sz="2400" b="0" kern="1200" dirty="0" err="1" smtClean="0">
              <a:solidFill>
                <a:schemeClr val="accent1">
                  <a:lumMod val="10000"/>
                </a:schemeClr>
              </a:solidFill>
            </a:rPr>
            <a:t>mendeskripsikan</a:t>
          </a:r>
          <a:r>
            <a:rPr lang="en-US" sz="2400" b="0" kern="1200" dirty="0" smtClean="0">
              <a:solidFill>
                <a:schemeClr val="accent1">
                  <a:lumMod val="10000"/>
                </a:schemeClr>
              </a:solidFill>
            </a:rPr>
            <a:t> </a:t>
          </a:r>
          <a:r>
            <a:rPr lang="en-US" sz="2400" b="0" kern="1200" dirty="0" err="1" smtClean="0">
              <a:solidFill>
                <a:schemeClr val="accent1">
                  <a:lumMod val="10000"/>
                </a:schemeClr>
              </a:solidFill>
            </a:rPr>
            <a:t>tekstur</a:t>
          </a:r>
          <a:r>
            <a:rPr lang="en-US" sz="2400" b="0" kern="1200" dirty="0" smtClean="0">
              <a:solidFill>
                <a:schemeClr val="accent1">
                  <a:lumMod val="10000"/>
                </a:schemeClr>
              </a:solidFill>
            </a:rPr>
            <a:t> </a:t>
          </a:r>
          <a:r>
            <a:rPr lang="en-US" sz="2400" b="0" kern="1200" dirty="0" err="1" smtClean="0">
              <a:solidFill>
                <a:schemeClr val="accent1">
                  <a:lumMod val="10000"/>
                </a:schemeClr>
              </a:solidFill>
            </a:rPr>
            <a:t>pada</a:t>
          </a:r>
          <a:r>
            <a:rPr lang="en-US" sz="2400" b="0" kern="1200" dirty="0" smtClean="0">
              <a:solidFill>
                <a:schemeClr val="accent1">
                  <a:lumMod val="10000"/>
                </a:schemeClr>
              </a:solidFill>
            </a:rPr>
            <a:t> mode </a:t>
          </a:r>
          <a:r>
            <a:rPr lang="en-US" sz="2400" b="0" kern="1200" dirty="0" err="1" smtClean="0">
              <a:solidFill>
                <a:schemeClr val="accent1">
                  <a:lumMod val="10000"/>
                </a:schemeClr>
              </a:solidFill>
            </a:rPr>
            <a:t>warna</a:t>
          </a:r>
          <a:r>
            <a:rPr lang="en-US" sz="2400" b="0" kern="1200" dirty="0" smtClean="0">
              <a:solidFill>
                <a:schemeClr val="accent1">
                  <a:lumMod val="10000"/>
                </a:schemeClr>
              </a:solidFill>
            </a:rPr>
            <a:t> </a:t>
          </a:r>
          <a:r>
            <a:rPr lang="en-US" sz="2400" b="0" i="1" kern="1200" dirty="0" smtClean="0">
              <a:solidFill>
                <a:schemeClr val="accent1">
                  <a:lumMod val="10000"/>
                </a:schemeClr>
              </a:solidFill>
            </a:rPr>
            <a:t>grayscale</a:t>
          </a:r>
          <a:r>
            <a:rPr lang="en-US" sz="2400" b="0" kern="1200" dirty="0" smtClean="0">
              <a:solidFill>
                <a:schemeClr val="accent1">
                  <a:lumMod val="10000"/>
                </a:schemeClr>
              </a:solidFill>
            </a:rPr>
            <a:t>. </a:t>
          </a:r>
          <a:endParaRPr lang="en-US" sz="2400" b="0" kern="1200" dirty="0"/>
        </a:p>
      </dsp:txBody>
      <dsp:txXfrm rot="-5400000">
        <a:off x="479413" y="22183"/>
        <a:ext cx="9100055" cy="401707"/>
      </dsp:txXfrm>
    </dsp:sp>
    <dsp:sp modelId="{68D80EBA-9596-423D-9EC0-D0800CDEA41B}">
      <dsp:nvSpPr>
        <dsp:cNvPr id="0" name=""/>
        <dsp:cNvSpPr/>
      </dsp:nvSpPr>
      <dsp:spPr>
        <a:xfrm rot="5400000">
          <a:off x="-102731" y="558146"/>
          <a:ext cx="684875" cy="4794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b="0" kern="1200"/>
        </a:p>
      </dsp:txBody>
      <dsp:txXfrm rot="-5400000">
        <a:off x="1" y="695122"/>
        <a:ext cx="479413" cy="205462"/>
      </dsp:txXfrm>
    </dsp:sp>
    <dsp:sp modelId="{60DFA7E9-2EAB-4C25-A20D-7EDCD8C30F54}">
      <dsp:nvSpPr>
        <dsp:cNvPr id="0" name=""/>
        <dsp:cNvSpPr/>
      </dsp:nvSpPr>
      <dsp:spPr>
        <a:xfrm rot="5400000">
          <a:off x="4817721" y="-3882893"/>
          <a:ext cx="445169" cy="91217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dirty="0" smtClean="0">
              <a:solidFill>
                <a:schemeClr val="accent1">
                  <a:lumMod val="10000"/>
                </a:schemeClr>
              </a:solidFill>
            </a:rPr>
            <a:t>LBP </a:t>
          </a:r>
          <a:r>
            <a:rPr lang="en-US" sz="2400" b="0" kern="1200" dirty="0" err="1" smtClean="0">
              <a:solidFill>
                <a:schemeClr val="accent1">
                  <a:lumMod val="10000"/>
                </a:schemeClr>
              </a:solidFill>
            </a:rPr>
            <a:t>digunakan</a:t>
          </a:r>
          <a:r>
            <a:rPr lang="en-US" sz="2400" b="0" kern="1200" dirty="0" smtClean="0">
              <a:solidFill>
                <a:schemeClr val="accent1">
                  <a:lumMod val="10000"/>
                </a:schemeClr>
              </a:solidFill>
            </a:rPr>
            <a:t> </a:t>
          </a:r>
          <a:r>
            <a:rPr lang="en-US" sz="2400" b="0" kern="1200" dirty="0" err="1" smtClean="0">
              <a:solidFill>
                <a:schemeClr val="accent1">
                  <a:lumMod val="10000"/>
                </a:schemeClr>
              </a:solidFill>
            </a:rPr>
            <a:t>untuk</a:t>
          </a:r>
          <a:r>
            <a:rPr lang="en-US" sz="2400" b="0" kern="1200" dirty="0" smtClean="0">
              <a:solidFill>
                <a:schemeClr val="accent1">
                  <a:lumMod val="10000"/>
                </a:schemeClr>
              </a:solidFill>
            </a:rPr>
            <a:t> </a:t>
          </a:r>
          <a:r>
            <a:rPr lang="en-US" sz="2400" b="0" kern="1200" dirty="0" err="1" smtClean="0">
              <a:solidFill>
                <a:schemeClr val="accent1">
                  <a:lumMod val="10000"/>
                </a:schemeClr>
              </a:solidFill>
            </a:rPr>
            <a:t>mencari</a:t>
          </a:r>
          <a:r>
            <a:rPr lang="en-US" sz="2400" b="0" kern="1200" dirty="0" smtClean="0">
              <a:solidFill>
                <a:schemeClr val="accent1">
                  <a:lumMod val="10000"/>
                </a:schemeClr>
              </a:solidFill>
            </a:rPr>
            <a:t> </a:t>
          </a:r>
          <a:r>
            <a:rPr lang="en-US" sz="2400" b="0" kern="1200" dirty="0" err="1" smtClean="0">
              <a:solidFill>
                <a:schemeClr val="accent1">
                  <a:lumMod val="10000"/>
                </a:schemeClr>
              </a:solidFill>
            </a:rPr>
            <a:t>pola-pola</a:t>
          </a:r>
          <a:r>
            <a:rPr lang="en-US" sz="2400" b="0" kern="1200" dirty="0" smtClean="0">
              <a:solidFill>
                <a:schemeClr val="accent1">
                  <a:lumMod val="10000"/>
                </a:schemeClr>
              </a:solidFill>
            </a:rPr>
            <a:t> </a:t>
          </a:r>
          <a:r>
            <a:rPr lang="en-US" sz="2400" b="0" kern="1200" dirty="0" err="1" smtClean="0">
              <a:solidFill>
                <a:schemeClr val="accent1">
                  <a:lumMod val="10000"/>
                </a:schemeClr>
              </a:solidFill>
            </a:rPr>
            <a:t>tekstur</a:t>
          </a:r>
          <a:r>
            <a:rPr lang="en-US" sz="2400" b="0" kern="1200" dirty="0" smtClean="0">
              <a:solidFill>
                <a:schemeClr val="accent1">
                  <a:lumMod val="10000"/>
                </a:schemeClr>
              </a:solidFill>
            </a:rPr>
            <a:t> </a:t>
          </a:r>
          <a:r>
            <a:rPr lang="en-US" sz="2400" b="0" kern="1200" dirty="0" err="1" smtClean="0">
              <a:solidFill>
                <a:schemeClr val="accent1">
                  <a:lumMod val="10000"/>
                </a:schemeClr>
              </a:solidFill>
            </a:rPr>
            <a:t>lokal</a:t>
          </a:r>
          <a:r>
            <a:rPr lang="en-US" sz="2400" b="0" kern="1200" dirty="0" smtClean="0">
              <a:solidFill>
                <a:schemeClr val="accent1">
                  <a:lumMod val="10000"/>
                </a:schemeClr>
              </a:solidFill>
            </a:rPr>
            <a:t> </a:t>
          </a:r>
          <a:r>
            <a:rPr lang="en-US" sz="2400" b="0" kern="1200" dirty="0" err="1" smtClean="0">
              <a:solidFill>
                <a:schemeClr val="accent1">
                  <a:lumMod val="10000"/>
                </a:schemeClr>
              </a:solidFill>
            </a:rPr>
            <a:t>pada</a:t>
          </a:r>
          <a:r>
            <a:rPr lang="en-US" sz="2400" b="0" kern="1200" dirty="0" smtClean="0">
              <a:solidFill>
                <a:schemeClr val="accent1">
                  <a:lumMod val="10000"/>
                </a:schemeClr>
              </a:solidFill>
            </a:rPr>
            <a:t> </a:t>
          </a:r>
          <a:r>
            <a:rPr lang="en-US" sz="2400" b="0" kern="1200" dirty="0" err="1" smtClean="0">
              <a:solidFill>
                <a:schemeClr val="accent1">
                  <a:lumMod val="10000"/>
                </a:schemeClr>
              </a:solidFill>
            </a:rPr>
            <a:t>suatu</a:t>
          </a:r>
          <a:r>
            <a:rPr lang="en-US" sz="2400" b="0" kern="1200" dirty="0" smtClean="0">
              <a:solidFill>
                <a:schemeClr val="accent1">
                  <a:lumMod val="10000"/>
                </a:schemeClr>
              </a:solidFill>
            </a:rPr>
            <a:t> </a:t>
          </a:r>
          <a:r>
            <a:rPr lang="en-US" sz="2400" b="0" kern="1200" dirty="0" err="1" smtClean="0">
              <a:solidFill>
                <a:schemeClr val="accent1">
                  <a:lumMod val="10000"/>
                </a:schemeClr>
              </a:solidFill>
            </a:rPr>
            <a:t>citra</a:t>
          </a:r>
          <a:endParaRPr lang="en-US" sz="2400" b="0" kern="1200" dirty="0"/>
        </a:p>
      </dsp:txBody>
      <dsp:txXfrm rot="-5400000">
        <a:off x="479413" y="477146"/>
        <a:ext cx="9100055" cy="401707"/>
      </dsp:txXfrm>
    </dsp:sp>
    <dsp:sp modelId="{F464DAB2-FC3A-4A57-95C1-4C3E590DABF2}">
      <dsp:nvSpPr>
        <dsp:cNvPr id="0" name=""/>
        <dsp:cNvSpPr/>
      </dsp:nvSpPr>
      <dsp:spPr>
        <a:xfrm rot="5400000">
          <a:off x="-102731" y="1013108"/>
          <a:ext cx="684875" cy="4794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b="0" kern="1200"/>
        </a:p>
      </dsp:txBody>
      <dsp:txXfrm rot="-5400000">
        <a:off x="1" y="1150084"/>
        <a:ext cx="479413" cy="205462"/>
      </dsp:txXfrm>
    </dsp:sp>
    <dsp:sp modelId="{B88C6863-1077-4DA3-BB6E-54389FA65B95}">
      <dsp:nvSpPr>
        <dsp:cNvPr id="0" name=""/>
        <dsp:cNvSpPr/>
      </dsp:nvSpPr>
      <dsp:spPr>
        <a:xfrm rot="5400000">
          <a:off x="4817721" y="-3427931"/>
          <a:ext cx="445169" cy="91217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dirty="0" smtClean="0">
              <a:solidFill>
                <a:schemeClr val="accent1">
                  <a:lumMod val="10000"/>
                </a:schemeClr>
              </a:solidFill>
            </a:rPr>
            <a:t>LBP </a:t>
          </a:r>
          <a:r>
            <a:rPr lang="en-US" sz="2400" b="0" kern="1200" dirty="0" err="1" smtClean="0">
              <a:solidFill>
                <a:schemeClr val="accent1">
                  <a:lumMod val="10000"/>
                </a:schemeClr>
              </a:solidFill>
            </a:rPr>
            <a:t>mengkodekan</a:t>
          </a:r>
          <a:r>
            <a:rPr lang="en-US" sz="2400" b="0" kern="1200" dirty="0" smtClean="0">
              <a:solidFill>
                <a:schemeClr val="accent1">
                  <a:lumMod val="10000"/>
                </a:schemeClr>
              </a:solidFill>
            </a:rPr>
            <a:t> </a:t>
          </a:r>
          <a:r>
            <a:rPr lang="en-US" sz="2400" b="0" kern="1200" dirty="0" err="1" smtClean="0">
              <a:solidFill>
                <a:schemeClr val="accent1">
                  <a:lumMod val="10000"/>
                </a:schemeClr>
              </a:solidFill>
            </a:rPr>
            <a:t>struktur-struktur</a:t>
          </a:r>
          <a:r>
            <a:rPr lang="en-US" sz="2400" b="0" kern="1200" dirty="0" smtClean="0">
              <a:solidFill>
                <a:schemeClr val="accent1">
                  <a:lumMod val="10000"/>
                </a:schemeClr>
              </a:solidFill>
            </a:rPr>
            <a:t> </a:t>
          </a:r>
          <a:r>
            <a:rPr lang="en-US" sz="2400" b="0" kern="1200" dirty="0" err="1" smtClean="0">
              <a:solidFill>
                <a:schemeClr val="accent1">
                  <a:lumMod val="10000"/>
                </a:schemeClr>
              </a:solidFill>
            </a:rPr>
            <a:t>biner</a:t>
          </a:r>
          <a:r>
            <a:rPr lang="en-US" sz="2400" b="0" kern="1200" dirty="0" smtClean="0">
              <a:solidFill>
                <a:schemeClr val="accent1">
                  <a:lumMod val="10000"/>
                </a:schemeClr>
              </a:solidFill>
            </a:rPr>
            <a:t> </a:t>
          </a:r>
          <a:r>
            <a:rPr lang="en-US" sz="2400" b="0" kern="1200" dirty="0" err="1" smtClean="0">
              <a:solidFill>
                <a:schemeClr val="accent1">
                  <a:lumMod val="10000"/>
                </a:schemeClr>
              </a:solidFill>
            </a:rPr>
            <a:t>sederhana</a:t>
          </a:r>
          <a:r>
            <a:rPr lang="en-US" sz="2400" b="0" kern="1200" dirty="0" smtClean="0">
              <a:solidFill>
                <a:schemeClr val="accent1">
                  <a:lumMod val="10000"/>
                </a:schemeClr>
              </a:solidFill>
            </a:rPr>
            <a:t> </a:t>
          </a:r>
          <a:r>
            <a:rPr lang="en-US" sz="2400" b="0" kern="1200" dirty="0" err="1" smtClean="0">
              <a:solidFill>
                <a:schemeClr val="accent1">
                  <a:lumMod val="10000"/>
                </a:schemeClr>
              </a:solidFill>
            </a:rPr>
            <a:t>ke</a:t>
          </a:r>
          <a:r>
            <a:rPr lang="en-US" sz="2400" b="0" kern="1200" dirty="0" smtClean="0">
              <a:solidFill>
                <a:schemeClr val="accent1">
                  <a:lumMod val="10000"/>
                </a:schemeClr>
              </a:solidFill>
            </a:rPr>
            <a:t> </a:t>
          </a:r>
          <a:r>
            <a:rPr lang="en-US" sz="2400" b="0" kern="1200" dirty="0" err="1" smtClean="0">
              <a:solidFill>
                <a:schemeClr val="accent1">
                  <a:lumMod val="10000"/>
                </a:schemeClr>
              </a:solidFill>
            </a:rPr>
            <a:t>sejumlah</a:t>
          </a:r>
          <a:r>
            <a:rPr lang="en-US" sz="2400" b="0" kern="1200" dirty="0" smtClean="0">
              <a:solidFill>
                <a:schemeClr val="accent1">
                  <a:lumMod val="10000"/>
                </a:schemeClr>
              </a:solidFill>
            </a:rPr>
            <a:t> P-bit   </a:t>
          </a:r>
          <a:endParaRPr lang="en-US" sz="2400" b="0" kern="1200" dirty="0"/>
        </a:p>
      </dsp:txBody>
      <dsp:txXfrm rot="-5400000">
        <a:off x="479413" y="932108"/>
        <a:ext cx="9100055" cy="4017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1F4AA-AA1F-43AB-8E65-D32E7B8158DB}">
      <dsp:nvSpPr>
        <dsp:cNvPr id="0" name=""/>
        <dsp:cNvSpPr/>
      </dsp:nvSpPr>
      <dsp:spPr>
        <a:xfrm>
          <a:off x="1768491" y="1077"/>
          <a:ext cx="3866018" cy="122102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Tidak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sensitif</a:t>
          </a:r>
          <a:r>
            <a:rPr lang="en-US" sz="2000" kern="1200" dirty="0" smtClean="0"/>
            <a:t> (invariant) </a:t>
          </a:r>
          <a:r>
            <a:rPr lang="en-US" sz="2000" kern="1200" dirty="0" err="1" smtClean="0"/>
            <a:t>terhadap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perubahan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rotasi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bersifat</a:t>
          </a:r>
          <a:r>
            <a:rPr lang="en-US" sz="2000" kern="1200" dirty="0" smtClean="0"/>
            <a:t> uniform</a:t>
          </a:r>
          <a:endParaRPr lang="en-US" sz="2000" kern="1200" dirty="0"/>
        </a:p>
      </dsp:txBody>
      <dsp:txXfrm>
        <a:off x="1768491" y="153705"/>
        <a:ext cx="3408135" cy="915766"/>
      </dsp:txXfrm>
    </dsp:sp>
    <dsp:sp modelId="{EE38BC7D-5348-4C23-88E0-AA5C6D533CBD}">
      <dsp:nvSpPr>
        <dsp:cNvPr id="0" name=""/>
        <dsp:cNvSpPr/>
      </dsp:nvSpPr>
      <dsp:spPr>
        <a:xfrm>
          <a:off x="80490" y="82306"/>
          <a:ext cx="1688001" cy="10585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LBPriu</a:t>
          </a:r>
          <a:endParaRPr lang="en-US" sz="2000" kern="1200" dirty="0"/>
        </a:p>
      </dsp:txBody>
      <dsp:txXfrm>
        <a:off x="132165" y="133981"/>
        <a:ext cx="1584651" cy="955214"/>
      </dsp:txXfrm>
    </dsp:sp>
    <dsp:sp modelId="{8ED0FD0B-E27A-4F34-A90B-7E678EFEB6FC}">
      <dsp:nvSpPr>
        <dsp:cNvPr id="0" name=""/>
        <dsp:cNvSpPr/>
      </dsp:nvSpPr>
      <dsp:spPr>
        <a:xfrm>
          <a:off x="1770135" y="1369378"/>
          <a:ext cx="3864380" cy="97572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Mengukur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lokal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kontras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tekstur</a:t>
          </a:r>
          <a:endParaRPr lang="en-US" sz="2000" kern="1200" dirty="0"/>
        </a:p>
      </dsp:txBody>
      <dsp:txXfrm>
        <a:off x="1770135" y="1491343"/>
        <a:ext cx="3498485" cy="731791"/>
      </dsp:txXfrm>
    </dsp:sp>
    <dsp:sp modelId="{45738022-43E9-41BB-BA43-E362CD911A28}">
      <dsp:nvSpPr>
        <dsp:cNvPr id="0" name=""/>
        <dsp:cNvSpPr/>
      </dsp:nvSpPr>
      <dsp:spPr>
        <a:xfrm>
          <a:off x="80484" y="1327957"/>
          <a:ext cx="1689651" cy="10585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i="1" kern="1200" dirty="0" smtClean="0"/>
            <a:t>VAR</a:t>
          </a:r>
          <a:endParaRPr lang="en-US" sz="2000" i="1" kern="1200" dirty="0"/>
        </a:p>
      </dsp:txBody>
      <dsp:txXfrm>
        <a:off x="132159" y="1379632"/>
        <a:ext cx="1586301" cy="9552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8877-C97A-4428-A6F9-DE2509300045}" type="datetimeFigureOut">
              <a:rPr lang="en-ID" smtClean="0"/>
              <a:t>27/04/2020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B742-5262-4B2E-BF73-DB9534AFAB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120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8877-C97A-4428-A6F9-DE2509300045}" type="datetimeFigureOut">
              <a:rPr lang="en-ID" smtClean="0"/>
              <a:t>27/04/2020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B742-5262-4B2E-BF73-DB9534AFAB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40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8877-C97A-4428-A6F9-DE2509300045}" type="datetimeFigureOut">
              <a:rPr lang="en-ID" smtClean="0"/>
              <a:t>27/04/2020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B742-5262-4B2E-BF73-DB9534AFAB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70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8877-C97A-4428-A6F9-DE2509300045}" type="datetimeFigureOut">
              <a:rPr lang="en-ID" smtClean="0"/>
              <a:t>27/04/2020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B742-5262-4B2E-BF73-DB9534AFAB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644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8877-C97A-4428-A6F9-DE2509300045}" type="datetimeFigureOut">
              <a:rPr lang="en-ID" smtClean="0"/>
              <a:t>27/04/2020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B742-5262-4B2E-BF73-DB9534AFAB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897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8877-C97A-4428-A6F9-DE2509300045}" type="datetimeFigureOut">
              <a:rPr lang="en-ID" smtClean="0"/>
              <a:t>27/04/2020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B742-5262-4B2E-BF73-DB9534AFAB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533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8877-C97A-4428-A6F9-DE2509300045}" type="datetimeFigureOut">
              <a:rPr lang="en-ID" smtClean="0"/>
              <a:t>27/04/2020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B742-5262-4B2E-BF73-DB9534AFAB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951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8877-C97A-4428-A6F9-DE2509300045}" type="datetimeFigureOut">
              <a:rPr lang="en-ID" smtClean="0"/>
              <a:t>27/04/2020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B742-5262-4B2E-BF73-DB9534AFAB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310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8877-C97A-4428-A6F9-DE2509300045}" type="datetimeFigureOut">
              <a:rPr lang="en-ID" smtClean="0"/>
              <a:t>27/04/2020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B742-5262-4B2E-BF73-DB9534AFAB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841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8877-C97A-4428-A6F9-DE2509300045}" type="datetimeFigureOut">
              <a:rPr lang="en-ID" smtClean="0"/>
              <a:t>27/04/2020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B742-5262-4B2E-BF73-DB9534AFAB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324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8877-C97A-4428-A6F9-DE2509300045}" type="datetimeFigureOut">
              <a:rPr lang="en-ID" smtClean="0"/>
              <a:t>27/04/2020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B742-5262-4B2E-BF73-DB9534AFAB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0625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A8877-C97A-4428-A6F9-DE2509300045}" type="datetimeFigureOut">
              <a:rPr lang="en-ID" smtClean="0"/>
              <a:t>27/04/2020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3B742-5262-4B2E-BF73-DB9534AFAB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911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6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7" Type="http://schemas.openxmlformats.org/officeDocument/2006/relationships/image" Target="../media/image2.emf"/><Relationship Id="rId12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80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7" Type="http://schemas.openxmlformats.org/officeDocument/2006/relationships/image" Target="../media/image2.emf"/><Relationship Id="rId12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80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4.png"/><Relationship Id="rId7" Type="http://schemas.openxmlformats.org/officeDocument/2006/relationships/diagramQuickStyle" Target="../diagrams/quickStyl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5.png"/><Relationship Id="rId9" Type="http://schemas.microsoft.com/office/2007/relationships/diagramDrawing" Target="../diagrams/drawing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7" Type="http://schemas.openxmlformats.org/officeDocument/2006/relationships/image" Target="../media/image2.emf"/><Relationship Id="rId12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80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26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smtClean="0"/>
              <a:t>EKSTRAKSI CIRI</a:t>
            </a:r>
            <a:endParaRPr lang="en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smtClean="0"/>
              <a:t>LOCAL BINARY PATTERN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4073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21"/>
    </mc:Choice>
    <mc:Fallback xmlns="">
      <p:transition spd="slow" advTm="2112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D" dirty="0" smtClean="0"/>
                  <a:t>Advanced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D" dirty="0" smtClean="0"/>
                          <m:t>LBP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410" y="1690689"/>
            <a:ext cx="10600923" cy="348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2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63"/>
    </mc:Choice>
    <mc:Fallback xmlns="">
      <p:transition spd="slow" advTm="18963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5418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NEIGHBORHOOD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59736" t="61459" r="13616" b="34375"/>
          <a:stretch>
            <a:fillRect/>
          </a:stretch>
        </p:blipFill>
        <p:spPr bwMode="auto">
          <a:xfrm>
            <a:off x="2438400" y="12192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676400" y="1752600"/>
            <a:ext cx="1219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p=0</a:t>
            </a:r>
          </a:p>
        </p:txBody>
      </p:sp>
      <p:sp>
        <p:nvSpPr>
          <p:cNvPr id="6" name="Rectangle 5"/>
          <p:cNvSpPr/>
          <p:nvPr/>
        </p:nvSpPr>
        <p:spPr>
          <a:xfrm>
            <a:off x="2895600" y="1981200"/>
            <a:ext cx="6096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Xp,Yp</a:t>
            </a:r>
            <a:r>
              <a:rPr lang="en-US" dirty="0">
                <a:solidFill>
                  <a:schemeClr val="tx1"/>
                </a:solidFill>
              </a:rPr>
              <a:t>)	= (1+1*</a:t>
            </a:r>
            <a:r>
              <a:rPr lang="en-US" dirty="0" err="1">
                <a:solidFill>
                  <a:schemeClr val="tx1"/>
                </a:solidFill>
              </a:rPr>
              <a:t>cos</a:t>
            </a:r>
            <a:r>
              <a:rPr lang="en-US" dirty="0">
                <a:solidFill>
                  <a:schemeClr val="tx1"/>
                </a:solidFill>
              </a:rPr>
              <a:t>((2*22/7*0)/8), 1-1*sin((2*22/7*0)/8))</a:t>
            </a:r>
          </a:p>
          <a:p>
            <a:r>
              <a:rPr lang="en-US" dirty="0">
                <a:solidFill>
                  <a:schemeClr val="tx1"/>
                </a:solidFill>
              </a:rPr>
              <a:t>	=(2,1)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95600" y="2590800"/>
            <a:ext cx="6096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Xp,Yp</a:t>
            </a:r>
            <a:r>
              <a:rPr lang="en-US" dirty="0">
                <a:solidFill>
                  <a:schemeClr val="tx1"/>
                </a:solidFill>
              </a:rPr>
              <a:t>)	= (1+1*</a:t>
            </a:r>
            <a:r>
              <a:rPr lang="en-US" dirty="0" err="1">
                <a:solidFill>
                  <a:schemeClr val="tx1"/>
                </a:solidFill>
              </a:rPr>
              <a:t>cos</a:t>
            </a:r>
            <a:r>
              <a:rPr lang="en-US" dirty="0">
                <a:solidFill>
                  <a:schemeClr val="tx1"/>
                </a:solidFill>
              </a:rPr>
              <a:t>((2*22/7*1)/8), 1-1*sin((2*22/7*1)/8))</a:t>
            </a:r>
          </a:p>
          <a:p>
            <a:r>
              <a:rPr lang="en-US" dirty="0">
                <a:solidFill>
                  <a:schemeClr val="tx1"/>
                </a:solidFill>
              </a:rPr>
              <a:t>	=(2,0)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5600" y="3200400"/>
            <a:ext cx="6096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Xp,Yp</a:t>
            </a:r>
            <a:r>
              <a:rPr lang="en-US" dirty="0">
                <a:solidFill>
                  <a:schemeClr val="tx1"/>
                </a:solidFill>
              </a:rPr>
              <a:t>)	= (1+1*</a:t>
            </a:r>
            <a:r>
              <a:rPr lang="en-US" dirty="0" err="1">
                <a:solidFill>
                  <a:schemeClr val="tx1"/>
                </a:solidFill>
              </a:rPr>
              <a:t>cos</a:t>
            </a:r>
            <a:r>
              <a:rPr lang="en-US" dirty="0">
                <a:solidFill>
                  <a:schemeClr val="tx1"/>
                </a:solidFill>
              </a:rPr>
              <a:t>((2*22/7*2)/8), 1-1*sin((2*22/7*2)/8))</a:t>
            </a:r>
          </a:p>
          <a:p>
            <a:r>
              <a:rPr lang="en-US" dirty="0">
                <a:solidFill>
                  <a:schemeClr val="tx1"/>
                </a:solidFill>
              </a:rPr>
              <a:t>	=(1,0)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95600" y="3810000"/>
            <a:ext cx="6096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Xp,Yp</a:t>
            </a:r>
            <a:r>
              <a:rPr lang="en-US" dirty="0">
                <a:solidFill>
                  <a:schemeClr val="tx1"/>
                </a:solidFill>
              </a:rPr>
              <a:t>)	= (1+1*</a:t>
            </a:r>
            <a:r>
              <a:rPr lang="en-US" dirty="0" err="1">
                <a:solidFill>
                  <a:schemeClr val="tx1"/>
                </a:solidFill>
              </a:rPr>
              <a:t>cos</a:t>
            </a:r>
            <a:r>
              <a:rPr lang="en-US" dirty="0">
                <a:solidFill>
                  <a:schemeClr val="tx1"/>
                </a:solidFill>
              </a:rPr>
              <a:t>((2*22/7*3)/8), 1-1*sin((2*22/7*3)/8))</a:t>
            </a:r>
          </a:p>
          <a:p>
            <a:r>
              <a:rPr lang="en-US" dirty="0">
                <a:solidFill>
                  <a:schemeClr val="tx1"/>
                </a:solidFill>
              </a:rPr>
              <a:t>	=(0,0)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95600" y="4419600"/>
            <a:ext cx="6096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Xp,Yp</a:t>
            </a:r>
            <a:r>
              <a:rPr lang="en-US" dirty="0">
                <a:solidFill>
                  <a:schemeClr val="tx1"/>
                </a:solidFill>
              </a:rPr>
              <a:t>)	= (1+1*</a:t>
            </a:r>
            <a:r>
              <a:rPr lang="en-US" dirty="0" err="1">
                <a:solidFill>
                  <a:schemeClr val="tx1"/>
                </a:solidFill>
              </a:rPr>
              <a:t>cos</a:t>
            </a:r>
            <a:r>
              <a:rPr lang="en-US" dirty="0">
                <a:solidFill>
                  <a:schemeClr val="tx1"/>
                </a:solidFill>
              </a:rPr>
              <a:t>((2*22/7*4)/8), 1-1*sin((2*22/7*4)/8))</a:t>
            </a:r>
          </a:p>
          <a:p>
            <a:r>
              <a:rPr lang="en-US" dirty="0">
                <a:solidFill>
                  <a:schemeClr val="tx1"/>
                </a:solidFill>
              </a:rPr>
              <a:t>	=(0,1)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5029200"/>
            <a:ext cx="6096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Xp,Yp</a:t>
            </a:r>
            <a:r>
              <a:rPr lang="en-US" dirty="0">
                <a:solidFill>
                  <a:schemeClr val="tx1"/>
                </a:solidFill>
              </a:rPr>
              <a:t>)	= (1+1*</a:t>
            </a:r>
            <a:r>
              <a:rPr lang="en-US" dirty="0" err="1">
                <a:solidFill>
                  <a:schemeClr val="tx1"/>
                </a:solidFill>
              </a:rPr>
              <a:t>cos</a:t>
            </a:r>
            <a:r>
              <a:rPr lang="en-US" dirty="0">
                <a:solidFill>
                  <a:schemeClr val="tx1"/>
                </a:solidFill>
              </a:rPr>
              <a:t>((2*22/7*5)/8), 1-1*sin((2*22/7*5)/8))</a:t>
            </a:r>
          </a:p>
          <a:p>
            <a:r>
              <a:rPr lang="en-US" dirty="0">
                <a:solidFill>
                  <a:schemeClr val="tx1"/>
                </a:solidFill>
              </a:rPr>
              <a:t>	=(0,2)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95600" y="5562600"/>
            <a:ext cx="6096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Xp,Yp</a:t>
            </a:r>
            <a:r>
              <a:rPr lang="en-US" dirty="0">
                <a:solidFill>
                  <a:schemeClr val="tx1"/>
                </a:solidFill>
              </a:rPr>
              <a:t>)	= (1+1*</a:t>
            </a:r>
            <a:r>
              <a:rPr lang="en-US" dirty="0" err="1">
                <a:solidFill>
                  <a:schemeClr val="tx1"/>
                </a:solidFill>
              </a:rPr>
              <a:t>cos</a:t>
            </a:r>
            <a:r>
              <a:rPr lang="en-US" dirty="0">
                <a:solidFill>
                  <a:schemeClr val="tx1"/>
                </a:solidFill>
              </a:rPr>
              <a:t>((2*22/7*6)/8), 1-1*sin((2*22/7*6)/8))</a:t>
            </a:r>
          </a:p>
          <a:p>
            <a:r>
              <a:rPr lang="en-US" dirty="0">
                <a:solidFill>
                  <a:schemeClr val="tx1"/>
                </a:solidFill>
              </a:rPr>
              <a:t>	=(1,2)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95600" y="6172200"/>
            <a:ext cx="6096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Xp,Yp</a:t>
            </a:r>
            <a:r>
              <a:rPr lang="en-US" dirty="0">
                <a:solidFill>
                  <a:schemeClr val="tx1"/>
                </a:solidFill>
              </a:rPr>
              <a:t>)	= (1+1*</a:t>
            </a:r>
            <a:r>
              <a:rPr lang="en-US" dirty="0" err="1">
                <a:solidFill>
                  <a:schemeClr val="tx1"/>
                </a:solidFill>
              </a:rPr>
              <a:t>cos</a:t>
            </a:r>
            <a:r>
              <a:rPr lang="en-US" dirty="0">
                <a:solidFill>
                  <a:schemeClr val="tx1"/>
                </a:solidFill>
              </a:rPr>
              <a:t>((2*22/7*7)/8), 1-1*sin((2*22/7*7)/8))</a:t>
            </a:r>
          </a:p>
          <a:p>
            <a:r>
              <a:rPr lang="en-US" dirty="0">
                <a:solidFill>
                  <a:schemeClr val="tx1"/>
                </a:solidFill>
              </a:rPr>
              <a:t>	=(2,2)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76400" y="2971800"/>
            <a:ext cx="1219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p=2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76400" y="2362200"/>
            <a:ext cx="1219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p=1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76400" y="3505200"/>
            <a:ext cx="1219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p=3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76400" y="4191000"/>
            <a:ext cx="1219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p=4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76400" y="4800600"/>
            <a:ext cx="1219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p=5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676400" y="5334000"/>
            <a:ext cx="1219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p=6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676400" y="5943600"/>
            <a:ext cx="1219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p=7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8763000" y="1981200"/>
          <a:ext cx="16764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0,0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0,2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94929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226"/>
    </mc:Choice>
    <mc:Fallback xmlns="">
      <p:transition spd="slow" advTm="1232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7" grpId="0" build="allAtOnce"/>
      <p:bldP spid="8" grpId="0" build="allAtOnce"/>
      <p:bldP spid="9" grpId="0" build="allAtOnce"/>
      <p:bldP spid="10" grpId="0" build="allAtOnce"/>
      <p:bldP spid="11" grpId="0" build="allAtOnce"/>
      <p:bldP spid="12" grpId="0" build="allAtOnce"/>
      <p:bldP spid="13" grpId="0" build="allAtOnce"/>
      <p:bldP spid="15" grpId="0" build="allAtOnce"/>
      <p:bldP spid="17" grpId="0" build="allAtOnce"/>
      <p:bldP spid="18" grpId="0" build="allAtOnce"/>
      <p:bldP spid="19" grpId="0" build="allAtOnce"/>
      <p:bldP spid="20" grpId="0" build="allAtOnce"/>
      <p:bldP spid="21" grpId="0" build="allAtOnce"/>
      <p:bldP spid="22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468" y="1590810"/>
            <a:ext cx="10515600" cy="1325563"/>
          </a:xfrm>
        </p:spPr>
        <p:txBody>
          <a:bodyPr/>
          <a:lstStyle/>
          <a:p>
            <a:pPr algn="ctr"/>
            <a:r>
              <a:rPr lang="en-ID" dirty="0" smtClean="0"/>
              <a:t>LBP: UNIFORM PATTERNS</a:t>
            </a:r>
            <a:endParaRPr lang="en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57" y="3057137"/>
            <a:ext cx="11471222" cy="239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86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14"/>
    </mc:Choice>
    <mc:Fallback xmlns="">
      <p:transition spd="slow" advTm="52314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938"/>
            <a:ext cx="10515600" cy="1325563"/>
          </a:xfrm>
        </p:spPr>
        <p:txBody>
          <a:bodyPr>
            <a:normAutofit/>
          </a:bodyPr>
          <a:lstStyle/>
          <a:p>
            <a:r>
              <a:rPr lang="en-ID" sz="3600" dirty="0" smtClean="0"/>
              <a:t>LBP: UNIFORM PATTERNS</a:t>
            </a:r>
            <a:endParaRPr lang="en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54784"/>
            <a:ext cx="10515600" cy="4351338"/>
          </a:xfrm>
        </p:spPr>
        <p:txBody>
          <a:bodyPr>
            <a:normAutofit/>
          </a:bodyPr>
          <a:lstStyle/>
          <a:p>
            <a:r>
              <a:rPr lang="en-ID" sz="2000" dirty="0" err="1" smtClean="0"/>
              <a:t>Ukuran</a:t>
            </a:r>
            <a:r>
              <a:rPr lang="en-ID" sz="2000" dirty="0" smtClean="0"/>
              <a:t> </a:t>
            </a:r>
            <a:r>
              <a:rPr lang="en-ID" sz="2000" b="1" dirty="0" err="1" smtClean="0"/>
              <a:t>keseragaman</a:t>
            </a:r>
            <a:r>
              <a:rPr lang="en-ID" sz="2000" b="1" dirty="0" smtClean="0"/>
              <a:t> U (“pattern”) </a:t>
            </a:r>
            <a:r>
              <a:rPr lang="en-ID" sz="2000" dirty="0" err="1" smtClean="0"/>
              <a:t>adalah</a:t>
            </a:r>
            <a:r>
              <a:rPr lang="en-ID" sz="2000" dirty="0" smtClean="0"/>
              <a:t> </a:t>
            </a:r>
            <a:r>
              <a:rPr lang="en-ID" sz="2000" dirty="0" err="1" smtClean="0"/>
              <a:t>jumlah</a:t>
            </a:r>
            <a:r>
              <a:rPr lang="en-ID" sz="2000" dirty="0" smtClean="0"/>
              <a:t> </a:t>
            </a:r>
            <a:r>
              <a:rPr lang="en-ID" sz="2000" dirty="0" err="1" smtClean="0"/>
              <a:t>transisi</a:t>
            </a:r>
            <a:r>
              <a:rPr lang="en-ID" sz="2000" dirty="0" smtClean="0"/>
              <a:t> bitwise </a:t>
            </a:r>
            <a:r>
              <a:rPr lang="en-ID" sz="2000" dirty="0" err="1" smtClean="0"/>
              <a:t>dari</a:t>
            </a:r>
            <a:r>
              <a:rPr lang="en-ID" sz="2000" dirty="0" smtClean="0"/>
              <a:t> 0 </a:t>
            </a:r>
            <a:r>
              <a:rPr lang="en-ID" sz="2000" dirty="0" err="1" smtClean="0"/>
              <a:t>ke</a:t>
            </a:r>
            <a:r>
              <a:rPr lang="en-ID" sz="2000" dirty="0" smtClean="0"/>
              <a:t> 1 </a:t>
            </a:r>
            <a:r>
              <a:rPr lang="en-ID" sz="2000" dirty="0" err="1" smtClean="0"/>
              <a:t>atau</a:t>
            </a:r>
            <a:r>
              <a:rPr lang="en-ID" sz="2000" dirty="0" smtClean="0"/>
              <a:t> </a:t>
            </a:r>
            <a:r>
              <a:rPr lang="en-ID" sz="2000" dirty="0" err="1" smtClean="0"/>
              <a:t>sebaliknya</a:t>
            </a:r>
            <a:r>
              <a:rPr lang="en-ID" sz="2000" dirty="0" smtClean="0"/>
              <a:t>.</a:t>
            </a:r>
          </a:p>
          <a:p>
            <a:r>
              <a:rPr lang="en-ID" sz="2000" dirty="0" smtClean="0"/>
              <a:t>Local Binary Pattern </a:t>
            </a:r>
            <a:r>
              <a:rPr lang="en-ID" sz="2000" dirty="0" err="1" smtClean="0"/>
              <a:t>disebut</a:t>
            </a:r>
            <a:r>
              <a:rPr lang="en-ID" sz="2000" dirty="0" smtClean="0"/>
              <a:t> </a:t>
            </a:r>
            <a:r>
              <a:rPr lang="en-ID" sz="2000" dirty="0" err="1" smtClean="0"/>
              <a:t>seragam</a:t>
            </a:r>
            <a:r>
              <a:rPr lang="en-ID" sz="2000" dirty="0" smtClean="0"/>
              <a:t> (uniform ) </a:t>
            </a:r>
            <a:r>
              <a:rPr lang="en-ID" sz="2000" dirty="0" err="1" smtClean="0"/>
              <a:t>jika</a:t>
            </a:r>
            <a:r>
              <a:rPr lang="en-ID" sz="2000" dirty="0" smtClean="0"/>
              <a:t> </a:t>
            </a:r>
            <a:r>
              <a:rPr lang="en-ID" sz="2000" dirty="0" err="1" smtClean="0"/>
              <a:t>ukuran</a:t>
            </a:r>
            <a:r>
              <a:rPr lang="en-ID" sz="2000" dirty="0" smtClean="0"/>
              <a:t> </a:t>
            </a:r>
            <a:r>
              <a:rPr lang="en-ID" sz="2000" dirty="0" err="1" smtClean="0"/>
              <a:t>keseragamannya</a:t>
            </a:r>
            <a:r>
              <a:rPr lang="en-ID" sz="2000" dirty="0" smtClean="0"/>
              <a:t> </a:t>
            </a:r>
            <a:r>
              <a:rPr lang="en-ID" sz="2000" b="1" dirty="0" smtClean="0"/>
              <a:t>paling </a:t>
            </a:r>
            <a:r>
              <a:rPr lang="en-ID" sz="2000" b="1" dirty="0" err="1" smtClean="0"/>
              <a:t>banyak</a:t>
            </a:r>
            <a:r>
              <a:rPr lang="en-ID" sz="2000" b="1" dirty="0" smtClean="0"/>
              <a:t> 2</a:t>
            </a:r>
            <a:r>
              <a:rPr lang="en-ID" sz="2000" dirty="0" smtClean="0"/>
              <a:t>. </a:t>
            </a:r>
            <a:r>
              <a:rPr lang="en-ID" sz="2000" dirty="0" err="1" smtClean="0"/>
              <a:t>yaitu</a:t>
            </a:r>
            <a:r>
              <a:rPr lang="en-ID" sz="2000" dirty="0" smtClean="0"/>
              <a:t> </a:t>
            </a:r>
            <a:r>
              <a:rPr lang="en-ID" sz="2000" dirty="0" err="1" smtClean="0"/>
              <a:t>transisi</a:t>
            </a:r>
            <a:r>
              <a:rPr lang="en-ID" sz="2000" dirty="0" smtClean="0"/>
              <a:t> </a:t>
            </a:r>
            <a:r>
              <a:rPr lang="en-ID" sz="2000" dirty="0" err="1" smtClean="0"/>
              <a:t>antara</a:t>
            </a:r>
            <a:r>
              <a:rPr lang="en-ID" sz="2000" dirty="0" smtClean="0"/>
              <a:t> 0 </a:t>
            </a:r>
            <a:r>
              <a:rPr lang="en-ID" sz="2000" dirty="0" err="1" smtClean="0"/>
              <a:t>dan</a:t>
            </a:r>
            <a:r>
              <a:rPr lang="en-ID" sz="2000" dirty="0" smtClean="0"/>
              <a:t> 1 </a:t>
            </a:r>
            <a:r>
              <a:rPr lang="en-ID" sz="2000" dirty="0" err="1" smtClean="0"/>
              <a:t>adalah</a:t>
            </a:r>
            <a:r>
              <a:rPr lang="en-ID" sz="2000" dirty="0" smtClean="0"/>
              <a:t> ≤ 2</a:t>
            </a:r>
          </a:p>
          <a:p>
            <a:r>
              <a:rPr lang="en-ID" sz="2000" dirty="0" err="1" smtClean="0"/>
              <a:t>Contoh</a:t>
            </a:r>
            <a:r>
              <a:rPr lang="en-ID" sz="2000" dirty="0" smtClean="0"/>
              <a:t>:</a:t>
            </a:r>
          </a:p>
          <a:p>
            <a:pPr lvl="1"/>
            <a:r>
              <a:rPr lang="fr-FR" sz="1800" dirty="0" smtClean="0"/>
              <a:t>00000000 (0 transitions) </a:t>
            </a:r>
            <a:r>
              <a:rPr lang="fr-FR" sz="1800" dirty="0" smtClean="0">
                <a:sym typeface="Wingdings" panose="05000000000000000000" pitchFamily="2" charset="2"/>
              </a:rPr>
              <a:t> </a:t>
            </a:r>
            <a:r>
              <a:rPr lang="en-ID" sz="1800" dirty="0" smtClean="0"/>
              <a:t>uniform</a:t>
            </a:r>
            <a:endParaRPr lang="fr-FR" sz="1800" dirty="0" smtClean="0"/>
          </a:p>
          <a:p>
            <a:pPr lvl="1"/>
            <a:r>
              <a:rPr lang="fr-FR" sz="1800" dirty="0" smtClean="0"/>
              <a:t>01110000 (2 transitions) </a:t>
            </a:r>
            <a:r>
              <a:rPr lang="fr-FR" sz="1800" dirty="0" smtClean="0">
                <a:sym typeface="Wingdings" panose="05000000000000000000" pitchFamily="2" charset="2"/>
              </a:rPr>
              <a:t> </a:t>
            </a:r>
            <a:r>
              <a:rPr lang="en-ID" sz="1800" dirty="0" smtClean="0"/>
              <a:t>uniform</a:t>
            </a:r>
            <a:endParaRPr lang="fr-FR" sz="1800" dirty="0" smtClean="0"/>
          </a:p>
          <a:p>
            <a:pPr lvl="1"/>
            <a:r>
              <a:rPr lang="fr-FR" sz="1800" dirty="0" smtClean="0"/>
              <a:t>11001111 (2 transitions) </a:t>
            </a:r>
            <a:r>
              <a:rPr lang="fr-FR" sz="1800" dirty="0" smtClean="0">
                <a:sym typeface="Wingdings" panose="05000000000000000000" pitchFamily="2" charset="2"/>
              </a:rPr>
              <a:t> </a:t>
            </a:r>
            <a:r>
              <a:rPr lang="en-ID" sz="1800" dirty="0" smtClean="0"/>
              <a:t>uniform</a:t>
            </a:r>
            <a:endParaRPr lang="fr-FR" sz="1800" dirty="0" smtClean="0"/>
          </a:p>
          <a:p>
            <a:pPr lvl="1"/>
            <a:r>
              <a:rPr lang="fr-FR" sz="1800" dirty="0" smtClean="0"/>
              <a:t>11001001 (4 transitions) </a:t>
            </a:r>
            <a:r>
              <a:rPr lang="fr-FR" sz="1800" dirty="0" smtClean="0">
                <a:sym typeface="Wingdings" panose="05000000000000000000" pitchFamily="2" charset="2"/>
              </a:rPr>
              <a:t> non-</a:t>
            </a:r>
            <a:r>
              <a:rPr lang="en-ID" sz="1800" dirty="0" smtClean="0"/>
              <a:t>uniform</a:t>
            </a:r>
            <a:endParaRPr lang="fr-FR" sz="1800" dirty="0" smtClean="0"/>
          </a:p>
          <a:p>
            <a:pPr lvl="1"/>
            <a:r>
              <a:rPr lang="fr-FR" sz="1800" dirty="0" smtClean="0"/>
              <a:t>01010011 (6 transitions) </a:t>
            </a:r>
            <a:r>
              <a:rPr lang="fr-FR" sz="1800" dirty="0" smtClean="0">
                <a:sym typeface="Wingdings" panose="05000000000000000000" pitchFamily="2" charset="2"/>
              </a:rPr>
              <a:t> non-</a:t>
            </a:r>
            <a:r>
              <a:rPr lang="en-ID" sz="1800" dirty="0" smtClean="0"/>
              <a:t>uniform</a:t>
            </a:r>
            <a:endParaRPr lang="en-ID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465841" cy="17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6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965"/>
    </mc:Choice>
    <mc:Fallback xmlns="">
      <p:transition spd="slow" advTm="115965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208" y="1528904"/>
            <a:ext cx="6877050" cy="1123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208" y="3816633"/>
            <a:ext cx="5686425" cy="24955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2208" y="2711704"/>
            <a:ext cx="90935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dirty="0" err="1" smtClean="0"/>
              <a:t>Jika</a:t>
            </a:r>
            <a:r>
              <a:rPr lang="en-ID" sz="2400" dirty="0" smtClean="0"/>
              <a:t> U≤2 </a:t>
            </a:r>
            <a:r>
              <a:rPr lang="en-ID" sz="2400" dirty="0" smtClean="0">
                <a:sym typeface="Wingdings" panose="05000000000000000000" pitchFamily="2" charset="2"/>
              </a:rPr>
              <a:t></a:t>
            </a:r>
            <a:r>
              <a:rPr lang="en-ID" sz="2400" dirty="0" smtClean="0"/>
              <a:t> </a:t>
            </a:r>
            <a:r>
              <a:rPr lang="en-ID" sz="2400" dirty="0" err="1" smtClean="0"/>
              <a:t>seragam</a:t>
            </a:r>
            <a:r>
              <a:rPr lang="en-ID" sz="2400" dirty="0" smtClean="0"/>
              <a:t>(uniform), </a:t>
            </a:r>
            <a:r>
              <a:rPr lang="en-ID" sz="2400" dirty="0" err="1" smtClean="0"/>
              <a:t>lainnya</a:t>
            </a:r>
            <a:r>
              <a:rPr lang="en-ID" sz="2400" dirty="0" smtClean="0"/>
              <a:t> </a:t>
            </a:r>
            <a:r>
              <a:rPr lang="en-ID" sz="2400" dirty="0" err="1" smtClean="0"/>
              <a:t>tidak</a:t>
            </a:r>
            <a:r>
              <a:rPr lang="en-ID" sz="2400" dirty="0" smtClean="0"/>
              <a:t> </a:t>
            </a:r>
            <a:r>
              <a:rPr lang="en-ID" sz="2400" dirty="0" err="1" smtClean="0"/>
              <a:t>seragam</a:t>
            </a:r>
            <a:r>
              <a:rPr lang="en-ID" sz="2400" dirty="0" smtClean="0"/>
              <a:t> (non-uniform)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dirty="0" smtClean="0"/>
              <a:t>LBP yang </a:t>
            </a:r>
            <a:r>
              <a:rPr lang="en-ID" sz="2400" dirty="0" err="1" smtClean="0"/>
              <a:t>seragam</a:t>
            </a:r>
            <a:r>
              <a:rPr lang="en-ID" sz="2400" dirty="0" smtClean="0"/>
              <a:t>(uniform) </a:t>
            </a:r>
            <a:r>
              <a:rPr lang="en-ID" sz="2400" dirty="0" err="1" smtClean="0"/>
              <a:t>memiliki</a:t>
            </a:r>
            <a:r>
              <a:rPr lang="en-ID" sz="2400" dirty="0" smtClean="0"/>
              <a:t> </a:t>
            </a:r>
            <a:r>
              <a:rPr lang="en-ID" sz="2400" dirty="0" err="1" smtClean="0"/>
              <a:t>nilai</a:t>
            </a:r>
            <a:r>
              <a:rPr lang="en-ID" sz="2400" dirty="0" smtClean="0"/>
              <a:t> output </a:t>
            </a:r>
            <a:r>
              <a:rPr lang="en-ID" sz="2400" b="1" dirty="0" smtClean="0"/>
              <a:t>P * (P-1) +2</a:t>
            </a:r>
            <a:endParaRPr lang="en-ID" sz="2400" b="1" dirty="0"/>
          </a:p>
        </p:txBody>
      </p:sp>
    </p:spTree>
    <p:extLst>
      <p:ext uri="{BB962C8B-B14F-4D97-AF65-F5344CB8AC3E}">
        <p14:creationId xmlns:p14="http://schemas.microsoft.com/office/powerpoint/2010/main" val="79113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138"/>
    </mc:Choice>
    <mc:Fallback xmlns="">
      <p:transition spd="slow" advTm="53138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540" y="1415713"/>
            <a:ext cx="501785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 total of 58 binary patterns for (8, 1) </a:t>
            </a:r>
            <a:r>
              <a:rPr lang="en-US" dirty="0" err="1" smtClean="0"/>
              <a:t>neighbourhood</a:t>
            </a:r>
            <a:endParaRPr lang="en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391" y="365125"/>
            <a:ext cx="6245158" cy="629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0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58"/>
    </mc:Choice>
    <mc:Fallback xmlns="">
      <p:transition spd="slow" advTm="27858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Advantages and Disadvantages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 smtClean="0"/>
              <a:t>Advantages :</a:t>
            </a:r>
          </a:p>
          <a:p>
            <a:pPr lvl="1"/>
            <a:r>
              <a:rPr lang="en-ID" dirty="0" err="1" smtClean="0"/>
              <a:t>Hanya</a:t>
            </a:r>
            <a:r>
              <a:rPr lang="en-ID" dirty="0" smtClean="0"/>
              <a:t> </a:t>
            </a:r>
            <a:r>
              <a:rPr lang="en-ID" dirty="0" err="1" smtClean="0"/>
              <a:t>pola</a:t>
            </a:r>
            <a:r>
              <a:rPr lang="en-ID" dirty="0" smtClean="0"/>
              <a:t> “uniform” yang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sebagai</a:t>
            </a:r>
            <a:r>
              <a:rPr lang="en-ID" dirty="0" smtClean="0"/>
              <a:t> </a:t>
            </a:r>
            <a:r>
              <a:rPr lang="en-ID" dirty="0" err="1" smtClean="0"/>
              <a:t>pola</a:t>
            </a:r>
            <a:r>
              <a:rPr lang="en-ID" dirty="0" smtClean="0"/>
              <a:t> </a:t>
            </a:r>
            <a:r>
              <a:rPr lang="en-ID" dirty="0" err="1" smtClean="0"/>
              <a:t>dasar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tekstur</a:t>
            </a:r>
            <a:r>
              <a:rPr lang="en-ID" dirty="0" smtClean="0"/>
              <a:t> </a:t>
            </a:r>
            <a:r>
              <a:rPr lang="en-ID" dirty="0" err="1" smtClean="0"/>
              <a:t>gambar</a:t>
            </a:r>
            <a:r>
              <a:rPr lang="en-ID" dirty="0" smtClean="0"/>
              <a:t> </a:t>
            </a:r>
            <a:r>
              <a:rPr lang="en-ID" dirty="0" err="1" smtClean="0"/>
              <a:t>lokal</a:t>
            </a:r>
            <a:r>
              <a:rPr lang="en-ID" dirty="0" smtClean="0"/>
              <a:t>.</a:t>
            </a:r>
          </a:p>
          <a:p>
            <a:pPr lvl="1"/>
            <a:r>
              <a:rPr lang="en-ID" dirty="0" smtClean="0"/>
              <a:t>LBP yang uniform </a:t>
            </a:r>
            <a:r>
              <a:rPr lang="en-ID" dirty="0" err="1" smtClean="0"/>
              <a:t>memberikan</a:t>
            </a:r>
            <a:r>
              <a:rPr lang="en-ID" dirty="0" smtClean="0"/>
              <a:t> </a:t>
            </a:r>
            <a:r>
              <a:rPr lang="en-ID" dirty="0" err="1" smtClean="0"/>
              <a:t>kinerja</a:t>
            </a:r>
            <a:r>
              <a:rPr lang="en-ID" dirty="0" smtClean="0"/>
              <a:t> yang </a:t>
            </a:r>
            <a:r>
              <a:rPr lang="en-ID" dirty="0" err="1" smtClean="0"/>
              <a:t>lebih</a:t>
            </a:r>
            <a:r>
              <a:rPr lang="en-ID" dirty="0" smtClean="0"/>
              <a:t> </a:t>
            </a:r>
            <a:r>
              <a:rPr lang="en-ID" dirty="0" err="1" smtClean="0"/>
              <a:t>baik</a:t>
            </a:r>
            <a:r>
              <a:rPr lang="en-ID" dirty="0" smtClean="0"/>
              <a:t> </a:t>
            </a:r>
            <a:r>
              <a:rPr lang="en-ID" dirty="0" err="1" smtClean="0"/>
              <a:t>daripada</a:t>
            </a:r>
            <a:r>
              <a:rPr lang="en-ID" dirty="0" smtClean="0"/>
              <a:t> LBP </a:t>
            </a:r>
            <a:r>
              <a:rPr lang="en-ID" dirty="0" err="1" smtClean="0"/>
              <a:t>karena</a:t>
            </a:r>
            <a:r>
              <a:rPr lang="en-ID" dirty="0" smtClean="0"/>
              <a:t> </a:t>
            </a:r>
            <a:r>
              <a:rPr lang="en-ID" dirty="0" err="1" smtClean="0"/>
              <a:t>sifat</a:t>
            </a:r>
            <a:r>
              <a:rPr lang="en-ID" dirty="0" smtClean="0"/>
              <a:t> </a:t>
            </a:r>
            <a:r>
              <a:rPr lang="en-ID" dirty="0" err="1" smtClean="0"/>
              <a:t>statistik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ID" dirty="0" err="1" smtClean="0"/>
              <a:t>pola-pola</a:t>
            </a:r>
            <a:r>
              <a:rPr lang="en-ID" dirty="0" smtClean="0"/>
              <a:t> </a:t>
            </a:r>
            <a:r>
              <a:rPr lang="en-ID" dirty="0" err="1" smtClean="0"/>
              <a:t>ini</a:t>
            </a:r>
            <a:r>
              <a:rPr lang="en-ID" dirty="0" smtClean="0"/>
              <a:t>.</a:t>
            </a:r>
            <a:endParaRPr lang="en-ID" dirty="0"/>
          </a:p>
          <a:p>
            <a:pPr lvl="1"/>
            <a:r>
              <a:rPr lang="en-ID" dirty="0" err="1" smtClean="0"/>
              <a:t>Dimensi</a:t>
            </a:r>
            <a:r>
              <a:rPr lang="en-ID" dirty="0" smtClean="0"/>
              <a:t> </a:t>
            </a:r>
            <a:r>
              <a:rPr lang="en-ID" dirty="0" err="1" smtClean="0"/>
              <a:t>fitur</a:t>
            </a:r>
            <a:r>
              <a:rPr lang="en-ID" dirty="0" smtClean="0"/>
              <a:t> yang </a:t>
            </a:r>
            <a:r>
              <a:rPr lang="en-ID" dirty="0" err="1" smtClean="0"/>
              <a:t>lebih</a:t>
            </a:r>
            <a:r>
              <a:rPr lang="en-ID" dirty="0" smtClean="0"/>
              <a:t> </a:t>
            </a:r>
            <a:r>
              <a:rPr lang="en-ID" dirty="0" err="1" smtClean="0"/>
              <a:t>rendah</a:t>
            </a:r>
            <a:r>
              <a:rPr lang="en-ID" dirty="0" smtClean="0"/>
              <a:t>, vector </a:t>
            </a:r>
            <a:r>
              <a:rPr lang="en-ID" dirty="0" err="1" smtClean="0"/>
              <a:t>ciri</a:t>
            </a:r>
            <a:r>
              <a:rPr lang="en-ID" dirty="0" smtClean="0"/>
              <a:t> </a:t>
            </a:r>
            <a:r>
              <a:rPr lang="en-ID" dirty="0" err="1" smtClean="0"/>
              <a:t>berjumlah</a:t>
            </a:r>
            <a:r>
              <a:rPr lang="en-ID" dirty="0" smtClean="0"/>
              <a:t> 58</a:t>
            </a:r>
          </a:p>
          <a:p>
            <a:r>
              <a:rPr lang="en-ID" dirty="0" smtClean="0"/>
              <a:t>Disadvantages:</a:t>
            </a:r>
          </a:p>
          <a:p>
            <a:pPr lvl="1"/>
            <a:r>
              <a:rPr lang="en-ID" dirty="0" err="1" smtClean="0"/>
              <a:t>Tidak</a:t>
            </a:r>
            <a:r>
              <a:rPr lang="en-ID" dirty="0" smtClean="0"/>
              <a:t> </a:t>
            </a:r>
            <a:r>
              <a:rPr lang="en-ID" dirty="0" err="1" smtClean="0"/>
              <a:t>ada</a:t>
            </a:r>
            <a:r>
              <a:rPr lang="en-ID" dirty="0" smtClean="0"/>
              <a:t> </a:t>
            </a:r>
            <a:r>
              <a:rPr lang="en-ID" dirty="0" err="1" smtClean="0"/>
              <a:t>invarian</a:t>
            </a:r>
            <a:r>
              <a:rPr lang="en-ID" dirty="0" smtClean="0"/>
              <a:t> </a:t>
            </a:r>
            <a:r>
              <a:rPr lang="en-ID" dirty="0" err="1" smtClean="0"/>
              <a:t>rotasi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8160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609"/>
    </mc:Choice>
    <mc:Fallback xmlns="">
      <p:transition spd="slow" advTm="44609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566" y="2544120"/>
            <a:ext cx="10515600" cy="1325563"/>
          </a:xfrm>
        </p:spPr>
        <p:txBody>
          <a:bodyPr/>
          <a:lstStyle/>
          <a:p>
            <a:r>
              <a:rPr lang="en-ID" dirty="0" smtClean="0"/>
              <a:t>ROTATION INVARAINCE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1725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94"/>
    </mc:Choice>
    <mc:Fallback xmlns="">
      <p:transition spd="slow" advTm="18594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722232"/>
                <a:ext cx="10515600" cy="1325563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D" b="1" i="1" dirty="0" smtClean="0">
                              <a:latin typeface="Cambria Math" panose="02040503050406030204" pitchFamily="18" charset="0"/>
                            </a:rPr>
                            <m:t>𝑳𝑩𝑷</m:t>
                          </m:r>
                        </m:e>
                        <m:sub>
                          <m:r>
                            <a:rPr lang="en-ID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D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D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ID" b="0" i="1" dirty="0" smtClean="0">
                              <a:latin typeface="Cambria Math" panose="02040503050406030204" pitchFamily="18" charset="0"/>
                            </a:rPr>
                            <m:t>𝑟𝑖𝑢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722232"/>
                <a:ext cx="10515600" cy="1325563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964002"/>
            <a:ext cx="12192000" cy="6062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b="1" dirty="0" err="1" smtClean="0"/>
              <a:t>Secara</a:t>
            </a:r>
            <a:r>
              <a:rPr lang="en-ID" b="1" dirty="0" smtClean="0"/>
              <a:t> </a:t>
            </a:r>
            <a:r>
              <a:rPr lang="en-ID" b="1" dirty="0" err="1"/>
              <a:t>M</a:t>
            </a:r>
            <a:r>
              <a:rPr lang="en-ID" b="1" dirty="0" err="1" smtClean="0"/>
              <a:t>atematis</a:t>
            </a:r>
            <a:endParaRPr lang="en-ID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2811439" y="3002507"/>
            <a:ext cx="6987654" cy="2265529"/>
            <a:chOff x="2811439" y="3002507"/>
            <a:chExt cx="6987654" cy="226552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30447" y="3493748"/>
              <a:ext cx="5959121" cy="1209097"/>
            </a:xfrm>
            <a:prstGeom prst="rect">
              <a:avLst/>
            </a:prstGeom>
          </p:spPr>
        </p:pic>
        <p:sp>
          <p:nvSpPr>
            <p:cNvPr id="7" name="Double Brace 6"/>
            <p:cNvSpPr/>
            <p:nvPr/>
          </p:nvSpPr>
          <p:spPr>
            <a:xfrm>
              <a:off x="2811439" y="3002507"/>
              <a:ext cx="6987654" cy="2265529"/>
            </a:xfrm>
            <a:prstGeom prst="brace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66726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009"/>
    </mc:Choice>
    <mc:Fallback xmlns="">
      <p:transition spd="slow" advTm="36009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60379" y="110832"/>
                <a:ext cx="10515600" cy="1325563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D" b="1" i="1" dirty="0" smtClean="0">
                              <a:latin typeface="Cambria Math" panose="02040503050406030204" pitchFamily="18" charset="0"/>
                            </a:rPr>
                            <m:t>𝑳𝑩𝑷</m:t>
                          </m:r>
                        </m:e>
                        <m:sub>
                          <m:r>
                            <a:rPr lang="en-ID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D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D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ID" b="0" i="1" dirty="0" smtClean="0">
                              <a:latin typeface="Cambria Math" panose="02040503050406030204" pitchFamily="18" charset="0"/>
                            </a:rPr>
                            <m:t>𝑟𝑖𝑢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0379" y="110832"/>
                <a:ext cx="10515600" cy="1325563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8179" y="361442"/>
            <a:ext cx="5959121" cy="1209097"/>
          </a:xfrm>
          <a:prstGeom prst="rect">
            <a:avLst/>
          </a:prstGeom>
        </p:spPr>
      </p:pic>
      <p:grpSp>
        <p:nvGrpSpPr>
          <p:cNvPr id="46" name="Group 14"/>
          <p:cNvGrpSpPr/>
          <p:nvPr/>
        </p:nvGrpSpPr>
        <p:grpSpPr>
          <a:xfrm>
            <a:off x="2057400" y="2209800"/>
            <a:ext cx="2362200" cy="2590800"/>
            <a:chOff x="381000" y="1752600"/>
            <a:chExt cx="3733800" cy="3962400"/>
          </a:xfrm>
        </p:grpSpPr>
        <p:grpSp>
          <p:nvGrpSpPr>
            <p:cNvPr id="47" name="Group 5"/>
            <p:cNvGrpSpPr/>
            <p:nvPr/>
          </p:nvGrpSpPr>
          <p:grpSpPr>
            <a:xfrm>
              <a:off x="381000" y="1752600"/>
              <a:ext cx="3733800" cy="3962400"/>
              <a:chOff x="1447800" y="2057400"/>
              <a:chExt cx="2133600" cy="2514600"/>
            </a:xfrm>
          </p:grpSpPr>
          <p:pic>
            <p:nvPicPr>
              <p:cNvPr id="74" name="Picture 4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 l="22564" t="8889" r="24103" b="17778"/>
              <a:stretch>
                <a:fillRect/>
              </a:stretch>
            </p:blipFill>
            <p:spPr bwMode="auto">
              <a:xfrm>
                <a:off x="1447800" y="2057400"/>
                <a:ext cx="2133600" cy="2514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75" name="Straight Connector 74"/>
              <p:cNvCxnSpPr/>
              <p:nvPr/>
            </p:nvCxnSpPr>
            <p:spPr>
              <a:xfrm rot="5400000">
                <a:off x="409009" y="3314700"/>
                <a:ext cx="2513806" cy="79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5400000">
                <a:off x="1061357" y="3314700"/>
                <a:ext cx="2513806" cy="79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5400000">
                <a:off x="1486694" y="3313906"/>
                <a:ext cx="2513806" cy="79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1943099" y="3314700"/>
                <a:ext cx="2513806" cy="79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1447800" y="2513012"/>
                <a:ext cx="213360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1447800" y="2970212"/>
                <a:ext cx="213360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1447800" y="3459773"/>
                <a:ext cx="213360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1447800" y="4136781"/>
                <a:ext cx="213360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/>
            <p:cNvCxnSpPr/>
            <p:nvPr/>
          </p:nvCxnSpPr>
          <p:spPr>
            <a:xfrm rot="5400000">
              <a:off x="-838270" y="3732480"/>
              <a:ext cx="3961149" cy="139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-457270" y="3732480"/>
              <a:ext cx="3961149" cy="139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304730" y="3733730"/>
              <a:ext cx="3961149" cy="139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066730" y="3732480"/>
              <a:ext cx="3961149" cy="139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1828730" y="3733730"/>
              <a:ext cx="3961149" cy="139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81000" y="2131098"/>
              <a:ext cx="3733800" cy="250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381000" y="2816898"/>
              <a:ext cx="3733800" cy="250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81000" y="3581400"/>
              <a:ext cx="3733800" cy="250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81000" y="4340898"/>
              <a:ext cx="3733800" cy="250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81000" y="4721898"/>
              <a:ext cx="3733800" cy="250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381000" y="5407698"/>
              <a:ext cx="3733800" cy="250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ectangle 82"/>
          <p:cNvSpPr/>
          <p:nvPr/>
        </p:nvSpPr>
        <p:spPr>
          <a:xfrm>
            <a:off x="2057400" y="2209801"/>
            <a:ext cx="723122" cy="697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urved Up Arrow 83"/>
          <p:cNvSpPr/>
          <p:nvPr/>
        </p:nvSpPr>
        <p:spPr>
          <a:xfrm rot="21267717" flipV="1">
            <a:off x="2319251" y="1460294"/>
            <a:ext cx="3462958" cy="945018"/>
          </a:xfrm>
          <a:prstGeom prst="curvedUpArrow">
            <a:avLst/>
          </a:prstGeom>
          <a:solidFill>
            <a:srgbClr val="5EB5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124200" y="990600"/>
            <a:ext cx="1524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Riu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86" name="Picture 85"/>
          <p:cNvPicPr/>
          <p:nvPr/>
        </p:nvPicPr>
        <p:blipFill>
          <a:blip r:embed="rId8"/>
          <a:stretch>
            <a:fillRect/>
          </a:stretch>
        </p:blipFill>
        <p:spPr>
          <a:xfrm>
            <a:off x="4800600" y="2362200"/>
            <a:ext cx="1365622" cy="755970"/>
          </a:xfrm>
          <a:prstGeom prst="rect">
            <a:avLst/>
          </a:prstGeom>
        </p:spPr>
      </p:pic>
      <p:pic>
        <p:nvPicPr>
          <p:cNvPr id="87" name="Picture 86"/>
          <p:cNvPicPr/>
          <p:nvPr/>
        </p:nvPicPr>
        <p:blipFill>
          <a:blip r:embed="rId9"/>
          <a:stretch>
            <a:fillRect/>
          </a:stretch>
        </p:blipFill>
        <p:spPr>
          <a:xfrm>
            <a:off x="4800600" y="3124200"/>
            <a:ext cx="1365622" cy="755970"/>
          </a:xfrm>
          <a:prstGeom prst="rect">
            <a:avLst/>
          </a:prstGeom>
        </p:spPr>
      </p:pic>
      <p:pic>
        <p:nvPicPr>
          <p:cNvPr id="88" name="Picture 87"/>
          <p:cNvPicPr/>
          <p:nvPr/>
        </p:nvPicPr>
        <p:blipFill>
          <a:blip r:embed="rId10"/>
          <a:stretch>
            <a:fillRect/>
          </a:stretch>
        </p:blipFill>
        <p:spPr>
          <a:xfrm>
            <a:off x="4806578" y="3892230"/>
            <a:ext cx="1365622" cy="755970"/>
          </a:xfrm>
          <a:prstGeom prst="rect">
            <a:avLst/>
          </a:prstGeom>
        </p:spPr>
      </p:pic>
      <p:pic>
        <p:nvPicPr>
          <p:cNvPr id="89" name="Picture 88"/>
          <p:cNvPicPr/>
          <p:nvPr/>
        </p:nvPicPr>
        <p:blipFill>
          <a:blip r:embed="rId11"/>
          <a:stretch>
            <a:fillRect/>
          </a:stretch>
        </p:blipFill>
        <p:spPr>
          <a:xfrm>
            <a:off x="4806578" y="4730430"/>
            <a:ext cx="1365622" cy="755970"/>
          </a:xfrm>
          <a:prstGeom prst="rect">
            <a:avLst/>
          </a:prstGeom>
        </p:spPr>
      </p:pic>
      <p:pic>
        <p:nvPicPr>
          <p:cNvPr id="90" name="Picture 89"/>
          <p:cNvPicPr/>
          <p:nvPr/>
        </p:nvPicPr>
        <p:blipFill>
          <a:blip r:embed="rId12"/>
          <a:stretch>
            <a:fillRect/>
          </a:stretch>
        </p:blipFill>
        <p:spPr>
          <a:xfrm>
            <a:off x="6406778" y="2362201"/>
            <a:ext cx="1365622" cy="725487"/>
          </a:xfrm>
          <a:prstGeom prst="rect">
            <a:avLst/>
          </a:prstGeom>
        </p:spPr>
      </p:pic>
      <p:pic>
        <p:nvPicPr>
          <p:cNvPr id="91" name="Picture 90"/>
          <p:cNvPicPr/>
          <p:nvPr/>
        </p:nvPicPr>
        <p:blipFill>
          <a:blip r:embed="rId13"/>
          <a:stretch>
            <a:fillRect/>
          </a:stretch>
        </p:blipFill>
        <p:spPr>
          <a:xfrm>
            <a:off x="6406778" y="3160714"/>
            <a:ext cx="1365622" cy="725487"/>
          </a:xfrm>
          <a:prstGeom prst="rect">
            <a:avLst/>
          </a:prstGeom>
        </p:spPr>
      </p:pic>
      <p:pic>
        <p:nvPicPr>
          <p:cNvPr id="92" name="Picture 91"/>
          <p:cNvPicPr/>
          <p:nvPr/>
        </p:nvPicPr>
        <p:blipFill>
          <a:blip r:embed="rId14"/>
          <a:stretch>
            <a:fillRect/>
          </a:stretch>
        </p:blipFill>
        <p:spPr>
          <a:xfrm>
            <a:off x="6406778" y="3922714"/>
            <a:ext cx="1365622" cy="725487"/>
          </a:xfrm>
          <a:prstGeom prst="rect">
            <a:avLst/>
          </a:prstGeom>
        </p:spPr>
      </p:pic>
      <p:pic>
        <p:nvPicPr>
          <p:cNvPr id="93" name="Picture 92"/>
          <p:cNvPicPr/>
          <p:nvPr/>
        </p:nvPicPr>
        <p:blipFill>
          <a:blip r:embed="rId15"/>
          <a:stretch>
            <a:fillRect/>
          </a:stretch>
        </p:blipFill>
        <p:spPr>
          <a:xfrm>
            <a:off x="6400800" y="4760914"/>
            <a:ext cx="1365622" cy="725487"/>
          </a:xfrm>
          <a:prstGeom prst="rect">
            <a:avLst/>
          </a:prstGeom>
        </p:spPr>
      </p:pic>
      <p:sp>
        <p:nvSpPr>
          <p:cNvPr id="94" name="TextBox 5"/>
          <p:cNvSpPr txBox="1"/>
          <p:nvPr/>
        </p:nvSpPr>
        <p:spPr>
          <a:xfrm>
            <a:off x="8458200" y="24384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9pPr>
          </a:lstStyle>
          <a:p>
            <a:pPr marL="342900" indent="-342900"/>
            <a:r>
              <a:rPr lang="en-US" sz="1400" dirty="0"/>
              <a:t>2 </a:t>
            </a:r>
            <a:r>
              <a:rPr lang="en-US" sz="1400" dirty="0" err="1"/>
              <a:t>Transisi</a:t>
            </a:r>
            <a:endParaRPr lang="en-US" sz="1400" dirty="0"/>
          </a:p>
          <a:p>
            <a:pPr marL="342900" indent="-342900"/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riu</a:t>
            </a:r>
            <a:r>
              <a:rPr lang="en-US" sz="1400" dirty="0"/>
              <a:t> =3</a:t>
            </a:r>
          </a:p>
        </p:txBody>
      </p:sp>
      <p:sp>
        <p:nvSpPr>
          <p:cNvPr id="95" name="TextBox 11"/>
          <p:cNvSpPr txBox="1"/>
          <p:nvPr/>
        </p:nvSpPr>
        <p:spPr>
          <a:xfrm>
            <a:off x="8458200" y="3147536"/>
            <a:ext cx="190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9pPr>
          </a:lstStyle>
          <a:p>
            <a:pPr marL="342900" indent="-342900"/>
            <a:r>
              <a:rPr lang="en-US" sz="1400" dirty="0"/>
              <a:t>6 </a:t>
            </a:r>
            <a:r>
              <a:rPr lang="en-US" sz="1400" dirty="0" err="1"/>
              <a:t>Transisi</a:t>
            </a:r>
            <a:endParaRPr lang="en-US" sz="1400" dirty="0"/>
          </a:p>
          <a:p>
            <a:pPr marL="342900" indent="-342900"/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riu</a:t>
            </a:r>
            <a:r>
              <a:rPr lang="en-US" sz="1400" dirty="0"/>
              <a:t> =9</a:t>
            </a:r>
          </a:p>
          <a:p>
            <a:pPr marL="342900" indent="-342900"/>
            <a:r>
              <a:rPr lang="en-US" sz="1400" dirty="0"/>
              <a:t>(non uniform pattern)</a:t>
            </a:r>
          </a:p>
        </p:txBody>
      </p:sp>
      <p:sp>
        <p:nvSpPr>
          <p:cNvPr id="96" name="TextBox 14"/>
          <p:cNvSpPr txBox="1"/>
          <p:nvPr/>
        </p:nvSpPr>
        <p:spPr>
          <a:xfrm>
            <a:off x="8458200" y="40386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9pPr>
          </a:lstStyle>
          <a:p>
            <a:pPr marL="342900" indent="-342900"/>
            <a:r>
              <a:rPr lang="en-US" sz="1400" dirty="0"/>
              <a:t>0 </a:t>
            </a:r>
            <a:r>
              <a:rPr lang="en-US" sz="1400" dirty="0" err="1"/>
              <a:t>Transisi</a:t>
            </a:r>
            <a:endParaRPr lang="en-US" sz="1400" dirty="0"/>
          </a:p>
          <a:p>
            <a:pPr marL="342900" indent="-342900"/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riu</a:t>
            </a:r>
            <a:r>
              <a:rPr lang="en-US" sz="1400" dirty="0"/>
              <a:t> =8</a:t>
            </a:r>
          </a:p>
        </p:txBody>
      </p:sp>
      <p:sp>
        <p:nvSpPr>
          <p:cNvPr id="97" name="TextBox 17"/>
          <p:cNvSpPr txBox="1"/>
          <p:nvPr/>
        </p:nvSpPr>
        <p:spPr>
          <a:xfrm>
            <a:off x="8458200" y="48768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9pPr>
          </a:lstStyle>
          <a:p>
            <a:pPr marL="342900" indent="-342900"/>
            <a:r>
              <a:rPr lang="en-US" sz="1400" dirty="0"/>
              <a:t>0 </a:t>
            </a:r>
            <a:r>
              <a:rPr lang="en-US" sz="1400" dirty="0" err="1"/>
              <a:t>Transisi</a:t>
            </a:r>
            <a:endParaRPr lang="en-US" sz="1400" dirty="0"/>
          </a:p>
          <a:p>
            <a:pPr marL="342900" indent="-342900"/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riu</a:t>
            </a:r>
            <a:r>
              <a:rPr lang="en-US" sz="1400" dirty="0"/>
              <a:t> =0</a:t>
            </a:r>
          </a:p>
        </p:txBody>
      </p:sp>
      <p:sp>
        <p:nvSpPr>
          <p:cNvPr id="98" name="Oval 97"/>
          <p:cNvSpPr/>
          <p:nvPr/>
        </p:nvSpPr>
        <p:spPr>
          <a:xfrm>
            <a:off x="7391400" y="2362200"/>
            <a:ext cx="3810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6553200" y="2743200"/>
            <a:ext cx="762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2590800" y="5638800"/>
            <a:ext cx="3886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/>
              <a:t>Transisi</a:t>
            </a:r>
            <a:r>
              <a:rPr lang="en-US" sz="2400" dirty="0"/>
              <a:t> &gt; 2  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riu</a:t>
            </a:r>
            <a:r>
              <a:rPr lang="en-US" sz="2400" dirty="0">
                <a:sym typeface="Wingdings" pitchFamily="2" charset="2"/>
              </a:rPr>
              <a:t>=9</a:t>
            </a:r>
          </a:p>
          <a:p>
            <a:r>
              <a:rPr lang="en-US" sz="2400" dirty="0" err="1"/>
              <a:t>Transisi</a:t>
            </a:r>
            <a:r>
              <a:rPr lang="en-US" sz="2400" dirty="0"/>
              <a:t> &lt;=2 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jumlah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nilai</a:t>
            </a:r>
            <a:r>
              <a:rPr lang="en-US" sz="2400" dirty="0">
                <a:sym typeface="Wingdings" pitchFamily="2" charset="2"/>
              </a:rPr>
              <a:t> 1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303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667"/>
    </mc:Choice>
    <mc:Fallback xmlns="">
      <p:transition spd="slow" advTm="1426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85" grpId="0"/>
      <p:bldP spid="94" grpId="0" build="allAtOnce"/>
      <p:bldP spid="95" grpId="0" build="allAtOnce"/>
      <p:bldP spid="96" grpId="0" build="allAtOnce"/>
      <p:bldP spid="97" grpId="0" build="allAtOnce"/>
      <p:bldP spid="98" grpId="0" animBg="1"/>
      <p:bldP spid="99" grpId="0" animBg="1"/>
      <p:bldP spid="100" grpId="0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685" y="153349"/>
            <a:ext cx="10515600" cy="1325563"/>
          </a:xfrm>
        </p:spPr>
        <p:txBody>
          <a:bodyPr/>
          <a:lstStyle/>
          <a:p>
            <a:pPr algn="ctr"/>
            <a:r>
              <a:rPr lang="en-ID" dirty="0"/>
              <a:t>Proses </a:t>
            </a:r>
            <a:r>
              <a:rPr lang="en-ID" dirty="0" err="1"/>
              <a:t>Pengolahan</a:t>
            </a:r>
            <a:r>
              <a:rPr lang="en-ID" dirty="0"/>
              <a:t> </a:t>
            </a:r>
            <a:r>
              <a:rPr lang="en-ID" dirty="0" smtClean="0"/>
              <a:t>Citra Digital</a:t>
            </a:r>
            <a:endParaRPr lang="en-ID" dirty="0"/>
          </a:p>
        </p:txBody>
      </p:sp>
      <p:sp>
        <p:nvSpPr>
          <p:cNvPr id="4" name="Rectangle 3"/>
          <p:cNvSpPr/>
          <p:nvPr/>
        </p:nvSpPr>
        <p:spPr>
          <a:xfrm>
            <a:off x="3994017" y="3784158"/>
            <a:ext cx="3971499" cy="23747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Knowledge Base</a:t>
            </a:r>
            <a:endParaRPr lang="en-ID" dirty="0"/>
          </a:p>
        </p:txBody>
      </p:sp>
      <p:sp>
        <p:nvSpPr>
          <p:cNvPr id="5" name="Rectangle 4"/>
          <p:cNvSpPr/>
          <p:nvPr/>
        </p:nvSpPr>
        <p:spPr>
          <a:xfrm>
            <a:off x="1383880" y="5230069"/>
            <a:ext cx="1746912" cy="9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Image Acquisition</a:t>
            </a:r>
            <a:endParaRPr lang="en-ID" dirty="0"/>
          </a:p>
        </p:txBody>
      </p:sp>
      <p:sp>
        <p:nvSpPr>
          <p:cNvPr id="6" name="Rectangle 5"/>
          <p:cNvSpPr/>
          <p:nvPr/>
        </p:nvSpPr>
        <p:spPr>
          <a:xfrm>
            <a:off x="1383880" y="3784158"/>
            <a:ext cx="1746912" cy="928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Preprocessing</a:t>
            </a:r>
            <a:endParaRPr lang="en-ID" dirty="0"/>
          </a:p>
        </p:txBody>
      </p:sp>
      <p:sp>
        <p:nvSpPr>
          <p:cNvPr id="7" name="Rectangle 6"/>
          <p:cNvSpPr/>
          <p:nvPr/>
        </p:nvSpPr>
        <p:spPr>
          <a:xfrm>
            <a:off x="3946248" y="2077632"/>
            <a:ext cx="1746912" cy="9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Segmentation</a:t>
            </a:r>
            <a:endParaRPr lang="en-ID" dirty="0"/>
          </a:p>
        </p:txBody>
      </p:sp>
      <p:sp>
        <p:nvSpPr>
          <p:cNvPr id="8" name="Rectangle 7"/>
          <p:cNvSpPr/>
          <p:nvPr/>
        </p:nvSpPr>
        <p:spPr>
          <a:xfrm>
            <a:off x="6170835" y="2077632"/>
            <a:ext cx="1746912" cy="928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Representation and Description</a:t>
            </a:r>
            <a:endParaRPr lang="en-ID" dirty="0"/>
          </a:p>
        </p:txBody>
      </p:sp>
      <p:sp>
        <p:nvSpPr>
          <p:cNvPr id="9" name="Rectangle 8"/>
          <p:cNvSpPr/>
          <p:nvPr/>
        </p:nvSpPr>
        <p:spPr>
          <a:xfrm>
            <a:off x="8828741" y="3784158"/>
            <a:ext cx="1746912" cy="2375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Recognition</a:t>
            </a:r>
            <a:endParaRPr lang="en-ID" dirty="0"/>
          </a:p>
        </p:txBody>
      </p:sp>
      <p:sp>
        <p:nvSpPr>
          <p:cNvPr id="10" name="Left-Right Arrow 9"/>
          <p:cNvSpPr/>
          <p:nvPr/>
        </p:nvSpPr>
        <p:spPr>
          <a:xfrm>
            <a:off x="3268978" y="4022993"/>
            <a:ext cx="586853" cy="423081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Left-Right Arrow 10"/>
          <p:cNvSpPr/>
          <p:nvPr/>
        </p:nvSpPr>
        <p:spPr>
          <a:xfrm>
            <a:off x="3268978" y="5469280"/>
            <a:ext cx="586853" cy="423081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Left-Right Arrow 11"/>
          <p:cNvSpPr/>
          <p:nvPr/>
        </p:nvSpPr>
        <p:spPr>
          <a:xfrm>
            <a:off x="8103702" y="4759972"/>
            <a:ext cx="586853" cy="423081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Left-Right Arrow 12"/>
          <p:cNvSpPr/>
          <p:nvPr/>
        </p:nvSpPr>
        <p:spPr>
          <a:xfrm rot="5400000">
            <a:off x="4574046" y="3151942"/>
            <a:ext cx="586853" cy="423081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Left-Right Arrow 13"/>
          <p:cNvSpPr/>
          <p:nvPr/>
        </p:nvSpPr>
        <p:spPr>
          <a:xfrm rot="5400000">
            <a:off x="6798633" y="3151943"/>
            <a:ext cx="586853" cy="423081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/>
          <p:cNvSpPr/>
          <p:nvPr/>
        </p:nvSpPr>
        <p:spPr>
          <a:xfrm>
            <a:off x="1059749" y="3197305"/>
            <a:ext cx="2388358" cy="34665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/>
          <p:cNvSpPr/>
          <p:nvPr/>
        </p:nvSpPr>
        <p:spPr>
          <a:xfrm>
            <a:off x="8519043" y="3197304"/>
            <a:ext cx="2388358" cy="34665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/>
          <p:cNvSpPr/>
          <p:nvPr/>
        </p:nvSpPr>
        <p:spPr>
          <a:xfrm>
            <a:off x="3562403" y="1830895"/>
            <a:ext cx="4818453" cy="144829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 17"/>
          <p:cNvSpPr/>
          <p:nvPr/>
        </p:nvSpPr>
        <p:spPr>
          <a:xfrm>
            <a:off x="1222235" y="2821766"/>
            <a:ext cx="2181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 smtClean="0"/>
              <a:t>Low Level Processing</a:t>
            </a:r>
            <a:endParaRPr lang="en-ID" b="1" dirty="0"/>
          </a:p>
        </p:txBody>
      </p:sp>
      <p:sp>
        <p:nvSpPr>
          <p:cNvPr id="19" name="Rectangle 18"/>
          <p:cNvSpPr/>
          <p:nvPr/>
        </p:nvSpPr>
        <p:spPr>
          <a:xfrm>
            <a:off x="4486568" y="1478912"/>
            <a:ext cx="3033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 smtClean="0"/>
              <a:t>Intermediate Level Processing</a:t>
            </a:r>
            <a:endParaRPr lang="en-ID" b="1" dirty="0"/>
          </a:p>
        </p:txBody>
      </p:sp>
      <p:sp>
        <p:nvSpPr>
          <p:cNvPr id="20" name="Rectangle 19"/>
          <p:cNvSpPr/>
          <p:nvPr/>
        </p:nvSpPr>
        <p:spPr>
          <a:xfrm>
            <a:off x="8616158" y="2802557"/>
            <a:ext cx="2224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 smtClean="0"/>
              <a:t>High Level Processing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298576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650"/>
    </mc:Choice>
    <mc:Fallback xmlns="">
      <p:transition spd="slow" advTm="8965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60379" y="110832"/>
                <a:ext cx="10515600" cy="1325563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D" b="1" i="1" dirty="0" smtClean="0">
                              <a:latin typeface="Cambria Math" panose="02040503050406030204" pitchFamily="18" charset="0"/>
                            </a:rPr>
                            <m:t>𝑳𝑩𝑷</m:t>
                          </m:r>
                        </m:e>
                        <m:sub>
                          <m:r>
                            <a:rPr lang="en-ID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D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D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ID" b="0" i="1" dirty="0" smtClean="0">
                              <a:latin typeface="Cambria Math" panose="02040503050406030204" pitchFamily="18" charset="0"/>
                            </a:rPr>
                            <m:t>𝑟𝑖𝑢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0379" y="110832"/>
                <a:ext cx="10515600" cy="1325563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8179" y="361442"/>
            <a:ext cx="5959121" cy="1209097"/>
          </a:xfrm>
          <a:prstGeom prst="rect">
            <a:avLst/>
          </a:prstGeom>
        </p:spPr>
      </p:pic>
      <p:grpSp>
        <p:nvGrpSpPr>
          <p:cNvPr id="46" name="Group 14"/>
          <p:cNvGrpSpPr/>
          <p:nvPr/>
        </p:nvGrpSpPr>
        <p:grpSpPr>
          <a:xfrm>
            <a:off x="2057400" y="2209800"/>
            <a:ext cx="2362200" cy="2590800"/>
            <a:chOff x="381000" y="1752600"/>
            <a:chExt cx="3733800" cy="3962400"/>
          </a:xfrm>
        </p:grpSpPr>
        <p:grpSp>
          <p:nvGrpSpPr>
            <p:cNvPr id="47" name="Group 5"/>
            <p:cNvGrpSpPr/>
            <p:nvPr/>
          </p:nvGrpSpPr>
          <p:grpSpPr>
            <a:xfrm>
              <a:off x="381000" y="1752600"/>
              <a:ext cx="3733800" cy="3962400"/>
              <a:chOff x="1447800" y="2057400"/>
              <a:chExt cx="2133600" cy="2514600"/>
            </a:xfrm>
          </p:grpSpPr>
          <p:pic>
            <p:nvPicPr>
              <p:cNvPr id="74" name="Picture 4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 l="22564" t="8889" r="24103" b="17778"/>
              <a:stretch>
                <a:fillRect/>
              </a:stretch>
            </p:blipFill>
            <p:spPr bwMode="auto">
              <a:xfrm>
                <a:off x="1447800" y="2057400"/>
                <a:ext cx="2133600" cy="2514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75" name="Straight Connector 74"/>
              <p:cNvCxnSpPr/>
              <p:nvPr/>
            </p:nvCxnSpPr>
            <p:spPr>
              <a:xfrm rot="5400000">
                <a:off x="409009" y="3314700"/>
                <a:ext cx="2513806" cy="79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5400000">
                <a:off x="1061357" y="3314700"/>
                <a:ext cx="2513806" cy="79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5400000">
                <a:off x="1486694" y="3313906"/>
                <a:ext cx="2513806" cy="79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1943099" y="3314700"/>
                <a:ext cx="2513806" cy="79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1447800" y="2513012"/>
                <a:ext cx="213360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1447800" y="2970212"/>
                <a:ext cx="213360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1447800" y="3459773"/>
                <a:ext cx="213360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1447800" y="4136781"/>
                <a:ext cx="213360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/>
            <p:cNvCxnSpPr/>
            <p:nvPr/>
          </p:nvCxnSpPr>
          <p:spPr>
            <a:xfrm rot="5400000">
              <a:off x="-838270" y="3732480"/>
              <a:ext cx="3961149" cy="139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-457270" y="3732480"/>
              <a:ext cx="3961149" cy="139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304730" y="3733730"/>
              <a:ext cx="3961149" cy="139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066730" y="3732480"/>
              <a:ext cx="3961149" cy="139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1828730" y="3733730"/>
              <a:ext cx="3961149" cy="139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81000" y="2131098"/>
              <a:ext cx="3733800" cy="250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381000" y="2816898"/>
              <a:ext cx="3733800" cy="250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81000" y="3581400"/>
              <a:ext cx="3733800" cy="250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81000" y="4340898"/>
              <a:ext cx="3733800" cy="250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81000" y="4721898"/>
              <a:ext cx="3733800" cy="250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381000" y="5407698"/>
              <a:ext cx="3733800" cy="250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ectangle 82"/>
          <p:cNvSpPr/>
          <p:nvPr/>
        </p:nvSpPr>
        <p:spPr>
          <a:xfrm>
            <a:off x="2057400" y="2209801"/>
            <a:ext cx="723122" cy="697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urved Up Arrow 83"/>
          <p:cNvSpPr/>
          <p:nvPr/>
        </p:nvSpPr>
        <p:spPr>
          <a:xfrm rot="21267717" flipV="1">
            <a:off x="2319251" y="1460294"/>
            <a:ext cx="3462958" cy="945018"/>
          </a:xfrm>
          <a:prstGeom prst="curvedUpArrow">
            <a:avLst/>
          </a:prstGeom>
          <a:solidFill>
            <a:srgbClr val="5EB5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124200" y="990600"/>
            <a:ext cx="1524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Riu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86" name="Picture 85"/>
          <p:cNvPicPr/>
          <p:nvPr/>
        </p:nvPicPr>
        <p:blipFill>
          <a:blip r:embed="rId8"/>
          <a:stretch>
            <a:fillRect/>
          </a:stretch>
        </p:blipFill>
        <p:spPr>
          <a:xfrm>
            <a:off x="4800600" y="2362200"/>
            <a:ext cx="1365622" cy="755970"/>
          </a:xfrm>
          <a:prstGeom prst="rect">
            <a:avLst/>
          </a:prstGeom>
        </p:spPr>
      </p:pic>
      <p:pic>
        <p:nvPicPr>
          <p:cNvPr id="87" name="Picture 86"/>
          <p:cNvPicPr/>
          <p:nvPr/>
        </p:nvPicPr>
        <p:blipFill>
          <a:blip r:embed="rId9"/>
          <a:stretch>
            <a:fillRect/>
          </a:stretch>
        </p:blipFill>
        <p:spPr>
          <a:xfrm>
            <a:off x="4800600" y="3124200"/>
            <a:ext cx="1365622" cy="755970"/>
          </a:xfrm>
          <a:prstGeom prst="rect">
            <a:avLst/>
          </a:prstGeom>
        </p:spPr>
      </p:pic>
      <p:pic>
        <p:nvPicPr>
          <p:cNvPr id="88" name="Picture 87"/>
          <p:cNvPicPr/>
          <p:nvPr/>
        </p:nvPicPr>
        <p:blipFill>
          <a:blip r:embed="rId10"/>
          <a:stretch>
            <a:fillRect/>
          </a:stretch>
        </p:blipFill>
        <p:spPr>
          <a:xfrm>
            <a:off x="4806578" y="3892230"/>
            <a:ext cx="1365622" cy="755970"/>
          </a:xfrm>
          <a:prstGeom prst="rect">
            <a:avLst/>
          </a:prstGeom>
        </p:spPr>
      </p:pic>
      <p:pic>
        <p:nvPicPr>
          <p:cNvPr id="89" name="Picture 88"/>
          <p:cNvPicPr/>
          <p:nvPr/>
        </p:nvPicPr>
        <p:blipFill>
          <a:blip r:embed="rId11"/>
          <a:stretch>
            <a:fillRect/>
          </a:stretch>
        </p:blipFill>
        <p:spPr>
          <a:xfrm>
            <a:off x="4806578" y="4730430"/>
            <a:ext cx="1365622" cy="755970"/>
          </a:xfrm>
          <a:prstGeom prst="rect">
            <a:avLst/>
          </a:prstGeom>
        </p:spPr>
      </p:pic>
      <p:pic>
        <p:nvPicPr>
          <p:cNvPr id="90" name="Picture 89"/>
          <p:cNvPicPr/>
          <p:nvPr/>
        </p:nvPicPr>
        <p:blipFill>
          <a:blip r:embed="rId12"/>
          <a:stretch>
            <a:fillRect/>
          </a:stretch>
        </p:blipFill>
        <p:spPr>
          <a:xfrm>
            <a:off x="6406778" y="2362201"/>
            <a:ext cx="1365622" cy="725487"/>
          </a:xfrm>
          <a:prstGeom prst="rect">
            <a:avLst/>
          </a:prstGeom>
        </p:spPr>
      </p:pic>
      <p:pic>
        <p:nvPicPr>
          <p:cNvPr id="91" name="Picture 90"/>
          <p:cNvPicPr/>
          <p:nvPr/>
        </p:nvPicPr>
        <p:blipFill>
          <a:blip r:embed="rId13"/>
          <a:stretch>
            <a:fillRect/>
          </a:stretch>
        </p:blipFill>
        <p:spPr>
          <a:xfrm>
            <a:off x="6406778" y="3160714"/>
            <a:ext cx="1365622" cy="725487"/>
          </a:xfrm>
          <a:prstGeom prst="rect">
            <a:avLst/>
          </a:prstGeom>
        </p:spPr>
      </p:pic>
      <p:pic>
        <p:nvPicPr>
          <p:cNvPr id="92" name="Picture 91"/>
          <p:cNvPicPr/>
          <p:nvPr/>
        </p:nvPicPr>
        <p:blipFill>
          <a:blip r:embed="rId14"/>
          <a:stretch>
            <a:fillRect/>
          </a:stretch>
        </p:blipFill>
        <p:spPr>
          <a:xfrm>
            <a:off x="6406778" y="3922714"/>
            <a:ext cx="1365622" cy="725487"/>
          </a:xfrm>
          <a:prstGeom prst="rect">
            <a:avLst/>
          </a:prstGeom>
        </p:spPr>
      </p:pic>
      <p:pic>
        <p:nvPicPr>
          <p:cNvPr id="93" name="Picture 92"/>
          <p:cNvPicPr/>
          <p:nvPr/>
        </p:nvPicPr>
        <p:blipFill>
          <a:blip r:embed="rId15"/>
          <a:stretch>
            <a:fillRect/>
          </a:stretch>
        </p:blipFill>
        <p:spPr>
          <a:xfrm>
            <a:off x="6400800" y="4760914"/>
            <a:ext cx="1365622" cy="725487"/>
          </a:xfrm>
          <a:prstGeom prst="rect">
            <a:avLst/>
          </a:prstGeom>
        </p:spPr>
      </p:pic>
      <p:sp>
        <p:nvSpPr>
          <p:cNvPr id="94" name="TextBox 5"/>
          <p:cNvSpPr txBox="1"/>
          <p:nvPr/>
        </p:nvSpPr>
        <p:spPr>
          <a:xfrm>
            <a:off x="8458200" y="24384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9pPr>
          </a:lstStyle>
          <a:p>
            <a:pPr marL="342900" indent="-342900"/>
            <a:r>
              <a:rPr lang="en-US" sz="1400" dirty="0"/>
              <a:t>2 </a:t>
            </a:r>
            <a:r>
              <a:rPr lang="en-US" sz="1400" dirty="0" err="1"/>
              <a:t>Transisi</a:t>
            </a:r>
            <a:endParaRPr lang="en-US" sz="1400" dirty="0"/>
          </a:p>
          <a:p>
            <a:pPr marL="342900" indent="-342900"/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riu</a:t>
            </a:r>
            <a:r>
              <a:rPr lang="en-US" sz="1400" dirty="0"/>
              <a:t> =3</a:t>
            </a:r>
          </a:p>
        </p:txBody>
      </p:sp>
      <p:sp>
        <p:nvSpPr>
          <p:cNvPr id="95" name="TextBox 11"/>
          <p:cNvSpPr txBox="1"/>
          <p:nvPr/>
        </p:nvSpPr>
        <p:spPr>
          <a:xfrm>
            <a:off x="8458200" y="3147536"/>
            <a:ext cx="190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9pPr>
          </a:lstStyle>
          <a:p>
            <a:pPr marL="342900" indent="-342900"/>
            <a:r>
              <a:rPr lang="en-US" sz="1400" dirty="0"/>
              <a:t>6 </a:t>
            </a:r>
            <a:r>
              <a:rPr lang="en-US" sz="1400" dirty="0" err="1"/>
              <a:t>Transisi</a:t>
            </a:r>
            <a:endParaRPr lang="en-US" sz="1400" dirty="0"/>
          </a:p>
          <a:p>
            <a:pPr marL="342900" indent="-342900"/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riu</a:t>
            </a:r>
            <a:r>
              <a:rPr lang="en-US" sz="1400" dirty="0"/>
              <a:t> =9</a:t>
            </a:r>
          </a:p>
          <a:p>
            <a:pPr marL="342900" indent="-342900"/>
            <a:r>
              <a:rPr lang="en-US" sz="1400" dirty="0"/>
              <a:t>(non uniform pattern)</a:t>
            </a:r>
          </a:p>
        </p:txBody>
      </p:sp>
      <p:sp>
        <p:nvSpPr>
          <p:cNvPr id="96" name="TextBox 14"/>
          <p:cNvSpPr txBox="1"/>
          <p:nvPr/>
        </p:nvSpPr>
        <p:spPr>
          <a:xfrm>
            <a:off x="8458200" y="40386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9pPr>
          </a:lstStyle>
          <a:p>
            <a:pPr marL="342900" indent="-342900"/>
            <a:r>
              <a:rPr lang="en-US" sz="1400" dirty="0"/>
              <a:t>0 </a:t>
            </a:r>
            <a:r>
              <a:rPr lang="en-US" sz="1400" dirty="0" err="1"/>
              <a:t>Transisi</a:t>
            </a:r>
            <a:endParaRPr lang="en-US" sz="1400" dirty="0"/>
          </a:p>
          <a:p>
            <a:pPr marL="342900" indent="-342900"/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riu</a:t>
            </a:r>
            <a:r>
              <a:rPr lang="en-US" sz="1400" dirty="0"/>
              <a:t> =8</a:t>
            </a:r>
          </a:p>
        </p:txBody>
      </p:sp>
      <p:sp>
        <p:nvSpPr>
          <p:cNvPr id="97" name="TextBox 17"/>
          <p:cNvSpPr txBox="1"/>
          <p:nvPr/>
        </p:nvSpPr>
        <p:spPr>
          <a:xfrm>
            <a:off x="8458200" y="48768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9pPr>
          </a:lstStyle>
          <a:p>
            <a:pPr marL="342900" indent="-342900"/>
            <a:r>
              <a:rPr lang="en-US" sz="1400" dirty="0"/>
              <a:t>0 </a:t>
            </a:r>
            <a:r>
              <a:rPr lang="en-US" sz="1400" dirty="0" err="1"/>
              <a:t>Transisi</a:t>
            </a:r>
            <a:endParaRPr lang="en-US" sz="1400" dirty="0"/>
          </a:p>
          <a:p>
            <a:pPr marL="342900" indent="-342900"/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riu</a:t>
            </a:r>
            <a:r>
              <a:rPr lang="en-US" sz="1400" dirty="0"/>
              <a:t> =0</a:t>
            </a:r>
          </a:p>
        </p:txBody>
      </p:sp>
      <p:sp>
        <p:nvSpPr>
          <p:cNvPr id="98" name="Oval 97"/>
          <p:cNvSpPr/>
          <p:nvPr/>
        </p:nvSpPr>
        <p:spPr>
          <a:xfrm>
            <a:off x="7391400" y="2362200"/>
            <a:ext cx="3810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6553200" y="2743200"/>
            <a:ext cx="762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2590800" y="5638800"/>
            <a:ext cx="3886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/>
              <a:t>Transisi</a:t>
            </a:r>
            <a:r>
              <a:rPr lang="en-US" sz="2400" dirty="0"/>
              <a:t> &gt; 2  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riu</a:t>
            </a:r>
            <a:r>
              <a:rPr lang="en-US" sz="2400" dirty="0">
                <a:sym typeface="Wingdings" pitchFamily="2" charset="2"/>
              </a:rPr>
              <a:t>=9</a:t>
            </a:r>
          </a:p>
          <a:p>
            <a:r>
              <a:rPr lang="en-US" sz="2400" dirty="0" err="1"/>
              <a:t>Transisi</a:t>
            </a:r>
            <a:r>
              <a:rPr lang="en-US" sz="2400" dirty="0"/>
              <a:t> &lt;=2 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jumlah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nilai</a:t>
            </a:r>
            <a:r>
              <a:rPr lang="en-US" sz="2400" dirty="0">
                <a:sym typeface="Wingdings" pitchFamily="2" charset="2"/>
              </a:rPr>
              <a:t> 1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03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02"/>
    </mc:Choice>
    <mc:Fallback xmlns="">
      <p:transition spd="slow" advTm="35002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21468" y="242738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i="1" dirty="0" smtClean="0"/>
              <a:t>Local Binary Patterns Variance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(</a:t>
            </a:r>
            <a:r>
              <a:rPr lang="en-US" b="1" i="1" dirty="0" smtClean="0"/>
              <a:t>LBPV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362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68"/>
    </mc:Choice>
    <mc:Fallback xmlns="">
      <p:transition spd="slow" advTm="104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ight Arrow 14"/>
          <p:cNvSpPr/>
          <p:nvPr/>
        </p:nvSpPr>
        <p:spPr>
          <a:xfrm>
            <a:off x="3200400" y="5867400"/>
            <a:ext cx="1143000" cy="685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419600" y="5715000"/>
            <a:ext cx="58674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Local Binary Patterns Variance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i="1" dirty="0" smtClean="0"/>
              <a:t>LBPV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905000" y="4800600"/>
            <a:ext cx="4876800" cy="990600"/>
            <a:chOff x="381000" y="4800600"/>
            <a:chExt cx="4876800" cy="990600"/>
          </a:xfrm>
        </p:grpSpPr>
        <p:sp>
          <p:nvSpPr>
            <p:cNvPr id="11" name="Rounded Rectangle 10"/>
            <p:cNvSpPr/>
            <p:nvPr/>
          </p:nvSpPr>
          <p:spPr>
            <a:xfrm>
              <a:off x="381000" y="4800600"/>
              <a:ext cx="4876800" cy="990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411" name="Picture 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33400" y="4945516"/>
              <a:ext cx="4419600" cy="769484"/>
            </a:xfrm>
            <a:prstGeom prst="rect">
              <a:avLst/>
            </a:prstGeom>
            <a:noFill/>
          </p:spPr>
        </p:pic>
      </p:grp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5800" y="5867400"/>
            <a:ext cx="5486400" cy="632178"/>
          </a:xfrm>
          <a:prstGeom prst="rect">
            <a:avLst/>
          </a:prstGeom>
          <a:noFill/>
        </p:spPr>
      </p:pic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3124200" y="6000690"/>
            <a:ext cx="106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986706" y="2057400"/>
            <a:ext cx="2128095" cy="2088232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LBPV</a:t>
            </a:r>
          </a:p>
        </p:txBody>
      </p:sp>
      <p:graphicFrame>
        <p:nvGraphicFramePr>
          <p:cNvPr id="24" name="Diagram 23"/>
          <p:cNvGraphicFramePr/>
          <p:nvPr/>
        </p:nvGraphicFramePr>
        <p:xfrm>
          <a:off x="4419600" y="1828800"/>
          <a:ext cx="5715000" cy="238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6" name="Plus 25"/>
          <p:cNvSpPr/>
          <p:nvPr/>
        </p:nvSpPr>
        <p:spPr>
          <a:xfrm>
            <a:off x="4114800" y="2743200"/>
            <a:ext cx="609600" cy="609600"/>
          </a:xfrm>
          <a:prstGeom prst="mathPlu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906000" y="228600"/>
            <a:ext cx="609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05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63"/>
    </mc:Choice>
    <mc:Fallback xmlns="">
      <p:transition spd="slow" advTm="305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EE38BC7D-5348-4C23-88E0-AA5C6D533C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>
                                            <p:graphicEl>
                                              <a:dgm id="{EE38BC7D-5348-4C23-88E0-AA5C6D533C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>
                                            <p:graphicEl>
                                              <a:dgm id="{EE38BC7D-5348-4C23-88E0-AA5C6D533C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45738022-43E9-41BB-BA43-E362CD911A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>
                                            <p:graphicEl>
                                              <a:dgm id="{45738022-43E9-41BB-BA43-E362CD911A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>
                                            <p:graphicEl>
                                              <a:dgm id="{45738022-43E9-41BB-BA43-E362CD911A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5FD1F4AA-AA1F-43AB-8E65-D32E7B8158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>
                                            <p:graphicEl>
                                              <a:dgm id="{5FD1F4AA-AA1F-43AB-8E65-D32E7B8158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>
                                            <p:graphicEl>
                                              <a:dgm id="{5FD1F4AA-AA1F-43AB-8E65-D32E7B8158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8ED0FD0B-E27A-4F34-A90B-7E678EFEB6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>
                                            <p:graphicEl>
                                              <a:dgm id="{8ED0FD0B-E27A-4F34-A90B-7E678EFEB6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>
                                            <p:graphicEl>
                                              <a:dgm id="{8ED0FD0B-E27A-4F34-A90B-7E678EFEB6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 animBg="1"/>
      <p:bldP spid="2" grpId="0"/>
      <p:bldP spid="17415" grpId="0"/>
      <p:bldP spid="23" grpId="0" animBg="1"/>
      <p:bldGraphic spid="24" grpId="0" uiExpand="1">
        <p:bldSub>
          <a:bldDgm bld="lvlAtOnce"/>
        </p:bldSub>
      </p:bldGraphic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60379" y="110832"/>
                <a:ext cx="10515600" cy="1325563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D" b="1" i="1" dirty="0" smtClean="0">
                              <a:latin typeface="Cambria Math" panose="02040503050406030204" pitchFamily="18" charset="0"/>
                            </a:rPr>
                            <m:t>𝑳𝑩𝑷</m:t>
                          </m:r>
                        </m:e>
                        <m:sub>
                          <m:r>
                            <a:rPr lang="en-ID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D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D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ID" b="0" i="1" dirty="0" smtClean="0">
                              <a:latin typeface="Cambria Math" panose="02040503050406030204" pitchFamily="18" charset="0"/>
                            </a:rPr>
                            <m:t>𝑟𝑖𝑢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0379" y="110832"/>
                <a:ext cx="10515600" cy="1325563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8179" y="361442"/>
            <a:ext cx="5959121" cy="1209097"/>
          </a:xfrm>
          <a:prstGeom prst="rect">
            <a:avLst/>
          </a:prstGeom>
        </p:spPr>
      </p:pic>
      <p:grpSp>
        <p:nvGrpSpPr>
          <p:cNvPr id="46" name="Group 14"/>
          <p:cNvGrpSpPr/>
          <p:nvPr/>
        </p:nvGrpSpPr>
        <p:grpSpPr>
          <a:xfrm>
            <a:off x="2057400" y="2209800"/>
            <a:ext cx="2362200" cy="2590800"/>
            <a:chOff x="381000" y="1752600"/>
            <a:chExt cx="3733800" cy="3962400"/>
          </a:xfrm>
        </p:grpSpPr>
        <p:grpSp>
          <p:nvGrpSpPr>
            <p:cNvPr id="47" name="Group 5"/>
            <p:cNvGrpSpPr/>
            <p:nvPr/>
          </p:nvGrpSpPr>
          <p:grpSpPr>
            <a:xfrm>
              <a:off x="381000" y="1752600"/>
              <a:ext cx="3733800" cy="3962400"/>
              <a:chOff x="1447800" y="2057400"/>
              <a:chExt cx="2133600" cy="2514600"/>
            </a:xfrm>
          </p:grpSpPr>
          <p:pic>
            <p:nvPicPr>
              <p:cNvPr id="74" name="Picture 4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 l="22564" t="8889" r="24103" b="17778"/>
              <a:stretch>
                <a:fillRect/>
              </a:stretch>
            </p:blipFill>
            <p:spPr bwMode="auto">
              <a:xfrm>
                <a:off x="1447800" y="2057400"/>
                <a:ext cx="2133600" cy="2514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75" name="Straight Connector 74"/>
              <p:cNvCxnSpPr/>
              <p:nvPr/>
            </p:nvCxnSpPr>
            <p:spPr>
              <a:xfrm rot="5400000">
                <a:off x="409009" y="3314700"/>
                <a:ext cx="2513806" cy="79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5400000">
                <a:off x="1061357" y="3314700"/>
                <a:ext cx="2513806" cy="79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5400000">
                <a:off x="1486694" y="3313906"/>
                <a:ext cx="2513806" cy="79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1943099" y="3314700"/>
                <a:ext cx="2513806" cy="79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1447800" y="2513012"/>
                <a:ext cx="213360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1447800" y="2970212"/>
                <a:ext cx="213360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1447800" y="3459773"/>
                <a:ext cx="213360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1447800" y="4136781"/>
                <a:ext cx="213360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/>
            <p:cNvCxnSpPr/>
            <p:nvPr/>
          </p:nvCxnSpPr>
          <p:spPr>
            <a:xfrm rot="5400000">
              <a:off x="-838270" y="3732480"/>
              <a:ext cx="3961149" cy="139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-457270" y="3732480"/>
              <a:ext cx="3961149" cy="139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304730" y="3733730"/>
              <a:ext cx="3961149" cy="139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066730" y="3732480"/>
              <a:ext cx="3961149" cy="139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1828730" y="3733730"/>
              <a:ext cx="3961149" cy="139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81000" y="2131098"/>
              <a:ext cx="3733800" cy="250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381000" y="2816898"/>
              <a:ext cx="3733800" cy="250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81000" y="3581400"/>
              <a:ext cx="3733800" cy="250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81000" y="4340898"/>
              <a:ext cx="3733800" cy="250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81000" y="4721898"/>
              <a:ext cx="3733800" cy="250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381000" y="5407698"/>
              <a:ext cx="3733800" cy="250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ectangle 82"/>
          <p:cNvSpPr/>
          <p:nvPr/>
        </p:nvSpPr>
        <p:spPr>
          <a:xfrm>
            <a:off x="2057400" y="2209801"/>
            <a:ext cx="723122" cy="697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urved Up Arrow 83"/>
          <p:cNvSpPr/>
          <p:nvPr/>
        </p:nvSpPr>
        <p:spPr>
          <a:xfrm rot="21267717" flipV="1">
            <a:off x="2319251" y="1460294"/>
            <a:ext cx="3462958" cy="945018"/>
          </a:xfrm>
          <a:prstGeom prst="curvedUpArrow">
            <a:avLst/>
          </a:prstGeom>
          <a:solidFill>
            <a:srgbClr val="5EB5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124200" y="990600"/>
            <a:ext cx="1524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Riu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86" name="Picture 85"/>
          <p:cNvPicPr/>
          <p:nvPr/>
        </p:nvPicPr>
        <p:blipFill>
          <a:blip r:embed="rId8"/>
          <a:stretch>
            <a:fillRect/>
          </a:stretch>
        </p:blipFill>
        <p:spPr>
          <a:xfrm>
            <a:off x="4800600" y="2362200"/>
            <a:ext cx="1365622" cy="755970"/>
          </a:xfrm>
          <a:prstGeom prst="rect">
            <a:avLst/>
          </a:prstGeom>
        </p:spPr>
      </p:pic>
      <p:pic>
        <p:nvPicPr>
          <p:cNvPr id="87" name="Picture 86"/>
          <p:cNvPicPr/>
          <p:nvPr/>
        </p:nvPicPr>
        <p:blipFill>
          <a:blip r:embed="rId9"/>
          <a:stretch>
            <a:fillRect/>
          </a:stretch>
        </p:blipFill>
        <p:spPr>
          <a:xfrm>
            <a:off x="4800600" y="3124200"/>
            <a:ext cx="1365622" cy="755970"/>
          </a:xfrm>
          <a:prstGeom prst="rect">
            <a:avLst/>
          </a:prstGeom>
        </p:spPr>
      </p:pic>
      <p:pic>
        <p:nvPicPr>
          <p:cNvPr id="88" name="Picture 87"/>
          <p:cNvPicPr/>
          <p:nvPr/>
        </p:nvPicPr>
        <p:blipFill>
          <a:blip r:embed="rId10"/>
          <a:stretch>
            <a:fillRect/>
          </a:stretch>
        </p:blipFill>
        <p:spPr>
          <a:xfrm>
            <a:off x="4806578" y="3892230"/>
            <a:ext cx="1365622" cy="755970"/>
          </a:xfrm>
          <a:prstGeom prst="rect">
            <a:avLst/>
          </a:prstGeom>
        </p:spPr>
      </p:pic>
      <p:pic>
        <p:nvPicPr>
          <p:cNvPr id="89" name="Picture 88"/>
          <p:cNvPicPr/>
          <p:nvPr/>
        </p:nvPicPr>
        <p:blipFill>
          <a:blip r:embed="rId11"/>
          <a:stretch>
            <a:fillRect/>
          </a:stretch>
        </p:blipFill>
        <p:spPr>
          <a:xfrm>
            <a:off x="4806578" y="4730430"/>
            <a:ext cx="1365622" cy="755970"/>
          </a:xfrm>
          <a:prstGeom prst="rect">
            <a:avLst/>
          </a:prstGeom>
        </p:spPr>
      </p:pic>
      <p:pic>
        <p:nvPicPr>
          <p:cNvPr id="90" name="Picture 89"/>
          <p:cNvPicPr/>
          <p:nvPr/>
        </p:nvPicPr>
        <p:blipFill>
          <a:blip r:embed="rId12"/>
          <a:stretch>
            <a:fillRect/>
          </a:stretch>
        </p:blipFill>
        <p:spPr>
          <a:xfrm>
            <a:off x="6406778" y="2362201"/>
            <a:ext cx="1365622" cy="725487"/>
          </a:xfrm>
          <a:prstGeom prst="rect">
            <a:avLst/>
          </a:prstGeom>
        </p:spPr>
      </p:pic>
      <p:pic>
        <p:nvPicPr>
          <p:cNvPr id="91" name="Picture 90"/>
          <p:cNvPicPr/>
          <p:nvPr/>
        </p:nvPicPr>
        <p:blipFill>
          <a:blip r:embed="rId13"/>
          <a:stretch>
            <a:fillRect/>
          </a:stretch>
        </p:blipFill>
        <p:spPr>
          <a:xfrm>
            <a:off x="6406778" y="3160714"/>
            <a:ext cx="1365622" cy="725487"/>
          </a:xfrm>
          <a:prstGeom prst="rect">
            <a:avLst/>
          </a:prstGeom>
        </p:spPr>
      </p:pic>
      <p:pic>
        <p:nvPicPr>
          <p:cNvPr id="92" name="Picture 91"/>
          <p:cNvPicPr/>
          <p:nvPr/>
        </p:nvPicPr>
        <p:blipFill>
          <a:blip r:embed="rId14"/>
          <a:stretch>
            <a:fillRect/>
          </a:stretch>
        </p:blipFill>
        <p:spPr>
          <a:xfrm>
            <a:off x="6406778" y="3922714"/>
            <a:ext cx="1365622" cy="725487"/>
          </a:xfrm>
          <a:prstGeom prst="rect">
            <a:avLst/>
          </a:prstGeom>
        </p:spPr>
      </p:pic>
      <p:pic>
        <p:nvPicPr>
          <p:cNvPr id="93" name="Picture 92"/>
          <p:cNvPicPr/>
          <p:nvPr/>
        </p:nvPicPr>
        <p:blipFill>
          <a:blip r:embed="rId15"/>
          <a:stretch>
            <a:fillRect/>
          </a:stretch>
        </p:blipFill>
        <p:spPr>
          <a:xfrm>
            <a:off x="6400800" y="4760914"/>
            <a:ext cx="1365622" cy="725487"/>
          </a:xfrm>
          <a:prstGeom prst="rect">
            <a:avLst/>
          </a:prstGeom>
        </p:spPr>
      </p:pic>
      <p:sp>
        <p:nvSpPr>
          <p:cNvPr id="94" name="TextBox 5"/>
          <p:cNvSpPr txBox="1"/>
          <p:nvPr/>
        </p:nvSpPr>
        <p:spPr>
          <a:xfrm>
            <a:off x="8458200" y="24384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9pPr>
          </a:lstStyle>
          <a:p>
            <a:pPr marL="342900" indent="-342900"/>
            <a:r>
              <a:rPr lang="en-US" sz="1400" dirty="0"/>
              <a:t>2 </a:t>
            </a:r>
            <a:r>
              <a:rPr lang="en-US" sz="1400" dirty="0" err="1"/>
              <a:t>Transisi</a:t>
            </a:r>
            <a:endParaRPr lang="en-US" sz="1400" dirty="0"/>
          </a:p>
          <a:p>
            <a:pPr marL="342900" indent="-342900"/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riu</a:t>
            </a:r>
            <a:r>
              <a:rPr lang="en-US" sz="1400" dirty="0"/>
              <a:t> =3</a:t>
            </a:r>
          </a:p>
        </p:txBody>
      </p:sp>
      <p:sp>
        <p:nvSpPr>
          <p:cNvPr id="95" name="TextBox 11"/>
          <p:cNvSpPr txBox="1"/>
          <p:nvPr/>
        </p:nvSpPr>
        <p:spPr>
          <a:xfrm>
            <a:off x="8458200" y="3147536"/>
            <a:ext cx="190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9pPr>
          </a:lstStyle>
          <a:p>
            <a:pPr marL="342900" indent="-342900"/>
            <a:r>
              <a:rPr lang="en-US" sz="1400" dirty="0"/>
              <a:t>6 </a:t>
            </a:r>
            <a:r>
              <a:rPr lang="en-US" sz="1400" dirty="0" err="1"/>
              <a:t>Transisi</a:t>
            </a:r>
            <a:endParaRPr lang="en-US" sz="1400" dirty="0"/>
          </a:p>
          <a:p>
            <a:pPr marL="342900" indent="-342900"/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riu</a:t>
            </a:r>
            <a:r>
              <a:rPr lang="en-US" sz="1400" dirty="0"/>
              <a:t> =9</a:t>
            </a:r>
          </a:p>
          <a:p>
            <a:pPr marL="342900" indent="-342900"/>
            <a:r>
              <a:rPr lang="en-US" sz="1400" dirty="0"/>
              <a:t>(non uniform pattern)</a:t>
            </a:r>
          </a:p>
        </p:txBody>
      </p:sp>
      <p:sp>
        <p:nvSpPr>
          <p:cNvPr id="96" name="TextBox 14"/>
          <p:cNvSpPr txBox="1"/>
          <p:nvPr/>
        </p:nvSpPr>
        <p:spPr>
          <a:xfrm>
            <a:off x="8458200" y="40386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9pPr>
          </a:lstStyle>
          <a:p>
            <a:pPr marL="342900" indent="-342900"/>
            <a:r>
              <a:rPr lang="en-US" sz="1400" dirty="0"/>
              <a:t>0 </a:t>
            </a:r>
            <a:r>
              <a:rPr lang="en-US" sz="1400" dirty="0" err="1"/>
              <a:t>Transisi</a:t>
            </a:r>
            <a:endParaRPr lang="en-US" sz="1400" dirty="0"/>
          </a:p>
          <a:p>
            <a:pPr marL="342900" indent="-342900"/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riu</a:t>
            </a:r>
            <a:r>
              <a:rPr lang="en-US" sz="1400" dirty="0"/>
              <a:t> =8</a:t>
            </a:r>
          </a:p>
        </p:txBody>
      </p:sp>
      <p:sp>
        <p:nvSpPr>
          <p:cNvPr id="97" name="TextBox 17"/>
          <p:cNvSpPr txBox="1"/>
          <p:nvPr/>
        </p:nvSpPr>
        <p:spPr>
          <a:xfrm>
            <a:off x="8458200" y="48768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9pPr>
          </a:lstStyle>
          <a:p>
            <a:pPr marL="342900" indent="-342900"/>
            <a:r>
              <a:rPr lang="en-US" sz="1400" dirty="0"/>
              <a:t>0 </a:t>
            </a:r>
            <a:r>
              <a:rPr lang="en-US" sz="1400" dirty="0" err="1"/>
              <a:t>Transisi</a:t>
            </a:r>
            <a:endParaRPr lang="en-US" sz="1400" dirty="0"/>
          </a:p>
          <a:p>
            <a:pPr marL="342900" indent="-342900"/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riu</a:t>
            </a:r>
            <a:r>
              <a:rPr lang="en-US" sz="1400" dirty="0"/>
              <a:t> =0</a:t>
            </a:r>
          </a:p>
        </p:txBody>
      </p:sp>
      <p:sp>
        <p:nvSpPr>
          <p:cNvPr id="98" name="Oval 97"/>
          <p:cNvSpPr/>
          <p:nvPr/>
        </p:nvSpPr>
        <p:spPr>
          <a:xfrm>
            <a:off x="7391400" y="2362200"/>
            <a:ext cx="3810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6553200" y="2743200"/>
            <a:ext cx="762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2590800" y="5638800"/>
            <a:ext cx="3886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/>
              <a:t>Transisi</a:t>
            </a:r>
            <a:r>
              <a:rPr lang="en-US" sz="2400" dirty="0"/>
              <a:t> &gt; 2  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riu</a:t>
            </a:r>
            <a:r>
              <a:rPr lang="en-US" sz="2400" dirty="0">
                <a:sym typeface="Wingdings" pitchFamily="2" charset="2"/>
              </a:rPr>
              <a:t>=9</a:t>
            </a:r>
          </a:p>
          <a:p>
            <a:r>
              <a:rPr lang="en-US" sz="2400" dirty="0" err="1"/>
              <a:t>Transisi</a:t>
            </a:r>
            <a:r>
              <a:rPr lang="en-US" sz="2400" dirty="0"/>
              <a:t> &lt;=2 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jumlah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nilai</a:t>
            </a:r>
            <a:r>
              <a:rPr lang="en-US" sz="2400" dirty="0">
                <a:sym typeface="Wingdings" pitchFamily="2" charset="2"/>
              </a:rPr>
              <a:t> 1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436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44"/>
    </mc:Choice>
    <mc:Fallback xmlns="">
      <p:transition spd="slow" advTm="194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85" grpId="0"/>
      <p:bldP spid="94" grpId="0" build="allAtOnce"/>
      <p:bldP spid="95" grpId="0" build="allAtOnce"/>
      <p:bldP spid="96" grpId="0" build="allAtOnce"/>
      <p:bldP spid="97" grpId="0" build="allAtOnce"/>
      <p:bldP spid="98" grpId="0" animBg="1"/>
      <p:bldP spid="99" grpId="0" animBg="1"/>
      <p:bldP spid="100" grpId="0" build="allAtOnce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LBPV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029200" y="1905000"/>
          <a:ext cx="2514600" cy="12192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1804670" algn="l"/>
                        </a:tabLs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207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FC2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2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2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2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1804670" algn="l"/>
                        </a:tabLs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206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FC2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2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2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2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1804670" algn="l"/>
                        </a:tabLs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208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FC2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2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2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2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1804670" algn="l"/>
                        </a:tabLs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207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FC2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2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2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2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1804670" algn="l"/>
                        </a:tabLs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210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FC2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2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2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2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1804670" algn="l"/>
                        </a:tabLs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214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FC2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2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2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2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1804670" algn="l"/>
                        </a:tabLs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204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FC2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2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2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2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1804670" algn="l"/>
                        </a:tabLs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215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FC2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2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2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2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1804670" algn="l"/>
                        </a:tabLs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213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FC2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2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2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2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4648200" y="3581401"/>
            <a:ext cx="60198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Rata-rata= 209.25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Variance= (209.25-207)</a:t>
            </a:r>
            <a:r>
              <a:rPr lang="en-US" baseline="30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2 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+(209.25-206)</a:t>
            </a:r>
            <a:r>
              <a:rPr lang="en-US" baseline="30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2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+(209.25-208)</a:t>
            </a:r>
            <a:r>
              <a:rPr lang="en-US" baseline="30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2 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+(209.25-214)</a:t>
            </a:r>
            <a:r>
              <a:rPr lang="en-US" baseline="30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2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+(209.25-213)</a:t>
            </a:r>
            <a:r>
              <a:rPr lang="en-US" baseline="30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2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+(209.25-215)</a:t>
            </a:r>
            <a:r>
              <a:rPr lang="en-US" baseline="30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2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+(209.25-204)</a:t>
            </a:r>
            <a:r>
              <a:rPr lang="en-US" baseline="30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2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+(209.25-207)</a:t>
            </a:r>
            <a:r>
              <a:rPr lang="en-US" baseline="30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Variance= </a:t>
            </a:r>
            <a:r>
              <a:rPr lang="en-US" b="1" u="sng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119.5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" name="Group 14"/>
          <p:cNvGrpSpPr/>
          <p:nvPr/>
        </p:nvGrpSpPr>
        <p:grpSpPr>
          <a:xfrm>
            <a:off x="2057400" y="1752600"/>
            <a:ext cx="2362200" cy="2590800"/>
            <a:chOff x="381000" y="1752600"/>
            <a:chExt cx="3733800" cy="3962400"/>
          </a:xfrm>
        </p:grpSpPr>
        <p:grpSp>
          <p:nvGrpSpPr>
            <p:cNvPr id="13" name="Group 5"/>
            <p:cNvGrpSpPr/>
            <p:nvPr/>
          </p:nvGrpSpPr>
          <p:grpSpPr>
            <a:xfrm>
              <a:off x="381000" y="1752600"/>
              <a:ext cx="3733800" cy="3962400"/>
              <a:chOff x="1447800" y="2057400"/>
              <a:chExt cx="2133600" cy="2514600"/>
            </a:xfrm>
          </p:grpSpPr>
          <p:pic>
            <p:nvPicPr>
              <p:cNvPr id="25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22564" t="8889" r="24103" b="17778"/>
              <a:stretch>
                <a:fillRect/>
              </a:stretch>
            </p:blipFill>
            <p:spPr bwMode="auto">
              <a:xfrm>
                <a:off x="1447800" y="2057400"/>
                <a:ext cx="2133600" cy="2514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26" name="Straight Connector 25"/>
              <p:cNvCxnSpPr/>
              <p:nvPr/>
            </p:nvCxnSpPr>
            <p:spPr>
              <a:xfrm rot="5400000">
                <a:off x="409009" y="3314700"/>
                <a:ext cx="2513806" cy="79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5400000">
                <a:off x="1061357" y="3314700"/>
                <a:ext cx="2513806" cy="79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5400000">
                <a:off x="1486694" y="3313906"/>
                <a:ext cx="2513806" cy="79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400000">
                <a:off x="1943099" y="3314700"/>
                <a:ext cx="2513806" cy="79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2513012"/>
                <a:ext cx="213360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447800" y="2970212"/>
                <a:ext cx="213360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447800" y="3459773"/>
                <a:ext cx="213360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447800" y="4136781"/>
                <a:ext cx="213360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/>
          </p:nvCxnSpPr>
          <p:spPr>
            <a:xfrm rot="5400000">
              <a:off x="-838270" y="3732480"/>
              <a:ext cx="3961149" cy="139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457270" y="3732480"/>
              <a:ext cx="3961149" cy="139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304730" y="3733730"/>
              <a:ext cx="3961149" cy="139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1066730" y="3732480"/>
              <a:ext cx="3961149" cy="139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1828730" y="3733730"/>
              <a:ext cx="3961149" cy="139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81000" y="2131098"/>
              <a:ext cx="3733800" cy="250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81000" y="2816898"/>
              <a:ext cx="3733800" cy="250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81000" y="3581400"/>
              <a:ext cx="3733800" cy="250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81000" y="4340898"/>
              <a:ext cx="3733800" cy="250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81000" y="4721898"/>
              <a:ext cx="3733800" cy="250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81000" y="5407698"/>
              <a:ext cx="3733800" cy="250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2057400" y="1752601"/>
            <a:ext cx="723122" cy="697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rved Up Arrow 34"/>
          <p:cNvSpPr/>
          <p:nvPr/>
        </p:nvSpPr>
        <p:spPr>
          <a:xfrm rot="21267717" flipV="1">
            <a:off x="2319251" y="1003094"/>
            <a:ext cx="3462958" cy="945018"/>
          </a:xfrm>
          <a:prstGeom prst="curvedUpArrow">
            <a:avLst/>
          </a:prstGeom>
          <a:solidFill>
            <a:srgbClr val="5EB5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124200" y="533400"/>
            <a:ext cx="1524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Var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410" y="580331"/>
            <a:ext cx="3223098" cy="16115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2096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07"/>
    </mc:Choice>
    <mc:Fallback xmlns="">
      <p:transition spd="slow" advTm="184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3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" grpId="0" build="allAtOnce"/>
      <p:bldP spid="35" grpId="0" animBg="1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048" y="2179146"/>
            <a:ext cx="3420152" cy="1914310"/>
          </a:xfrm>
          <a:prstGeom prst="rect">
            <a:avLst/>
          </a:prstGeom>
        </p:spPr>
      </p:pic>
      <p:sp>
        <p:nvSpPr>
          <p:cNvPr id="5" name="TextBox 6"/>
          <p:cNvSpPr txBox="1"/>
          <p:nvPr/>
        </p:nvSpPr>
        <p:spPr>
          <a:xfrm>
            <a:off x="2447247" y="164574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9pPr>
          </a:lstStyle>
          <a:p>
            <a:r>
              <a:rPr lang="en-US" dirty="0"/>
              <a:t>LBP </a:t>
            </a:r>
            <a:r>
              <a:rPr lang="en-US" dirty="0" err="1"/>
              <a:t>riu</a:t>
            </a:r>
            <a:endParaRPr lang="en-US" dirty="0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2102946"/>
            <a:ext cx="3420152" cy="2011854"/>
          </a:xfrm>
          <a:prstGeom prst="rect">
            <a:avLst/>
          </a:prstGeom>
        </p:spPr>
      </p:pic>
      <p:sp>
        <p:nvSpPr>
          <p:cNvPr id="7" name="TextBox 8"/>
          <p:cNvSpPr txBox="1"/>
          <p:nvPr/>
        </p:nvSpPr>
        <p:spPr>
          <a:xfrm>
            <a:off x="6498236" y="158828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9pPr>
          </a:lstStyle>
          <a:p>
            <a:r>
              <a:rPr lang="en-US" dirty="0"/>
              <a:t>LBP </a:t>
            </a:r>
            <a:r>
              <a:rPr lang="en-US" dirty="0" err="1"/>
              <a:t>var</a:t>
            </a:r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62200" y="4495800"/>
            <a:ext cx="64008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804988" algn="l"/>
              </a:tabLst>
            </a:pPr>
            <a:r>
              <a:rPr lang="en-US" sz="24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Jumlah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semua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nilai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var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yang bin </a:t>
            </a:r>
            <a:r>
              <a:rPr lang="en-US" sz="24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riu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1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4988" algn="l"/>
              </a:tabLst>
            </a:pP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=35+17+5= </a:t>
            </a:r>
            <a:r>
              <a:rPr lang="en-US" sz="4000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57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LBPV</a:t>
            </a:r>
            <a:endParaRPr lang="en-US" dirty="0"/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2362200" y="5791201"/>
            <a:ext cx="7696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804988" algn="l"/>
              </a:tabLst>
            </a:pP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LBPV </a:t>
            </a:r>
            <a:r>
              <a:rPr lang="en-US" sz="24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hist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4988" algn="l"/>
              </a:tabLst>
            </a:pP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0   </a:t>
            </a:r>
            <a:r>
              <a:rPr lang="en-US" sz="2400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57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497   1499   1520   528   45   19 0   1504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895600" y="3124200"/>
            <a:ext cx="609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95600" y="3581400"/>
            <a:ext cx="609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343400" y="3124200"/>
            <a:ext cx="609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010400" y="3124200"/>
            <a:ext cx="609600" cy="38100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010400" y="3581400"/>
            <a:ext cx="609600" cy="38100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458200" y="3124200"/>
            <a:ext cx="609600" cy="38100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5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build="allAtOnce"/>
      <p:bldP spid="17409" grpId="0" build="allAtOnce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566" y="2057738"/>
            <a:ext cx="10515600" cy="1325563"/>
          </a:xfrm>
        </p:spPr>
        <p:txBody>
          <a:bodyPr/>
          <a:lstStyle/>
          <a:p>
            <a:r>
              <a:rPr lang="en-ID" dirty="0" smtClean="0"/>
              <a:t>TERIMA KASIH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566" y="3168044"/>
            <a:ext cx="10515600" cy="470102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b="1" dirty="0" err="1" smtClean="0">
                <a:solidFill>
                  <a:schemeClr val="bg1"/>
                </a:solidFill>
              </a:rPr>
              <a:t>Semoga</a:t>
            </a:r>
            <a:r>
              <a:rPr lang="en-ID" b="1" dirty="0" smtClean="0">
                <a:solidFill>
                  <a:schemeClr val="bg1"/>
                </a:solidFill>
              </a:rPr>
              <a:t> </a:t>
            </a:r>
            <a:r>
              <a:rPr lang="en-ID" b="1" dirty="0" err="1" smtClean="0">
                <a:solidFill>
                  <a:schemeClr val="bg1"/>
                </a:solidFill>
              </a:rPr>
              <a:t>Bermanfaat</a:t>
            </a:r>
            <a:endParaRPr lang="en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50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 smtClean="0"/>
              <a:t>Ekstraksi</a:t>
            </a:r>
            <a:r>
              <a:rPr lang="en-ID" dirty="0" smtClean="0"/>
              <a:t> </a:t>
            </a:r>
            <a:r>
              <a:rPr lang="en-ID" dirty="0" err="1" smtClean="0"/>
              <a:t>Ciri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 err="1" smtClean="0"/>
              <a:t>Ekstraksi</a:t>
            </a:r>
            <a:r>
              <a:rPr lang="en-ID" dirty="0" smtClean="0"/>
              <a:t> </a:t>
            </a:r>
            <a:r>
              <a:rPr lang="en-ID" dirty="0" err="1" smtClean="0"/>
              <a:t>ciri</a:t>
            </a:r>
            <a:r>
              <a:rPr lang="en-ID" dirty="0" smtClean="0"/>
              <a:t> </a:t>
            </a:r>
            <a:r>
              <a:rPr lang="en-ID" dirty="0" err="1" smtClean="0"/>
              <a:t>citra</a:t>
            </a:r>
            <a:r>
              <a:rPr lang="en-ID" dirty="0" smtClean="0"/>
              <a:t> </a:t>
            </a:r>
            <a:r>
              <a:rPr lang="en-ID" dirty="0" err="1" smtClean="0"/>
              <a:t>merupakan</a:t>
            </a:r>
            <a:r>
              <a:rPr lang="en-ID" dirty="0" smtClean="0"/>
              <a:t> </a:t>
            </a:r>
            <a:r>
              <a:rPr lang="en-ID" dirty="0" err="1" smtClean="0"/>
              <a:t>tahapan</a:t>
            </a:r>
            <a:r>
              <a:rPr lang="en-ID" dirty="0" smtClean="0"/>
              <a:t> </a:t>
            </a:r>
            <a:r>
              <a:rPr lang="en-ID" dirty="0" err="1" smtClean="0"/>
              <a:t>mengekstrak</a:t>
            </a:r>
            <a:r>
              <a:rPr lang="en-ID" dirty="0" smtClean="0"/>
              <a:t> </a:t>
            </a:r>
            <a:r>
              <a:rPr lang="en-ID" dirty="0" err="1" smtClean="0"/>
              <a:t>ciri</a:t>
            </a:r>
            <a:r>
              <a:rPr lang="en-ID" dirty="0" smtClean="0"/>
              <a:t>/</a:t>
            </a:r>
            <a:r>
              <a:rPr lang="en-ID" dirty="0" err="1" smtClean="0"/>
              <a:t>informasi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ID" dirty="0" err="1" smtClean="0"/>
              <a:t>objek</a:t>
            </a:r>
            <a:r>
              <a:rPr lang="en-ID" dirty="0" smtClean="0"/>
              <a:t> di </a:t>
            </a:r>
            <a:r>
              <a:rPr lang="en-ID" dirty="0" err="1" smtClean="0"/>
              <a:t>dalam</a:t>
            </a:r>
            <a:r>
              <a:rPr lang="en-ID" dirty="0" smtClean="0"/>
              <a:t> </a:t>
            </a:r>
            <a:r>
              <a:rPr lang="en-ID" dirty="0" err="1" smtClean="0"/>
              <a:t>citra</a:t>
            </a:r>
            <a:r>
              <a:rPr lang="en-ID" dirty="0" smtClean="0"/>
              <a:t> yang </a:t>
            </a:r>
            <a:r>
              <a:rPr lang="en-ID" dirty="0" err="1" smtClean="0"/>
              <a:t>ingin</a:t>
            </a:r>
            <a:r>
              <a:rPr lang="en-ID" dirty="0" smtClean="0"/>
              <a:t> </a:t>
            </a:r>
            <a:r>
              <a:rPr lang="en-ID" dirty="0" err="1" smtClean="0"/>
              <a:t>dikenali</a:t>
            </a:r>
            <a:r>
              <a:rPr lang="en-ID" dirty="0" smtClean="0"/>
              <a:t>/</a:t>
            </a:r>
            <a:r>
              <a:rPr lang="en-ID" dirty="0" err="1" smtClean="0"/>
              <a:t>dibedakan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objek</a:t>
            </a:r>
            <a:r>
              <a:rPr lang="en-ID" dirty="0" smtClean="0"/>
              <a:t> </a:t>
            </a:r>
            <a:r>
              <a:rPr lang="en-ID" dirty="0" err="1" smtClean="0"/>
              <a:t>lainnya</a:t>
            </a:r>
            <a:r>
              <a:rPr lang="en-ID" dirty="0" smtClean="0"/>
              <a:t>.</a:t>
            </a:r>
          </a:p>
          <a:p>
            <a:pPr algn="just"/>
            <a:r>
              <a:rPr lang="en-ID" dirty="0" err="1" smtClean="0"/>
              <a:t>Ciri</a:t>
            </a:r>
            <a:r>
              <a:rPr lang="en-ID" dirty="0" smtClean="0"/>
              <a:t> yang </a:t>
            </a:r>
            <a:r>
              <a:rPr lang="en-ID" dirty="0" err="1" smtClean="0"/>
              <a:t>umumnya</a:t>
            </a:r>
            <a:r>
              <a:rPr lang="en-ID" dirty="0" smtClean="0"/>
              <a:t> </a:t>
            </a:r>
            <a:r>
              <a:rPr lang="en-ID" dirty="0" err="1" smtClean="0"/>
              <a:t>diekstrak</a:t>
            </a:r>
            <a:r>
              <a:rPr lang="en-ID" dirty="0" smtClean="0"/>
              <a:t> </a:t>
            </a:r>
            <a:r>
              <a:rPr lang="en-ID" dirty="0" err="1" smtClean="0"/>
              <a:t>antara</a:t>
            </a:r>
            <a:r>
              <a:rPr lang="en-ID" dirty="0" smtClean="0"/>
              <a:t> lain:</a:t>
            </a:r>
          </a:p>
          <a:p>
            <a:pPr lvl="1" algn="just"/>
            <a:r>
              <a:rPr lang="en-ID" dirty="0" err="1" smtClean="0"/>
              <a:t>Ekstraksi</a:t>
            </a:r>
            <a:r>
              <a:rPr lang="en-ID" dirty="0" smtClean="0"/>
              <a:t> </a:t>
            </a:r>
            <a:r>
              <a:rPr lang="en-ID" dirty="0" err="1" smtClean="0"/>
              <a:t>Ciri</a:t>
            </a:r>
            <a:r>
              <a:rPr lang="en-ID" dirty="0" smtClean="0"/>
              <a:t> </a:t>
            </a:r>
            <a:r>
              <a:rPr lang="en-ID" dirty="0" err="1" smtClean="0"/>
              <a:t>Bentuk</a:t>
            </a:r>
            <a:endParaRPr lang="en-ID" dirty="0" smtClean="0"/>
          </a:p>
          <a:p>
            <a:pPr lvl="1" algn="just"/>
            <a:r>
              <a:rPr lang="en-ID" dirty="0" err="1" smtClean="0"/>
              <a:t>Ekstraksi</a:t>
            </a:r>
            <a:r>
              <a:rPr lang="en-ID" dirty="0" smtClean="0"/>
              <a:t> </a:t>
            </a:r>
            <a:r>
              <a:rPr lang="en-ID" dirty="0" err="1" smtClean="0"/>
              <a:t>Ciri</a:t>
            </a:r>
            <a:r>
              <a:rPr lang="en-ID" dirty="0" smtClean="0"/>
              <a:t> </a:t>
            </a:r>
            <a:r>
              <a:rPr lang="en-ID" dirty="0" err="1" smtClean="0"/>
              <a:t>Ukuran</a:t>
            </a:r>
            <a:endParaRPr lang="en-ID" dirty="0" smtClean="0"/>
          </a:p>
          <a:p>
            <a:pPr lvl="1" algn="just"/>
            <a:r>
              <a:rPr lang="en-ID" sz="2800" b="1" dirty="0" err="1" smtClean="0">
                <a:solidFill>
                  <a:srgbClr val="0070C0"/>
                </a:solidFill>
              </a:rPr>
              <a:t>Ekstraksi</a:t>
            </a:r>
            <a:r>
              <a:rPr lang="en-ID" sz="2800" b="1" dirty="0" smtClean="0">
                <a:solidFill>
                  <a:srgbClr val="0070C0"/>
                </a:solidFill>
              </a:rPr>
              <a:t> </a:t>
            </a:r>
            <a:r>
              <a:rPr lang="en-ID" sz="2800" b="1" dirty="0" err="1" smtClean="0">
                <a:solidFill>
                  <a:srgbClr val="0070C0"/>
                </a:solidFill>
              </a:rPr>
              <a:t>Ciri</a:t>
            </a:r>
            <a:r>
              <a:rPr lang="en-ID" sz="2800" b="1" dirty="0" smtClean="0">
                <a:solidFill>
                  <a:srgbClr val="0070C0"/>
                </a:solidFill>
              </a:rPr>
              <a:t> </a:t>
            </a:r>
            <a:r>
              <a:rPr lang="en-ID" sz="2800" b="1" dirty="0" err="1" smtClean="0">
                <a:solidFill>
                  <a:srgbClr val="0070C0"/>
                </a:solidFill>
              </a:rPr>
              <a:t>Tekstur</a:t>
            </a:r>
            <a:endParaRPr lang="en-ID" sz="2800" b="1" dirty="0" smtClean="0">
              <a:solidFill>
                <a:srgbClr val="0070C0"/>
              </a:solidFill>
            </a:endParaRPr>
          </a:p>
          <a:p>
            <a:pPr lvl="1" algn="just"/>
            <a:r>
              <a:rPr lang="en-ID" dirty="0" err="1" smtClean="0"/>
              <a:t>Ekstraksi</a:t>
            </a:r>
            <a:r>
              <a:rPr lang="en-ID" dirty="0" smtClean="0"/>
              <a:t> </a:t>
            </a:r>
            <a:r>
              <a:rPr lang="en-ID" dirty="0" err="1" smtClean="0"/>
              <a:t>Ciri</a:t>
            </a:r>
            <a:r>
              <a:rPr lang="en-ID" dirty="0" smtClean="0"/>
              <a:t> </a:t>
            </a:r>
            <a:r>
              <a:rPr lang="en-ID" dirty="0" err="1" smtClean="0"/>
              <a:t>Warna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3698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852"/>
    </mc:Choice>
    <mc:Fallback xmlns="">
      <p:transition spd="slow" advTm="7885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Local Binary Pattern (LBP)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3504" y="1825625"/>
            <a:ext cx="4980295" cy="435133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D" dirty="0" err="1" smtClean="0"/>
              <a:t>Metode</a:t>
            </a:r>
            <a:r>
              <a:rPr lang="en-ID" dirty="0" smtClean="0"/>
              <a:t> Local Binary Pattern </a:t>
            </a:r>
            <a:r>
              <a:rPr lang="en-ID" dirty="0" err="1" smtClean="0"/>
              <a:t>pertama</a:t>
            </a:r>
            <a:r>
              <a:rPr lang="en-ID" dirty="0" smtClean="0"/>
              <a:t> kali </a:t>
            </a:r>
            <a:r>
              <a:rPr lang="en-ID" dirty="0" err="1" smtClean="0"/>
              <a:t>diperkenalkan</a:t>
            </a:r>
            <a:r>
              <a:rPr lang="en-ID" dirty="0" smtClean="0"/>
              <a:t> </a:t>
            </a:r>
            <a:r>
              <a:rPr lang="en-ID" dirty="0" err="1" smtClean="0"/>
              <a:t>oleh</a:t>
            </a:r>
            <a:r>
              <a:rPr lang="en-ID" dirty="0" smtClean="0"/>
              <a:t> </a:t>
            </a:r>
            <a:r>
              <a:rPr lang="en-ID" dirty="0" err="1" smtClean="0"/>
              <a:t>Ojala</a:t>
            </a:r>
            <a:r>
              <a:rPr lang="en-ID" dirty="0" smtClean="0"/>
              <a:t> et al. </a:t>
            </a:r>
          </a:p>
          <a:p>
            <a:pPr algn="just"/>
            <a:r>
              <a:rPr lang="en-ID" dirty="0" err="1" smtClean="0"/>
              <a:t>Pertama</a:t>
            </a:r>
            <a:r>
              <a:rPr lang="en-ID" dirty="0" smtClean="0"/>
              <a:t> kali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tahun</a:t>
            </a:r>
            <a:r>
              <a:rPr lang="en-ID" dirty="0" smtClean="0"/>
              <a:t> 1990, </a:t>
            </a:r>
            <a:r>
              <a:rPr lang="en-ID" dirty="0" err="1" smtClean="0"/>
              <a:t>untuk</a:t>
            </a:r>
            <a:r>
              <a:rPr lang="en-ID" dirty="0" smtClean="0"/>
              <a:t>  </a:t>
            </a:r>
            <a:r>
              <a:rPr lang="en-ID" dirty="0" err="1" smtClean="0"/>
              <a:t>pengenalan</a:t>
            </a:r>
            <a:r>
              <a:rPr lang="en-ID" dirty="0" smtClean="0"/>
              <a:t> </a:t>
            </a:r>
            <a:r>
              <a:rPr lang="en-ID" dirty="0" err="1" smtClean="0"/>
              <a:t>wajah</a:t>
            </a:r>
            <a:r>
              <a:rPr lang="en-ID" dirty="0" smtClean="0"/>
              <a:t>.</a:t>
            </a:r>
          </a:p>
          <a:p>
            <a:pPr algn="just"/>
            <a:r>
              <a:rPr lang="en-ID" dirty="0" smtClean="0"/>
              <a:t>Local Binary Pattern </a:t>
            </a:r>
            <a:r>
              <a:rPr lang="en-ID" dirty="0" err="1" smtClean="0"/>
              <a:t>merupakan</a:t>
            </a:r>
            <a:r>
              <a:rPr lang="en-ID" dirty="0" smtClean="0"/>
              <a:t> </a:t>
            </a:r>
            <a:r>
              <a:rPr lang="en-ID" dirty="0" err="1" smtClean="0"/>
              <a:t>metode</a:t>
            </a:r>
            <a:r>
              <a:rPr lang="en-ID" dirty="0" smtClean="0"/>
              <a:t> yang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sebagai</a:t>
            </a:r>
            <a:r>
              <a:rPr lang="en-ID" dirty="0" smtClean="0"/>
              <a:t> </a:t>
            </a:r>
            <a:r>
              <a:rPr lang="en-ID" dirty="0" err="1" smtClean="0"/>
              <a:t>ciri</a:t>
            </a:r>
            <a:r>
              <a:rPr lang="en-ID" dirty="0" smtClean="0"/>
              <a:t> </a:t>
            </a:r>
            <a:r>
              <a:rPr lang="en-ID" b="1" dirty="0" err="1" smtClean="0"/>
              <a:t>tekstur</a:t>
            </a:r>
            <a:r>
              <a:rPr lang="en-ID" dirty="0" smtClean="0"/>
              <a:t> </a:t>
            </a:r>
            <a:r>
              <a:rPr lang="en-ID" b="1" dirty="0" smtClean="0"/>
              <a:t>grayscale</a:t>
            </a:r>
            <a:r>
              <a:rPr lang="en-ID" dirty="0" smtClean="0"/>
              <a:t> yang </a:t>
            </a:r>
            <a:r>
              <a:rPr lang="en-ID" dirty="0" err="1" smtClean="0"/>
              <a:t>terbukti</a:t>
            </a:r>
            <a:r>
              <a:rPr lang="en-ID" dirty="0" smtClean="0"/>
              <a:t> </a:t>
            </a:r>
            <a:r>
              <a:rPr lang="en-ID" dirty="0" err="1" smtClean="0"/>
              <a:t>efektif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invariant </a:t>
            </a:r>
            <a:r>
              <a:rPr lang="en-ID" dirty="0" err="1" smtClean="0"/>
              <a:t>terhadap</a:t>
            </a:r>
            <a:r>
              <a:rPr lang="en-ID" dirty="0" smtClean="0"/>
              <a:t> </a:t>
            </a:r>
            <a:r>
              <a:rPr lang="en-ID" dirty="0" err="1" smtClean="0"/>
              <a:t>pencahayaan</a:t>
            </a:r>
            <a:r>
              <a:rPr lang="en-ID" dirty="0" smtClean="0"/>
              <a:t> yang </a:t>
            </a:r>
            <a:r>
              <a:rPr lang="en-ID" dirty="0" err="1" smtClean="0"/>
              <a:t>berbeda</a:t>
            </a:r>
            <a:r>
              <a:rPr lang="en-ID" dirty="0" smtClean="0"/>
              <a:t>. </a:t>
            </a:r>
          </a:p>
          <a:p>
            <a:pPr algn="just"/>
            <a:r>
              <a:rPr lang="en-ID" dirty="0" err="1" smtClean="0"/>
              <a:t>Metode</a:t>
            </a:r>
            <a:r>
              <a:rPr lang="en-ID" dirty="0" smtClean="0"/>
              <a:t> </a:t>
            </a:r>
            <a:r>
              <a:rPr lang="en-ID" dirty="0" err="1" smtClean="0"/>
              <a:t>ini</a:t>
            </a:r>
            <a:r>
              <a:rPr lang="en-ID" dirty="0" smtClean="0"/>
              <a:t> </a:t>
            </a:r>
            <a:r>
              <a:rPr lang="en-ID" dirty="0" err="1" smtClean="0"/>
              <a:t>teruji</a:t>
            </a:r>
            <a:r>
              <a:rPr lang="en-ID" dirty="0" smtClean="0"/>
              <a:t> </a:t>
            </a:r>
            <a:r>
              <a:rPr lang="en-ID" dirty="0" err="1" smtClean="0"/>
              <a:t>ampuh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mendeskripsikan</a:t>
            </a:r>
            <a:r>
              <a:rPr lang="en-ID" dirty="0" smtClean="0"/>
              <a:t> </a:t>
            </a:r>
            <a:r>
              <a:rPr lang="en-ID" dirty="0" err="1" smtClean="0"/>
              <a:t>tekstur</a:t>
            </a:r>
            <a:r>
              <a:rPr lang="en-ID" dirty="0" smtClean="0"/>
              <a:t>, </a:t>
            </a:r>
            <a:r>
              <a:rPr lang="en-ID" dirty="0" err="1" smtClean="0"/>
              <a:t>karena</a:t>
            </a:r>
            <a:r>
              <a:rPr lang="en-ID" dirty="0" smtClean="0"/>
              <a:t> </a:t>
            </a:r>
            <a:r>
              <a:rPr lang="en-ID" dirty="0" err="1" smtClean="0"/>
              <a:t>memiliki</a:t>
            </a:r>
            <a:r>
              <a:rPr lang="en-ID" dirty="0" smtClean="0"/>
              <a:t> </a:t>
            </a:r>
            <a:r>
              <a:rPr lang="en-ID" dirty="0" err="1" smtClean="0"/>
              <a:t>daya</a:t>
            </a:r>
            <a:r>
              <a:rPr lang="en-ID" dirty="0" smtClean="0"/>
              <a:t> </a:t>
            </a:r>
            <a:r>
              <a:rPr lang="en-ID" dirty="0" err="1" smtClean="0"/>
              <a:t>pembeda</a:t>
            </a:r>
            <a:r>
              <a:rPr lang="en-ID" dirty="0" smtClean="0"/>
              <a:t> yang </a:t>
            </a:r>
            <a:r>
              <a:rPr lang="en-ID" dirty="0" err="1" smtClean="0"/>
              <a:t>akurat</a:t>
            </a:r>
            <a:endParaRPr lang="en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0784"/>
          <a:stretch/>
        </p:blipFill>
        <p:spPr>
          <a:xfrm>
            <a:off x="439449" y="1825625"/>
            <a:ext cx="5656551" cy="16136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50395"/>
          <a:stretch/>
        </p:blipFill>
        <p:spPr>
          <a:xfrm>
            <a:off x="439449" y="4353636"/>
            <a:ext cx="5656551" cy="1626358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2435210" y="3534770"/>
            <a:ext cx="1665027" cy="72333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 smtClean="0"/>
              <a:t>LBP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123325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20"/>
    </mc:Choice>
    <mc:Fallback xmlns="">
      <p:transition spd="slow" advTm="5522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Local Binary Patterns</a:t>
            </a:r>
            <a:endParaRPr lang="en-US" dirty="0"/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395464841"/>
              </p:ext>
            </p:extLst>
          </p:nvPr>
        </p:nvGraphicFramePr>
        <p:xfrm>
          <a:off x="1160739" y="1236528"/>
          <a:ext cx="9601200" cy="1595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9" name="Group 14"/>
          <p:cNvGrpSpPr/>
          <p:nvPr/>
        </p:nvGrpSpPr>
        <p:grpSpPr>
          <a:xfrm>
            <a:off x="1828800" y="3048000"/>
            <a:ext cx="2362200" cy="2590800"/>
            <a:chOff x="381000" y="1752600"/>
            <a:chExt cx="3733800" cy="3962400"/>
          </a:xfrm>
        </p:grpSpPr>
        <p:grpSp>
          <p:nvGrpSpPr>
            <p:cNvPr id="90" name="Group 5"/>
            <p:cNvGrpSpPr/>
            <p:nvPr/>
          </p:nvGrpSpPr>
          <p:grpSpPr>
            <a:xfrm>
              <a:off x="381000" y="1752600"/>
              <a:ext cx="3733800" cy="3962400"/>
              <a:chOff x="1447800" y="2057400"/>
              <a:chExt cx="2133600" cy="2514600"/>
            </a:xfrm>
          </p:grpSpPr>
          <p:pic>
            <p:nvPicPr>
              <p:cNvPr id="102" name="Picture 4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 l="22564" t="8889" r="24103" b="17778"/>
              <a:stretch>
                <a:fillRect/>
              </a:stretch>
            </p:blipFill>
            <p:spPr bwMode="auto">
              <a:xfrm>
                <a:off x="1447800" y="2057400"/>
                <a:ext cx="2133600" cy="2514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103" name="Straight Connector 102"/>
              <p:cNvCxnSpPr/>
              <p:nvPr/>
            </p:nvCxnSpPr>
            <p:spPr>
              <a:xfrm rot="5400000">
                <a:off x="409009" y="3314700"/>
                <a:ext cx="2513806" cy="79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rot="5400000">
                <a:off x="1061357" y="3314700"/>
                <a:ext cx="2513806" cy="79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rot="5400000">
                <a:off x="1486694" y="3313906"/>
                <a:ext cx="2513806" cy="79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rot="5400000">
                <a:off x="1943099" y="3314700"/>
                <a:ext cx="2513806" cy="79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1447800" y="2513012"/>
                <a:ext cx="213360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1447800" y="2970212"/>
                <a:ext cx="213360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1447800" y="3459773"/>
                <a:ext cx="213360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1447800" y="4136781"/>
                <a:ext cx="213360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 rot="5400000">
              <a:off x="-838270" y="3732480"/>
              <a:ext cx="3961149" cy="139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>
              <a:off x="-457270" y="3732480"/>
              <a:ext cx="3961149" cy="139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>
              <a:off x="304730" y="3733730"/>
              <a:ext cx="3961149" cy="139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>
              <a:off x="1066730" y="3732480"/>
              <a:ext cx="3961149" cy="139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>
              <a:off x="1828730" y="3733730"/>
              <a:ext cx="3961149" cy="139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381000" y="2131098"/>
              <a:ext cx="3733800" cy="250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81000" y="2816898"/>
              <a:ext cx="3733800" cy="250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381000" y="3581400"/>
              <a:ext cx="3733800" cy="250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81000" y="4340898"/>
              <a:ext cx="3733800" cy="250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381000" y="4721898"/>
              <a:ext cx="3733800" cy="250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381000" y="5407698"/>
              <a:ext cx="3733800" cy="250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Rectangle 110"/>
          <p:cNvSpPr/>
          <p:nvPr/>
        </p:nvSpPr>
        <p:spPr>
          <a:xfrm>
            <a:off x="1828800" y="3048001"/>
            <a:ext cx="723122" cy="697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2069841" y="3048001"/>
            <a:ext cx="723122" cy="697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310882" y="3048001"/>
            <a:ext cx="723122" cy="697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2782078" y="3048001"/>
            <a:ext cx="723122" cy="697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2553478" y="3048001"/>
            <a:ext cx="723122" cy="697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2096278" y="3276601"/>
            <a:ext cx="723122" cy="697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048000" y="3048001"/>
            <a:ext cx="723122" cy="697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276600" y="3048001"/>
            <a:ext cx="723122" cy="697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1828800" y="3276601"/>
            <a:ext cx="723122" cy="697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2324878" y="3276601"/>
            <a:ext cx="723122" cy="697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467878" y="3048001"/>
            <a:ext cx="723122" cy="697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724401" y="3048000"/>
            <a:ext cx="1362547" cy="1371600"/>
          </a:xfrm>
          <a:prstGeom prst="rect">
            <a:avLst/>
          </a:prstGeom>
          <a:noFill/>
          <a:ln w="2540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23" name="Curved Up Arrow 122"/>
          <p:cNvSpPr/>
          <p:nvPr/>
        </p:nvSpPr>
        <p:spPr>
          <a:xfrm>
            <a:off x="3048000" y="3657600"/>
            <a:ext cx="1676400" cy="457200"/>
          </a:xfrm>
          <a:prstGeom prst="curvedUpArrow">
            <a:avLst/>
          </a:prstGeom>
          <a:solidFill>
            <a:srgbClr val="5EB5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Right Arrow 123"/>
          <p:cNvSpPr/>
          <p:nvPr/>
        </p:nvSpPr>
        <p:spPr>
          <a:xfrm>
            <a:off x="6324600" y="3505200"/>
            <a:ext cx="609600" cy="457200"/>
          </a:xfrm>
          <a:prstGeom prst="rightArrow">
            <a:avLst/>
          </a:prstGeom>
          <a:solidFill>
            <a:srgbClr val="53E63A"/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h="63500"/>
            <a:bevelB w="101600" h="69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4343400" y="4462046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accent1">
                    <a:lumMod val="10000"/>
                  </a:schemeClr>
                </a:solidFill>
              </a:rPr>
              <a:t>Circular neighborhood</a:t>
            </a:r>
          </a:p>
        </p:txBody>
      </p:sp>
      <p:grpSp>
        <p:nvGrpSpPr>
          <p:cNvPr id="126" name="Group 79"/>
          <p:cNvGrpSpPr/>
          <p:nvPr/>
        </p:nvGrpSpPr>
        <p:grpSpPr>
          <a:xfrm>
            <a:off x="7010400" y="2819401"/>
            <a:ext cx="3657600" cy="1941731"/>
            <a:chOff x="5486400" y="2514600"/>
            <a:chExt cx="3657600" cy="1941731"/>
          </a:xfrm>
        </p:grpSpPr>
        <p:pic>
          <p:nvPicPr>
            <p:cNvPr id="127" name="Picture 126"/>
            <p:cNvPicPr/>
            <p:nvPr/>
          </p:nvPicPr>
          <p:blipFill>
            <a:blip r:embed="rId10" cstate="print"/>
            <a:srcRect l="4297" t="7386" r="8963" b="18750"/>
            <a:stretch>
              <a:fillRect/>
            </a:stretch>
          </p:blipFill>
          <p:spPr bwMode="auto">
            <a:xfrm>
              <a:off x="5638800" y="2514600"/>
              <a:ext cx="32004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8" name="TextBox 127"/>
            <p:cNvSpPr txBox="1"/>
            <p:nvPr/>
          </p:nvSpPr>
          <p:spPr>
            <a:xfrm>
              <a:off x="5486400" y="3810000"/>
              <a:ext cx="3657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accent1">
                      <a:lumMod val="10000"/>
                    </a:schemeClr>
                  </a:solidFill>
                </a:rPr>
                <a:t>Berbagai</a:t>
              </a:r>
              <a:r>
                <a:rPr lang="en-US" b="1" dirty="0">
                  <a:solidFill>
                    <a:schemeClr val="accent1">
                      <a:lumMod val="10000"/>
                    </a:schemeClr>
                  </a:solidFill>
                </a:rPr>
                <a:t> operator </a:t>
              </a:r>
              <a:r>
                <a:rPr lang="en-US" b="1" dirty="0" err="1">
                  <a:solidFill>
                    <a:schemeClr val="accent1">
                      <a:lumMod val="10000"/>
                    </a:schemeClr>
                  </a:solidFill>
                </a:rPr>
                <a:t>dengan</a:t>
              </a:r>
              <a:r>
                <a:rPr lang="en-US" b="1" dirty="0">
                  <a:solidFill>
                    <a:schemeClr val="accent1">
                      <a:lumMod val="10000"/>
                    </a:schemeClr>
                  </a:solidFill>
                </a:rPr>
                <a:t> </a:t>
              </a:r>
              <a:r>
                <a:rPr lang="en-US" b="1" i="1" dirty="0">
                  <a:solidFill>
                    <a:schemeClr val="accent1">
                      <a:lumMod val="10000"/>
                    </a:schemeClr>
                  </a:solidFill>
                </a:rPr>
                <a:t>sampling points  </a:t>
              </a:r>
              <a:r>
                <a:rPr lang="en-US" b="1" dirty="0">
                  <a:solidFill>
                    <a:schemeClr val="accent1">
                      <a:lumMod val="10000"/>
                    </a:schemeClr>
                  </a:solidFill>
                </a:rPr>
                <a:t>(P)</a:t>
              </a:r>
              <a:r>
                <a:rPr lang="en-US" b="1" i="1" dirty="0">
                  <a:solidFill>
                    <a:schemeClr val="accent1">
                      <a:lumMod val="10000"/>
                    </a:schemeClr>
                  </a:solidFill>
                </a:rPr>
                <a:t> </a:t>
              </a:r>
              <a:r>
                <a:rPr lang="en-US" b="1" dirty="0" err="1">
                  <a:solidFill>
                    <a:schemeClr val="accent1">
                      <a:lumMod val="10000"/>
                    </a:schemeClr>
                  </a:solidFill>
                </a:rPr>
                <a:t>dan</a:t>
              </a:r>
              <a:r>
                <a:rPr lang="en-US" b="1" dirty="0">
                  <a:solidFill>
                    <a:schemeClr val="accent1">
                      <a:lumMod val="10000"/>
                    </a:schemeClr>
                  </a:solidFill>
                </a:rPr>
                <a:t> radius (R)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562600" y="3505200"/>
              <a:ext cx="350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1">
                      <a:lumMod val="10000"/>
                    </a:schemeClr>
                  </a:solidFill>
                </a:rPr>
                <a:t>    (8,1)               (16,2)               (8,2)</a:t>
              </a:r>
            </a:p>
          </p:txBody>
        </p:sp>
      </p:grpSp>
      <p:grpSp>
        <p:nvGrpSpPr>
          <p:cNvPr id="130" name="Group 84"/>
          <p:cNvGrpSpPr/>
          <p:nvPr/>
        </p:nvGrpSpPr>
        <p:grpSpPr>
          <a:xfrm>
            <a:off x="5410201" y="4953001"/>
            <a:ext cx="2464535" cy="1819464"/>
            <a:chOff x="3605763" y="4648200"/>
            <a:chExt cx="3455135" cy="2348502"/>
          </a:xfrm>
        </p:grpSpPr>
        <p:grpSp>
          <p:nvGrpSpPr>
            <p:cNvPr id="131" name="Group 55"/>
            <p:cNvGrpSpPr/>
            <p:nvPr/>
          </p:nvGrpSpPr>
          <p:grpSpPr>
            <a:xfrm>
              <a:off x="4495800" y="4648200"/>
              <a:ext cx="1676400" cy="1828800"/>
              <a:chOff x="2819400" y="685800"/>
              <a:chExt cx="4876800" cy="4876800"/>
            </a:xfrm>
          </p:grpSpPr>
          <p:grpSp>
            <p:nvGrpSpPr>
              <p:cNvPr id="138" name="Group 14"/>
              <p:cNvGrpSpPr/>
              <p:nvPr/>
            </p:nvGrpSpPr>
            <p:grpSpPr>
              <a:xfrm>
                <a:off x="2819400" y="685800"/>
                <a:ext cx="4800600" cy="4876800"/>
                <a:chOff x="381000" y="1752600"/>
                <a:chExt cx="3733800" cy="3962400"/>
              </a:xfrm>
            </p:grpSpPr>
            <p:grpSp>
              <p:nvGrpSpPr>
                <p:cNvPr id="140" name="Group 5"/>
                <p:cNvGrpSpPr/>
                <p:nvPr/>
              </p:nvGrpSpPr>
              <p:grpSpPr>
                <a:xfrm>
                  <a:off x="381000" y="1752600"/>
                  <a:ext cx="3733800" cy="3962400"/>
                  <a:chOff x="1447800" y="2057400"/>
                  <a:chExt cx="2133600" cy="2514600"/>
                </a:xfrm>
              </p:grpSpPr>
              <p:pic>
                <p:nvPicPr>
                  <p:cNvPr id="143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/>
                  <a:srcRect l="22564" t="8889" r="24103" b="17778"/>
                  <a:stretch>
                    <a:fillRect/>
                  </a:stretch>
                </p:blipFill>
                <p:spPr bwMode="auto">
                  <a:xfrm>
                    <a:off x="1447800" y="2057400"/>
                    <a:ext cx="2133600" cy="25146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cxnSp>
                <p:nvCxnSpPr>
                  <p:cNvPr id="144" name="Straight Connector 143"/>
                  <p:cNvCxnSpPr/>
                  <p:nvPr/>
                </p:nvCxnSpPr>
                <p:spPr>
                  <a:xfrm rot="5400000">
                    <a:off x="1061357" y="3314700"/>
                    <a:ext cx="2513806" cy="794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 rot="5400000">
                    <a:off x="1486694" y="3313906"/>
                    <a:ext cx="2513806" cy="794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 rot="5400000">
                    <a:off x="1918494" y="3314700"/>
                    <a:ext cx="2513806" cy="794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/>
                  <p:cNvCxnSpPr/>
                  <p:nvPr/>
                </p:nvCxnSpPr>
                <p:spPr>
                  <a:xfrm>
                    <a:off x="1447800" y="3039666"/>
                    <a:ext cx="2133600" cy="158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/>
                  <p:cNvCxnSpPr/>
                  <p:nvPr/>
                </p:nvCxnSpPr>
                <p:spPr>
                  <a:xfrm>
                    <a:off x="1447800" y="3550444"/>
                    <a:ext cx="2133600" cy="158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1" name="Straight Connector 140"/>
                <p:cNvCxnSpPr/>
                <p:nvPr/>
              </p:nvCxnSpPr>
              <p:spPr>
                <a:xfrm rot="5400000">
                  <a:off x="-838270" y="3732480"/>
                  <a:ext cx="3961149" cy="139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381000" y="2495550"/>
                  <a:ext cx="3733800" cy="2502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9" name="Straight Connector 138"/>
              <p:cNvCxnSpPr/>
              <p:nvPr/>
            </p:nvCxnSpPr>
            <p:spPr>
              <a:xfrm>
                <a:off x="2895600" y="4572000"/>
                <a:ext cx="4800600" cy="3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Rectangle 131"/>
            <p:cNvSpPr/>
            <p:nvPr/>
          </p:nvSpPr>
          <p:spPr>
            <a:xfrm>
              <a:off x="4419600" y="5334000"/>
              <a:ext cx="457200" cy="457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5791200" y="5715000"/>
              <a:ext cx="457200" cy="457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605763" y="6037703"/>
              <a:ext cx="838200" cy="595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11110001</a:t>
              </a:r>
            </a:p>
          </p:txBody>
        </p:sp>
        <p:sp>
          <p:nvSpPr>
            <p:cNvPr id="135" name="Curved Right Arrow 134"/>
            <p:cNvSpPr/>
            <p:nvPr/>
          </p:nvSpPr>
          <p:spPr>
            <a:xfrm rot="1848604">
              <a:off x="4008974" y="5557842"/>
              <a:ext cx="252849" cy="483346"/>
            </a:xfrm>
            <a:prstGeom prst="curvedRightArrow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222698" y="6400800"/>
              <a:ext cx="838200" cy="595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11000001</a:t>
              </a:r>
            </a:p>
          </p:txBody>
        </p:sp>
        <p:sp>
          <p:nvSpPr>
            <p:cNvPr id="137" name="Curved Left Arrow 136"/>
            <p:cNvSpPr/>
            <p:nvPr/>
          </p:nvSpPr>
          <p:spPr>
            <a:xfrm rot="20059477">
              <a:off x="6427562" y="5851053"/>
              <a:ext cx="234955" cy="528817"/>
            </a:xfrm>
            <a:prstGeom prst="curvedLeftArrow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8822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730"/>
    </mc:Choice>
    <mc:Fallback xmlns="">
      <p:transition spd="slow" advTm="1117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F806FA7C-663F-4E3E-A680-8C7E8E9062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>
                                            <p:graphicEl>
                                              <a:dgm id="{F806FA7C-663F-4E3E-A680-8C7E8E9062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DA431985-697E-4FF6-A432-7EA682435D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>
                                            <p:graphicEl>
                                              <a:dgm id="{DA431985-697E-4FF6-A432-7EA682435D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68D80EBA-9596-423D-9EC0-D0800CDEA4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>
                                            <p:graphicEl>
                                              <a:dgm id="{68D80EBA-9596-423D-9EC0-D0800CDEA4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60DFA7E9-2EAB-4C25-A20D-7EDCD8C30F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">
                                            <p:graphicEl>
                                              <a:dgm id="{60DFA7E9-2EAB-4C25-A20D-7EDCD8C30F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F464DAB2-FC3A-4A57-95C1-4C3E590DAB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">
                                            <p:graphicEl>
                                              <a:dgm id="{F464DAB2-FC3A-4A57-95C1-4C3E590DAB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B88C6863-1077-4DA3-BB6E-54389FA65B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>
                                            <p:graphicEl>
                                              <a:dgm id="{B88C6863-1077-4DA3-BB6E-54389FA65B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8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0"/>
                            </p:stCondLst>
                            <p:childTnLst>
                              <p:par>
                                <p:cTn id="83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4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1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2000"/>
                            </p:stCondLst>
                            <p:childTnLst>
                              <p:par>
                                <p:cTn id="91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3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4000"/>
                            </p:stCondLst>
                            <p:childTnLst>
                              <p:par>
                                <p:cTn id="99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0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7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8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8000"/>
                            </p:stCondLst>
                            <p:childTnLst>
                              <p:par>
                                <p:cTn id="115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6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9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9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" grpId="0">
        <p:bldSub>
          <a:bldDgm/>
        </p:bldSub>
      </p:bldGraphic>
      <p:bldP spid="111" grpId="0" animBg="1"/>
      <p:bldP spid="111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1" grpId="0" animBg="1"/>
      <p:bldP spid="121" grpId="1" animBg="1"/>
      <p:bldP spid="123" grpId="0" animBg="1"/>
      <p:bldP spid="1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1720"/>
            <a:ext cx="12192000" cy="6062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b="1" dirty="0" err="1" smtClean="0"/>
              <a:t>Secara</a:t>
            </a:r>
            <a:r>
              <a:rPr lang="en-ID" b="1" dirty="0" smtClean="0"/>
              <a:t> </a:t>
            </a:r>
            <a:r>
              <a:rPr lang="en-ID" b="1" dirty="0" err="1"/>
              <a:t>M</a:t>
            </a:r>
            <a:r>
              <a:rPr lang="en-ID" b="1" dirty="0" err="1" smtClean="0"/>
              <a:t>atematis</a:t>
            </a:r>
            <a:endParaRPr lang="en-ID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Local Binary Patterns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488987" y="2408912"/>
            <a:ext cx="5214026" cy="2859932"/>
            <a:chOff x="4408805" y="1961440"/>
            <a:chExt cx="5214026" cy="28599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3656" y="1961440"/>
              <a:ext cx="4124325" cy="13906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5291" y="3450781"/>
              <a:ext cx="4024109" cy="1087597"/>
            </a:xfrm>
            <a:prstGeom prst="rect">
              <a:avLst/>
            </a:prstGeom>
          </p:spPr>
        </p:pic>
        <p:sp>
          <p:nvSpPr>
            <p:cNvPr id="10" name="Double Brace 9"/>
            <p:cNvSpPr/>
            <p:nvPr/>
          </p:nvSpPr>
          <p:spPr>
            <a:xfrm>
              <a:off x="4408805" y="1961440"/>
              <a:ext cx="5214026" cy="2859932"/>
            </a:xfrm>
            <a:prstGeom prst="brace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414148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987"/>
    </mc:Choice>
    <mc:Fallback xmlns="">
      <p:transition spd="slow" advTm="4498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844" y="411767"/>
            <a:ext cx="10515600" cy="1325563"/>
          </a:xfrm>
        </p:spPr>
        <p:txBody>
          <a:bodyPr/>
          <a:lstStyle/>
          <a:p>
            <a:r>
              <a:rPr lang="en-ID" dirty="0" smtClean="0"/>
              <a:t>Cara </a:t>
            </a:r>
            <a:r>
              <a:rPr lang="en-ID" dirty="0" err="1" smtClean="0"/>
              <a:t>Kerja</a:t>
            </a:r>
            <a:r>
              <a:rPr lang="en-ID" dirty="0" smtClean="0"/>
              <a:t> LBP</a:t>
            </a:r>
            <a:endParaRPr lang="en-ID" dirty="0"/>
          </a:p>
        </p:txBody>
      </p:sp>
      <p:grpSp>
        <p:nvGrpSpPr>
          <p:cNvPr id="5" name="Group 14"/>
          <p:cNvGrpSpPr/>
          <p:nvPr/>
        </p:nvGrpSpPr>
        <p:grpSpPr>
          <a:xfrm>
            <a:off x="538931" y="3038790"/>
            <a:ext cx="2362200" cy="2590800"/>
            <a:chOff x="381000" y="1752600"/>
            <a:chExt cx="3733800" cy="3962400"/>
          </a:xfrm>
        </p:grpSpPr>
        <p:grpSp>
          <p:nvGrpSpPr>
            <p:cNvPr id="6" name="Group 5"/>
            <p:cNvGrpSpPr/>
            <p:nvPr/>
          </p:nvGrpSpPr>
          <p:grpSpPr>
            <a:xfrm>
              <a:off x="381000" y="1752600"/>
              <a:ext cx="3733800" cy="3962400"/>
              <a:chOff x="1447800" y="2057400"/>
              <a:chExt cx="2133600" cy="2514600"/>
            </a:xfrm>
          </p:grpSpPr>
          <p:pic>
            <p:nvPicPr>
              <p:cNvPr id="18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22564" t="8889" r="24103" b="17778"/>
              <a:stretch>
                <a:fillRect/>
              </a:stretch>
            </p:blipFill>
            <p:spPr bwMode="auto">
              <a:xfrm>
                <a:off x="1447800" y="2057400"/>
                <a:ext cx="2133600" cy="2514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19" name="Straight Connector 18"/>
              <p:cNvCxnSpPr/>
              <p:nvPr/>
            </p:nvCxnSpPr>
            <p:spPr>
              <a:xfrm rot="5400000">
                <a:off x="409009" y="3314700"/>
                <a:ext cx="2513806" cy="79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5400000">
                <a:off x="1061357" y="3314700"/>
                <a:ext cx="2513806" cy="79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400000">
                <a:off x="1486694" y="3313906"/>
                <a:ext cx="2513806" cy="79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>
                <a:off x="1943099" y="3314700"/>
                <a:ext cx="2513806" cy="79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447800" y="2513012"/>
                <a:ext cx="213360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447800" y="2970212"/>
                <a:ext cx="213360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447800" y="3459773"/>
                <a:ext cx="213360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4136781"/>
                <a:ext cx="213360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/>
            <p:cNvCxnSpPr/>
            <p:nvPr/>
          </p:nvCxnSpPr>
          <p:spPr>
            <a:xfrm rot="5400000">
              <a:off x="-838270" y="3732480"/>
              <a:ext cx="3961149" cy="139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-457270" y="3732480"/>
              <a:ext cx="3961149" cy="139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04730" y="3733730"/>
              <a:ext cx="3961149" cy="139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1066730" y="3732480"/>
              <a:ext cx="3961149" cy="139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1828730" y="3733730"/>
              <a:ext cx="3961149" cy="139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81000" y="2131098"/>
              <a:ext cx="3733800" cy="250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81000" y="2816898"/>
              <a:ext cx="3733800" cy="250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81000" y="3581400"/>
              <a:ext cx="3733800" cy="250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81000" y="4340898"/>
              <a:ext cx="3733800" cy="250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81000" y="4721898"/>
              <a:ext cx="3733800" cy="250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81000" y="5407698"/>
              <a:ext cx="3733800" cy="250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545844" y="3035896"/>
            <a:ext cx="723122" cy="697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132196"/>
              </p:ext>
            </p:extLst>
          </p:nvPr>
        </p:nvGraphicFramePr>
        <p:xfrm>
          <a:off x="3229338" y="3951646"/>
          <a:ext cx="1451052" cy="11643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413">
                  <a:extLst>
                    <a:ext uri="{9D8B030D-6E8A-4147-A177-3AD203B41FA5}">
                      <a16:colId xmlns:a16="http://schemas.microsoft.com/office/drawing/2014/main" val="2996241014"/>
                    </a:ext>
                  </a:extLst>
                </a:gridCol>
                <a:gridCol w="491320">
                  <a:extLst>
                    <a:ext uri="{9D8B030D-6E8A-4147-A177-3AD203B41FA5}">
                      <a16:colId xmlns:a16="http://schemas.microsoft.com/office/drawing/2014/main" val="741452321"/>
                    </a:ext>
                  </a:extLst>
                </a:gridCol>
                <a:gridCol w="491319">
                  <a:extLst>
                    <a:ext uri="{9D8B030D-6E8A-4147-A177-3AD203B41FA5}">
                      <a16:colId xmlns:a16="http://schemas.microsoft.com/office/drawing/2014/main" val="4062815671"/>
                    </a:ext>
                  </a:extLst>
                </a:gridCol>
              </a:tblGrid>
              <a:tr h="388123">
                <a:tc>
                  <a:txBody>
                    <a:bodyPr/>
                    <a:lstStyle/>
                    <a:p>
                      <a:pPr algn="ctr"/>
                      <a:r>
                        <a:rPr lang="en-ID" b="1" dirty="0" smtClean="0"/>
                        <a:t>3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dirty="0" smtClean="0"/>
                        <a:t>7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dirty="0" smtClean="0"/>
                        <a:t>2</a:t>
                      </a:r>
                      <a:endParaRPr lang="en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493162"/>
                  </a:ext>
                </a:extLst>
              </a:tr>
              <a:tr h="388123">
                <a:tc>
                  <a:txBody>
                    <a:bodyPr/>
                    <a:lstStyle/>
                    <a:p>
                      <a:pPr algn="ctr"/>
                      <a:r>
                        <a:rPr lang="en-ID" b="1" dirty="0" smtClean="0"/>
                        <a:t>8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D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dirty="0" smtClean="0"/>
                        <a:t>1</a:t>
                      </a:r>
                      <a:endParaRPr lang="en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43140"/>
                  </a:ext>
                </a:extLst>
              </a:tr>
              <a:tr h="388123">
                <a:tc>
                  <a:txBody>
                    <a:bodyPr/>
                    <a:lstStyle/>
                    <a:p>
                      <a:pPr algn="ctr"/>
                      <a:r>
                        <a:rPr lang="en-ID" b="1" dirty="0" smtClean="0"/>
                        <a:t>2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dirty="0" smtClean="0"/>
                        <a:t>3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dirty="0" smtClean="0"/>
                        <a:t>5</a:t>
                      </a:r>
                      <a:endParaRPr lang="en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251679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549627"/>
              </p:ext>
            </p:extLst>
          </p:nvPr>
        </p:nvGraphicFramePr>
        <p:xfrm>
          <a:off x="5526011" y="3951646"/>
          <a:ext cx="1451052" cy="11643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413">
                  <a:extLst>
                    <a:ext uri="{9D8B030D-6E8A-4147-A177-3AD203B41FA5}">
                      <a16:colId xmlns:a16="http://schemas.microsoft.com/office/drawing/2014/main" val="2996241014"/>
                    </a:ext>
                  </a:extLst>
                </a:gridCol>
                <a:gridCol w="491320">
                  <a:extLst>
                    <a:ext uri="{9D8B030D-6E8A-4147-A177-3AD203B41FA5}">
                      <a16:colId xmlns:a16="http://schemas.microsoft.com/office/drawing/2014/main" val="741452321"/>
                    </a:ext>
                  </a:extLst>
                </a:gridCol>
                <a:gridCol w="491319">
                  <a:extLst>
                    <a:ext uri="{9D8B030D-6E8A-4147-A177-3AD203B41FA5}">
                      <a16:colId xmlns:a16="http://schemas.microsoft.com/office/drawing/2014/main" val="4062815671"/>
                    </a:ext>
                  </a:extLst>
                </a:gridCol>
              </a:tblGrid>
              <a:tr h="388123">
                <a:tc>
                  <a:txBody>
                    <a:bodyPr/>
                    <a:lstStyle/>
                    <a:p>
                      <a:pPr algn="ctr"/>
                      <a:r>
                        <a:rPr lang="en-ID" b="1" dirty="0" smtClean="0"/>
                        <a:t>0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dirty="0" smtClean="0"/>
                        <a:t>1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dirty="0" smtClean="0"/>
                        <a:t>0</a:t>
                      </a:r>
                      <a:endParaRPr lang="en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493162"/>
                  </a:ext>
                </a:extLst>
              </a:tr>
              <a:tr h="388123">
                <a:tc>
                  <a:txBody>
                    <a:bodyPr/>
                    <a:lstStyle/>
                    <a:p>
                      <a:pPr algn="ctr"/>
                      <a:r>
                        <a:rPr lang="en-ID" b="1" dirty="0" smtClean="0"/>
                        <a:t>1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dirty="0" smtClean="0"/>
                        <a:t>0</a:t>
                      </a:r>
                      <a:endParaRPr lang="en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43140"/>
                  </a:ext>
                </a:extLst>
              </a:tr>
              <a:tr h="388123">
                <a:tc>
                  <a:txBody>
                    <a:bodyPr/>
                    <a:lstStyle/>
                    <a:p>
                      <a:pPr algn="ctr"/>
                      <a:r>
                        <a:rPr lang="en-ID" b="1" dirty="0" smtClean="0"/>
                        <a:t>0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dirty="0" smtClean="0"/>
                        <a:t>0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dirty="0" smtClean="0"/>
                        <a:t>1</a:t>
                      </a:r>
                      <a:endParaRPr lang="en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251679"/>
                  </a:ext>
                </a:extLst>
              </a:tr>
            </a:tbl>
          </a:graphicData>
        </a:graphic>
      </p:graphicFrame>
      <p:sp>
        <p:nvSpPr>
          <p:cNvPr id="30" name="Right Arrow 29"/>
          <p:cNvSpPr/>
          <p:nvPr/>
        </p:nvSpPr>
        <p:spPr>
          <a:xfrm>
            <a:off x="4738884" y="4306163"/>
            <a:ext cx="746183" cy="4913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 smtClean="0"/>
              <a:t>T=4</a:t>
            </a:r>
            <a:endParaRPr lang="en-ID" b="1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578731"/>
              </p:ext>
            </p:extLst>
          </p:nvPr>
        </p:nvGraphicFramePr>
        <p:xfrm>
          <a:off x="7400404" y="3951645"/>
          <a:ext cx="1724172" cy="11643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764">
                  <a:extLst>
                    <a:ext uri="{9D8B030D-6E8A-4147-A177-3AD203B41FA5}">
                      <a16:colId xmlns:a16="http://schemas.microsoft.com/office/drawing/2014/main" val="2996241014"/>
                    </a:ext>
                  </a:extLst>
                </a:gridCol>
                <a:gridCol w="555164">
                  <a:extLst>
                    <a:ext uri="{9D8B030D-6E8A-4147-A177-3AD203B41FA5}">
                      <a16:colId xmlns:a16="http://schemas.microsoft.com/office/drawing/2014/main" val="741452321"/>
                    </a:ext>
                  </a:extLst>
                </a:gridCol>
                <a:gridCol w="582244">
                  <a:extLst>
                    <a:ext uri="{9D8B030D-6E8A-4147-A177-3AD203B41FA5}">
                      <a16:colId xmlns:a16="http://schemas.microsoft.com/office/drawing/2014/main" val="4062815671"/>
                    </a:ext>
                  </a:extLst>
                </a:gridCol>
              </a:tblGrid>
              <a:tr h="388123">
                <a:tc>
                  <a:txBody>
                    <a:bodyPr/>
                    <a:lstStyle/>
                    <a:p>
                      <a:pPr algn="ctr"/>
                      <a:r>
                        <a:rPr lang="en-ID" b="1" dirty="0" smtClean="0"/>
                        <a:t>1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dirty="0" smtClean="0"/>
                        <a:t>2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dirty="0" smtClean="0"/>
                        <a:t>4</a:t>
                      </a:r>
                      <a:endParaRPr lang="en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493162"/>
                  </a:ext>
                </a:extLst>
              </a:tr>
              <a:tr h="388123">
                <a:tc>
                  <a:txBody>
                    <a:bodyPr/>
                    <a:lstStyle/>
                    <a:p>
                      <a:pPr algn="ctr"/>
                      <a:r>
                        <a:rPr lang="en-ID" b="1" dirty="0" smtClean="0"/>
                        <a:t>128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dirty="0" smtClean="0"/>
                        <a:t>8</a:t>
                      </a:r>
                      <a:endParaRPr lang="en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43140"/>
                  </a:ext>
                </a:extLst>
              </a:tr>
              <a:tr h="388123">
                <a:tc>
                  <a:txBody>
                    <a:bodyPr/>
                    <a:lstStyle/>
                    <a:p>
                      <a:pPr algn="ctr"/>
                      <a:r>
                        <a:rPr lang="en-ID" b="1" dirty="0" smtClean="0"/>
                        <a:t>64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dirty="0" smtClean="0"/>
                        <a:t>32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dirty="0" smtClean="0"/>
                        <a:t>16</a:t>
                      </a:r>
                      <a:endParaRPr lang="en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251679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7046421" y="433419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b="1" dirty="0" smtClean="0"/>
              <a:t>x</a:t>
            </a:r>
            <a:endParaRPr lang="en-ID" sz="2000" b="1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810484"/>
              </p:ext>
            </p:extLst>
          </p:nvPr>
        </p:nvGraphicFramePr>
        <p:xfrm>
          <a:off x="9667470" y="3951644"/>
          <a:ext cx="1720586" cy="11643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7586">
                  <a:extLst>
                    <a:ext uri="{9D8B030D-6E8A-4147-A177-3AD203B41FA5}">
                      <a16:colId xmlns:a16="http://schemas.microsoft.com/office/drawing/2014/main" val="2996241014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74145232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4062815671"/>
                    </a:ext>
                  </a:extLst>
                </a:gridCol>
              </a:tblGrid>
              <a:tr h="388123">
                <a:tc>
                  <a:txBody>
                    <a:bodyPr/>
                    <a:lstStyle/>
                    <a:p>
                      <a:pPr algn="ctr"/>
                      <a:r>
                        <a:rPr lang="en-ID" b="1" dirty="0" smtClean="0"/>
                        <a:t>0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dirty="0" smtClean="0"/>
                        <a:t>2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dirty="0" smtClean="0"/>
                        <a:t>0</a:t>
                      </a:r>
                      <a:endParaRPr lang="en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493162"/>
                  </a:ext>
                </a:extLst>
              </a:tr>
              <a:tr h="388123">
                <a:tc>
                  <a:txBody>
                    <a:bodyPr/>
                    <a:lstStyle/>
                    <a:p>
                      <a:pPr algn="ctr"/>
                      <a:r>
                        <a:rPr lang="en-ID" b="1" dirty="0" smtClean="0"/>
                        <a:t>128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dirty="0" smtClean="0"/>
                        <a:t>0</a:t>
                      </a:r>
                      <a:endParaRPr lang="en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43140"/>
                  </a:ext>
                </a:extLst>
              </a:tr>
              <a:tr h="388123">
                <a:tc>
                  <a:txBody>
                    <a:bodyPr/>
                    <a:lstStyle/>
                    <a:p>
                      <a:pPr algn="ctr"/>
                      <a:r>
                        <a:rPr lang="en-ID" b="1" dirty="0" smtClean="0"/>
                        <a:t>0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dirty="0" smtClean="0"/>
                        <a:t>0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dirty="0" smtClean="0"/>
                        <a:t>16</a:t>
                      </a:r>
                      <a:endParaRPr lang="en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251679"/>
                  </a:ext>
                </a:extLst>
              </a:tr>
            </a:tbl>
          </a:graphicData>
        </a:graphic>
      </p:graphicFrame>
      <p:sp>
        <p:nvSpPr>
          <p:cNvPr id="36" name="Right Arrow 35"/>
          <p:cNvSpPr/>
          <p:nvPr/>
        </p:nvSpPr>
        <p:spPr>
          <a:xfrm>
            <a:off x="9244705" y="4242980"/>
            <a:ext cx="303212" cy="4913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9096488" y="5855726"/>
            <a:ext cx="27622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800" b="1" dirty="0" smtClean="0"/>
              <a:t>2+128+16 = </a:t>
            </a:r>
            <a:r>
              <a:rPr lang="en-ID" sz="4000" b="1" dirty="0" smtClean="0"/>
              <a:t>146</a:t>
            </a:r>
            <a:endParaRPr lang="en-ID" sz="2800" b="1" dirty="0"/>
          </a:p>
        </p:txBody>
      </p:sp>
      <p:sp>
        <p:nvSpPr>
          <p:cNvPr id="41" name="Down Arrow 40"/>
          <p:cNvSpPr/>
          <p:nvPr/>
        </p:nvSpPr>
        <p:spPr>
          <a:xfrm>
            <a:off x="9981078" y="5325211"/>
            <a:ext cx="1173480" cy="5305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 smtClean="0"/>
              <a:t>sum</a:t>
            </a:r>
            <a:endParaRPr lang="en-ID" b="1" dirty="0"/>
          </a:p>
        </p:txBody>
      </p:sp>
      <p:sp>
        <p:nvSpPr>
          <p:cNvPr id="42" name="Curved Up Arrow 41"/>
          <p:cNvSpPr/>
          <p:nvPr/>
        </p:nvSpPr>
        <p:spPr>
          <a:xfrm rot="11880976" flipH="1">
            <a:off x="934840" y="2499938"/>
            <a:ext cx="2889245" cy="1082954"/>
          </a:xfrm>
          <a:prstGeom prst="curvedUpArrow">
            <a:avLst/>
          </a:prstGeom>
          <a:solidFill>
            <a:srgbClr val="5EB5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7147409" y="537069"/>
            <a:ext cx="4206391" cy="2307237"/>
            <a:chOff x="4408805" y="1961440"/>
            <a:chExt cx="5214026" cy="2859932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53656" y="1961440"/>
              <a:ext cx="4124325" cy="139065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95291" y="3450781"/>
              <a:ext cx="4024109" cy="1087597"/>
            </a:xfrm>
            <a:prstGeom prst="rect">
              <a:avLst/>
            </a:prstGeom>
          </p:spPr>
        </p:pic>
        <p:sp>
          <p:nvSpPr>
            <p:cNvPr id="48" name="Double Brace 47"/>
            <p:cNvSpPr/>
            <p:nvPr/>
          </p:nvSpPr>
          <p:spPr>
            <a:xfrm>
              <a:off x="4408805" y="1961440"/>
              <a:ext cx="5214026" cy="2859932"/>
            </a:xfrm>
            <a:prstGeom prst="brace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4187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998"/>
    </mc:Choice>
    <mc:Fallback xmlns="">
      <p:transition spd="slow" advTm="1839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2" grpId="0"/>
      <p:bldP spid="36" grpId="0" animBg="1"/>
      <p:bldP spid="37" grpId="0"/>
      <p:bldP spid="41" grpId="0" animBg="1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Histogram LBP </a:t>
            </a:r>
            <a:r>
              <a:rPr lang="en-ID" dirty="0" smtClean="0">
                <a:sym typeface="Wingdings" panose="05000000000000000000" pitchFamily="2" charset="2"/>
              </a:rPr>
              <a:t> </a:t>
            </a:r>
            <a:r>
              <a:rPr lang="en-ID" dirty="0" err="1" smtClean="0">
                <a:sym typeface="Wingdings" panose="05000000000000000000" pitchFamily="2" charset="2"/>
              </a:rPr>
              <a:t>jumlah</a:t>
            </a:r>
            <a:r>
              <a:rPr lang="en-ID" dirty="0" smtClean="0">
                <a:sym typeface="Wingdings" panose="05000000000000000000" pitchFamily="2" charset="2"/>
              </a:rPr>
              <a:t> 256 vector </a:t>
            </a:r>
            <a:r>
              <a:rPr lang="en-ID" dirty="0" err="1" smtClean="0">
                <a:sym typeface="Wingdings" panose="05000000000000000000" pitchFamily="2" charset="2"/>
              </a:rPr>
              <a:t>ciri</a:t>
            </a:r>
            <a:r>
              <a:rPr lang="en-ID" dirty="0" smtClean="0">
                <a:sym typeface="Wingdings" panose="05000000000000000000" pitchFamily="2" charset="2"/>
              </a:rPr>
              <a:t> </a:t>
            </a:r>
            <a:endParaRPr lang="en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94" y="1510317"/>
            <a:ext cx="8093412" cy="511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6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394"/>
    </mc:Choice>
    <mc:Fallback xmlns="">
      <p:transition spd="slow" advTm="6539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smtClean="0"/>
              <a:t>STANDARD LBP Filter</a:t>
            </a:r>
            <a:endParaRPr lang="en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341" y="1846331"/>
            <a:ext cx="5505318" cy="412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7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23"/>
    </mc:Choice>
    <mc:Fallback xmlns="">
      <p:transition spd="slow" advTm="13623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1.6|2.8|0.9|16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4|40.4|55.6|49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27.2|8|2.4|45|1|4.5|0.7|11.3|0.5|0.8|0.3|0.5|0.3|0.5|0.6|0.5|0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4.8|0.9|0.9|38|1.8|1.2|18.6|9.5|8.5|20.5|7.2|12.1|6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4.8|0.9|0.9|38|1.8|1.2|18.6|9.5|8.5|20.5|7.2|12.1|6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2.5|3.5|13.5|3.1|4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|0.7|0.5|0.5|0.4|0.3|0.2|0.2|0.2|0.3|0.2|0.2|0.1|0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1.1|4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901</Words>
  <Application>Microsoft Office PowerPoint</Application>
  <PresentationFormat>Widescreen</PresentationFormat>
  <Paragraphs>208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ＭＳ Ｐゴシック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EKSTRAKSI CIRI</vt:lpstr>
      <vt:lpstr>Proses Pengolahan Citra Digital</vt:lpstr>
      <vt:lpstr>Ekstraksi Ciri</vt:lpstr>
      <vt:lpstr>Local Binary Pattern (LBP)</vt:lpstr>
      <vt:lpstr>Local Binary Patterns</vt:lpstr>
      <vt:lpstr>Local Binary Patterns</vt:lpstr>
      <vt:lpstr>Cara Kerja LBP</vt:lpstr>
      <vt:lpstr>Histogram LBP  jumlah 256 vector ciri </vt:lpstr>
      <vt:lpstr>STANDARD LBP Filter</vt:lpstr>
      <vt:lpstr>Advanced 〖"LBP" 〗_((P,R))</vt:lpstr>
      <vt:lpstr>NEIGHBORHOOD</vt:lpstr>
      <vt:lpstr>LBP: UNIFORM PATTERNS</vt:lpstr>
      <vt:lpstr>LBP: UNIFORM PATTERNS</vt:lpstr>
      <vt:lpstr>PowerPoint Presentation</vt:lpstr>
      <vt:lpstr>A total of 58 binary patterns for (8, 1) neighbourhood</vt:lpstr>
      <vt:lpstr>Advantages and Disadvantages</vt:lpstr>
      <vt:lpstr>ROTATION INVARAINCE</vt:lpstr>
      <vt:lpstr>〖LBP〗_(P,R)^riu</vt:lpstr>
      <vt:lpstr>〖LBP〗_(P,R)^riu</vt:lpstr>
      <vt:lpstr>〖LBP〗_(P,R)^riu</vt:lpstr>
      <vt:lpstr>Local Binary Patterns Variance (LBPV)</vt:lpstr>
      <vt:lpstr>Local Binary Patterns Variance (LBPV)</vt:lpstr>
      <vt:lpstr>〖LBP〗_(P,R)^riu</vt:lpstr>
      <vt:lpstr>LBPV</vt:lpstr>
      <vt:lpstr>LBPV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101</cp:revision>
  <dcterms:created xsi:type="dcterms:W3CDTF">2020-04-21T08:34:31Z</dcterms:created>
  <dcterms:modified xsi:type="dcterms:W3CDTF">2020-04-26T21:26:35Z</dcterms:modified>
</cp:coreProperties>
</file>