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9e8433ea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9e8433ea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3f5028a0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3f5028a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9e8433e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9e8433e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9e8433ea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9e8433ea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9e8433e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9e8433e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9e8433ea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9e8433ea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e8433ea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e8433ea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e8433ea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e8433ea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9e8433ea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9e8433ea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9e8433ea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9e8433ea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9e8433ea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9e8433ea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20ef692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20ef692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9e8433ea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9e8433ea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9e8433ea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9e8433ea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20ef692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20ef692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9e8433e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9e8433e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3f5028a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3f5028a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3f5028a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3f5028a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3f5028a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3f5028a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3f5028a0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3f5028a0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7.jp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b="0" l="0" r="0" t="0"/>
          <a:stretch/>
        </p:blipFill>
        <p:spPr>
          <a:xfrm>
            <a:off x="2875314" y="118511"/>
            <a:ext cx="1208638" cy="1208625"/>
          </a:xfrm>
          <a:prstGeom prst="rect">
            <a:avLst/>
          </a:prstGeom>
          <a:noFill/>
          <a:ln>
            <a:noFill/>
          </a:ln>
        </p:spPr>
      </p:pic>
      <p:pic>
        <p:nvPicPr>
          <p:cNvPr id="55" name="Google Shape;55;p13"/>
          <p:cNvPicPr preferRelativeResize="0"/>
          <p:nvPr/>
        </p:nvPicPr>
        <p:blipFill rotWithShape="1">
          <a:blip r:embed="rId5">
            <a:alphaModFix/>
          </a:blip>
          <a:srcRect b="0" l="0" r="0" t="0"/>
          <a:stretch/>
        </p:blipFill>
        <p:spPr>
          <a:xfrm>
            <a:off x="4712501" y="307841"/>
            <a:ext cx="1556186" cy="8299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0" name="Shape 130"/>
        <p:cNvGrpSpPr/>
        <p:nvPr/>
      </p:nvGrpSpPr>
      <p:grpSpPr>
        <a:xfrm>
          <a:off x="0" y="0"/>
          <a:ext cx="0" cy="0"/>
          <a:chOff x="0" y="0"/>
          <a:chExt cx="0" cy="0"/>
        </a:xfrm>
      </p:grpSpPr>
      <p:sp>
        <p:nvSpPr>
          <p:cNvPr id="131" name="Google Shape;131;p22"/>
          <p:cNvSpPr/>
          <p:nvPr/>
        </p:nvSpPr>
        <p:spPr>
          <a:xfrm>
            <a:off x="0" y="0"/>
            <a:ext cx="4790400" cy="51435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ph type="title"/>
          </p:nvPr>
        </p:nvSpPr>
        <p:spPr>
          <a:xfrm>
            <a:off x="155850" y="287900"/>
            <a:ext cx="447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d" sz="2120"/>
              <a:t>Customer Churn Model Workflow</a:t>
            </a:r>
            <a:endParaRPr b="1" sz="2120"/>
          </a:p>
        </p:txBody>
      </p:sp>
      <p:sp>
        <p:nvSpPr>
          <p:cNvPr id="133" name="Google Shape;133;p22"/>
          <p:cNvSpPr txBox="1"/>
          <p:nvPr>
            <p:ph idx="1" type="body"/>
          </p:nvPr>
        </p:nvSpPr>
        <p:spPr>
          <a:xfrm>
            <a:off x="188850" y="923875"/>
            <a:ext cx="4260300" cy="3978300"/>
          </a:xfrm>
          <a:prstGeom prst="rect">
            <a:avLst/>
          </a:prstGeom>
        </p:spPr>
        <p:txBody>
          <a:bodyPr anchorCtr="0" anchor="t" bIns="91425" lIns="91425" spcFirstLastPara="1" rIns="91425" wrap="square" tIns="91425">
            <a:noAutofit/>
          </a:bodyPr>
          <a:lstStyle/>
          <a:p>
            <a:pPr indent="-289242" lvl="0" marL="457200" rtl="0" algn="l">
              <a:lnSpc>
                <a:spcPct val="190909"/>
              </a:lnSpc>
              <a:spcBef>
                <a:spcPts val="1700"/>
              </a:spcBef>
              <a:spcAft>
                <a:spcPts val="0"/>
              </a:spcAft>
              <a:buClr>
                <a:schemeClr val="dk1"/>
              </a:buClr>
              <a:buSzPts val="955"/>
              <a:buChar char="●"/>
            </a:pPr>
            <a:r>
              <a:rPr b="1" lang="id" sz="955">
                <a:solidFill>
                  <a:schemeClr val="dk1"/>
                </a:solidFill>
              </a:rPr>
              <a:t>A model is trained on customer churn history (event period for X features and performance window for target variable).</a:t>
            </a:r>
            <a:endParaRPr b="1" sz="955">
              <a:solidFill>
                <a:schemeClr val="dk1"/>
              </a:solidFill>
            </a:endParaRPr>
          </a:p>
          <a:p>
            <a:pPr indent="-289242" lvl="0" marL="457200" rtl="0" algn="l">
              <a:lnSpc>
                <a:spcPct val="190909"/>
              </a:lnSpc>
              <a:spcBef>
                <a:spcPts val="0"/>
              </a:spcBef>
              <a:spcAft>
                <a:spcPts val="0"/>
              </a:spcAft>
              <a:buClr>
                <a:schemeClr val="dk1"/>
              </a:buClr>
              <a:buSzPts val="955"/>
              <a:buChar char="●"/>
            </a:pPr>
            <a:r>
              <a:rPr b="1" lang="id" sz="955">
                <a:solidFill>
                  <a:schemeClr val="dk1"/>
                </a:solidFill>
              </a:rPr>
              <a:t>Every month active customer base is passed onto Machine Learning Predictive Model to return the probability of churn for each customer (in business lingo, this is sometimes called a score of churn).</a:t>
            </a:r>
            <a:endParaRPr b="1" sz="955">
              <a:solidFill>
                <a:schemeClr val="dk1"/>
              </a:solidFill>
            </a:endParaRPr>
          </a:p>
          <a:p>
            <a:pPr indent="-289242" lvl="0" marL="457200" rtl="0" algn="l">
              <a:lnSpc>
                <a:spcPct val="190909"/>
              </a:lnSpc>
              <a:spcBef>
                <a:spcPts val="0"/>
              </a:spcBef>
              <a:spcAft>
                <a:spcPts val="0"/>
              </a:spcAft>
              <a:buClr>
                <a:schemeClr val="dk1"/>
              </a:buClr>
              <a:buSzPts val="955"/>
              <a:buChar char="●"/>
            </a:pPr>
            <a:r>
              <a:rPr b="1" lang="id" sz="955">
                <a:solidFill>
                  <a:schemeClr val="dk1"/>
                </a:solidFill>
              </a:rPr>
              <a:t>The list will be sorted from highest to lowest probability value (or score as they say it) and the customer retention teams will start engaging with the customer to stop the churn, normally by offering some kind of promotion or gift card to lock in few more years.</a:t>
            </a:r>
            <a:endParaRPr b="1" sz="955">
              <a:solidFill>
                <a:schemeClr val="dk1"/>
              </a:solidFill>
            </a:endParaRPr>
          </a:p>
          <a:p>
            <a:pPr indent="-289242" lvl="0" marL="457200" rtl="0" algn="l">
              <a:lnSpc>
                <a:spcPct val="190909"/>
              </a:lnSpc>
              <a:spcBef>
                <a:spcPts val="0"/>
              </a:spcBef>
              <a:spcAft>
                <a:spcPts val="0"/>
              </a:spcAft>
              <a:buClr>
                <a:schemeClr val="dk1"/>
              </a:buClr>
              <a:buSzPts val="955"/>
              <a:buChar char="●"/>
            </a:pPr>
            <a:r>
              <a:rPr b="1" lang="id" sz="955">
                <a:solidFill>
                  <a:schemeClr val="dk1"/>
                </a:solidFill>
              </a:rPr>
              <a:t>Customers that have a very low probability of churn (or essentially model predicts no-churn) are happy customers. No actions are taken on them.</a:t>
            </a:r>
            <a:endParaRPr b="1" sz="955">
              <a:solidFill>
                <a:schemeClr val="dk1"/>
              </a:solidFill>
            </a:endParaRPr>
          </a:p>
        </p:txBody>
      </p:sp>
      <p:pic>
        <p:nvPicPr>
          <p:cNvPr id="134" name="Google Shape;134;p22"/>
          <p:cNvPicPr preferRelativeResize="0"/>
          <p:nvPr/>
        </p:nvPicPr>
        <p:blipFill>
          <a:blip r:embed="rId3">
            <a:alphaModFix/>
          </a:blip>
          <a:stretch>
            <a:fillRect/>
          </a:stretch>
        </p:blipFill>
        <p:spPr>
          <a:xfrm>
            <a:off x="4843850" y="1409800"/>
            <a:ext cx="4300151" cy="2323901"/>
          </a:xfrm>
          <a:prstGeom prst="rect">
            <a:avLst/>
          </a:prstGeom>
          <a:noFill/>
          <a:ln>
            <a:noFill/>
          </a:ln>
        </p:spPr>
      </p:pic>
      <p:pic>
        <p:nvPicPr>
          <p:cNvPr id="135" name="Google Shape;135;p22"/>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136" name="Google Shape;136;p22"/>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0" name="Shape 140"/>
        <p:cNvGrpSpPr/>
        <p:nvPr/>
      </p:nvGrpSpPr>
      <p:grpSpPr>
        <a:xfrm>
          <a:off x="0" y="0"/>
          <a:ext cx="0" cy="0"/>
          <a:chOff x="0" y="0"/>
          <a:chExt cx="0" cy="0"/>
        </a:xfrm>
      </p:grpSpPr>
      <p:pic>
        <p:nvPicPr>
          <p:cNvPr id="141" name="Google Shape;141;p23"/>
          <p:cNvPicPr preferRelativeResize="0"/>
          <p:nvPr/>
        </p:nvPicPr>
        <p:blipFill>
          <a:blip r:embed="rId3">
            <a:alphaModFix/>
          </a:blip>
          <a:stretch>
            <a:fillRect/>
          </a:stretch>
        </p:blipFill>
        <p:spPr>
          <a:xfrm>
            <a:off x="1889500" y="152400"/>
            <a:ext cx="7254508" cy="4838700"/>
          </a:xfrm>
          <a:prstGeom prst="rect">
            <a:avLst/>
          </a:prstGeom>
          <a:noFill/>
          <a:ln>
            <a:noFill/>
          </a:ln>
        </p:spPr>
      </p:pic>
      <p:sp>
        <p:nvSpPr>
          <p:cNvPr id="142" name="Google Shape;142;p23"/>
          <p:cNvSpPr txBox="1"/>
          <p:nvPr/>
        </p:nvSpPr>
        <p:spPr>
          <a:xfrm>
            <a:off x="649175" y="514350"/>
            <a:ext cx="3625500" cy="189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3000"/>
              <a:t>Imbalanced Dataset</a:t>
            </a:r>
            <a:endParaRPr sz="3000"/>
          </a:p>
        </p:txBody>
      </p:sp>
      <p:pic>
        <p:nvPicPr>
          <p:cNvPr id="143" name="Google Shape;143;p23"/>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144" name="Google Shape;144;p23"/>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2257150" y="684900"/>
            <a:ext cx="4629600" cy="24207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1200"/>
              </a:spcAft>
              <a:buNone/>
            </a:pPr>
            <a:r>
              <a:rPr lang="id" sz="2100"/>
              <a:t>Often we get data about customer churn with very few churn cases in a product or company. The proportion of churn and non-churn customers can go to extreme numbers (eg "95% vs 5%" or "99% vs 1%"). This kind of data is what we call an </a:t>
            </a:r>
            <a:r>
              <a:rPr b="1" lang="id" sz="2100"/>
              <a:t>imbalanced dataset</a:t>
            </a:r>
            <a:r>
              <a:rPr lang="id" sz="2100"/>
              <a:t>.</a:t>
            </a:r>
            <a:endParaRPr sz="2100"/>
          </a:p>
        </p:txBody>
      </p:sp>
      <p:sp>
        <p:nvSpPr>
          <p:cNvPr id="150" name="Google Shape;150;p24"/>
          <p:cNvSpPr txBox="1"/>
          <p:nvPr>
            <p:ph type="title"/>
          </p:nvPr>
        </p:nvSpPr>
        <p:spPr>
          <a:xfrm>
            <a:off x="2042425" y="3196100"/>
            <a:ext cx="5059200" cy="138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id">
                <a:solidFill>
                  <a:srgbClr val="0B5394"/>
                </a:solidFill>
              </a:rPr>
              <a:t>So, what is Imbalanced Dataset? </a:t>
            </a:r>
            <a:r>
              <a:rPr b="1" lang="id">
                <a:solidFill>
                  <a:srgbClr val="0B5394"/>
                </a:solidFill>
              </a:rPr>
              <a:t>And what effect does it have for the model?</a:t>
            </a:r>
            <a:endParaRPr b="1">
              <a:solidFill>
                <a:srgbClr val="0B5394"/>
              </a:solidFill>
            </a:endParaRPr>
          </a:p>
        </p:txBody>
      </p:sp>
      <p:pic>
        <p:nvPicPr>
          <p:cNvPr id="151" name="Google Shape;151;p24"/>
          <p:cNvPicPr preferRelativeResize="0"/>
          <p:nvPr/>
        </p:nvPicPr>
        <p:blipFill rotWithShape="1">
          <a:blip r:embed="rId3">
            <a:alphaModFix/>
          </a:blip>
          <a:srcRect b="0" l="0" r="0" t="0"/>
          <a:stretch/>
        </p:blipFill>
        <p:spPr>
          <a:xfrm>
            <a:off x="8156007" y="123320"/>
            <a:ext cx="858293" cy="858284"/>
          </a:xfrm>
          <a:prstGeom prst="rect">
            <a:avLst/>
          </a:prstGeom>
          <a:noFill/>
          <a:ln>
            <a:noFill/>
          </a:ln>
        </p:spPr>
      </p:pic>
      <p:pic>
        <p:nvPicPr>
          <p:cNvPr id="152" name="Google Shape;152;p24"/>
          <p:cNvPicPr preferRelativeResize="0"/>
          <p:nvPr/>
        </p:nvPicPr>
        <p:blipFill rotWithShape="1">
          <a:blip r:embed="rId4">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What is imbalanced data?</a:t>
            </a:r>
            <a:endParaRPr/>
          </a:p>
        </p:txBody>
      </p:sp>
      <p:sp>
        <p:nvSpPr>
          <p:cNvPr id="158" name="Google Shape;158;p2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Imbalanced data refers to those types of datasets where the target class has an uneven distribution of observations, i.e one class label has a very high number of observations and the other has a very low number of observations.</a:t>
            </a:r>
            <a:endParaRPr/>
          </a:p>
        </p:txBody>
      </p:sp>
      <p:pic>
        <p:nvPicPr>
          <p:cNvPr id="159" name="Google Shape;159;p25"/>
          <p:cNvPicPr preferRelativeResize="0"/>
          <p:nvPr/>
        </p:nvPicPr>
        <p:blipFill rotWithShape="1">
          <a:blip r:embed="rId3">
            <a:alphaModFix/>
          </a:blip>
          <a:srcRect b="0" l="0" r="6059" t="40337"/>
          <a:stretch/>
        </p:blipFill>
        <p:spPr>
          <a:xfrm>
            <a:off x="4572000" y="597425"/>
            <a:ext cx="2441700" cy="1571499"/>
          </a:xfrm>
          <a:prstGeom prst="rect">
            <a:avLst/>
          </a:prstGeom>
          <a:noFill/>
          <a:ln>
            <a:noFill/>
          </a:ln>
        </p:spPr>
      </p:pic>
      <p:pic>
        <p:nvPicPr>
          <p:cNvPr id="160" name="Google Shape;160;p25"/>
          <p:cNvPicPr preferRelativeResize="0"/>
          <p:nvPr/>
        </p:nvPicPr>
        <p:blipFill>
          <a:blip r:embed="rId4">
            <a:alphaModFix/>
          </a:blip>
          <a:stretch>
            <a:fillRect/>
          </a:stretch>
        </p:blipFill>
        <p:spPr>
          <a:xfrm>
            <a:off x="4572000" y="2272725"/>
            <a:ext cx="3911650" cy="2296150"/>
          </a:xfrm>
          <a:prstGeom prst="rect">
            <a:avLst/>
          </a:prstGeom>
          <a:noFill/>
          <a:ln>
            <a:noFill/>
          </a:ln>
        </p:spPr>
      </p:pic>
      <p:pic>
        <p:nvPicPr>
          <p:cNvPr id="161" name="Google Shape;161;p25"/>
          <p:cNvPicPr preferRelativeResize="0"/>
          <p:nvPr/>
        </p:nvPicPr>
        <p:blipFill rotWithShape="1">
          <a:blip r:embed="rId5">
            <a:alphaModFix/>
          </a:blip>
          <a:srcRect b="0" l="0" r="0" t="0"/>
          <a:stretch/>
        </p:blipFill>
        <p:spPr>
          <a:xfrm>
            <a:off x="1563832" y="4003420"/>
            <a:ext cx="858293" cy="858284"/>
          </a:xfrm>
          <a:prstGeom prst="rect">
            <a:avLst/>
          </a:prstGeom>
          <a:noFill/>
          <a:ln>
            <a:noFill/>
          </a:ln>
        </p:spPr>
      </p:pic>
      <p:pic>
        <p:nvPicPr>
          <p:cNvPr id="162" name="Google Shape;162;p25"/>
          <p:cNvPicPr preferRelativeResize="0"/>
          <p:nvPr/>
        </p:nvPicPr>
        <p:blipFill rotWithShape="1">
          <a:blip r:embed="rId6">
            <a:alphaModFix/>
          </a:blip>
          <a:srcRect b="0" l="0" r="0" t="0"/>
          <a:stretch/>
        </p:blipFill>
        <p:spPr>
          <a:xfrm>
            <a:off x="311699" y="4092998"/>
            <a:ext cx="1105099" cy="5893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 name="Shape 166"/>
        <p:cNvGrpSpPr/>
        <p:nvPr/>
      </p:nvGrpSpPr>
      <p:grpSpPr>
        <a:xfrm>
          <a:off x="0" y="0"/>
          <a:ext cx="0" cy="0"/>
          <a:chOff x="0" y="0"/>
          <a:chExt cx="0" cy="0"/>
        </a:xfrm>
      </p:grpSpPr>
      <p:pic>
        <p:nvPicPr>
          <p:cNvPr id="167" name="Google Shape;167;p26"/>
          <p:cNvPicPr preferRelativeResize="0"/>
          <p:nvPr/>
        </p:nvPicPr>
        <p:blipFill>
          <a:blip r:embed="rId3">
            <a:alphaModFix/>
          </a:blip>
          <a:stretch>
            <a:fillRect/>
          </a:stretch>
        </p:blipFill>
        <p:spPr>
          <a:xfrm>
            <a:off x="1889500" y="152400"/>
            <a:ext cx="7254508" cy="4838700"/>
          </a:xfrm>
          <a:prstGeom prst="rect">
            <a:avLst/>
          </a:prstGeom>
          <a:noFill/>
          <a:ln>
            <a:noFill/>
          </a:ln>
        </p:spPr>
      </p:pic>
      <p:sp>
        <p:nvSpPr>
          <p:cNvPr id="168" name="Google Shape;168;p26"/>
          <p:cNvSpPr txBox="1"/>
          <p:nvPr/>
        </p:nvSpPr>
        <p:spPr>
          <a:xfrm>
            <a:off x="649175" y="514350"/>
            <a:ext cx="3830100" cy="189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3000"/>
              <a:t>Handling </a:t>
            </a:r>
            <a:r>
              <a:rPr lang="id" sz="3000"/>
              <a:t>Imbalanced Dataset</a:t>
            </a:r>
            <a:endParaRPr sz="3000"/>
          </a:p>
        </p:txBody>
      </p:sp>
      <p:pic>
        <p:nvPicPr>
          <p:cNvPr id="169" name="Google Shape;169;p26"/>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170" name="Google Shape;170;p26"/>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1977500" y="749825"/>
            <a:ext cx="518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0B5394"/>
                </a:solidFill>
              </a:rPr>
              <a:t>Choose Proper Evaluation Metric</a:t>
            </a:r>
            <a:endParaRPr>
              <a:solidFill>
                <a:srgbClr val="0B5394"/>
              </a:solidFill>
            </a:endParaRPr>
          </a:p>
        </p:txBody>
      </p:sp>
      <p:sp>
        <p:nvSpPr>
          <p:cNvPr id="176" name="Google Shape;176;p27"/>
          <p:cNvSpPr txBox="1"/>
          <p:nvPr>
            <p:ph idx="1" type="body"/>
          </p:nvPr>
        </p:nvSpPr>
        <p:spPr>
          <a:xfrm>
            <a:off x="1977500" y="1457275"/>
            <a:ext cx="5189100" cy="20400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id">
                <a:solidFill>
                  <a:srgbClr val="0B5394"/>
                </a:solidFill>
              </a:rPr>
              <a:t>The accuracy of a classifier is the total number of correct predictions by the classifier divided by the total number of predictions. This may be good enough for a well-balanced class but not ideal for the imbalanced class problem. The other metrics such as precision is the measure of how accurate the classifier’s prediction of a specific class and recall is the measure of the classifier’s ability to identify a class.</a:t>
            </a:r>
            <a:endParaRPr>
              <a:solidFill>
                <a:srgbClr val="0B5394"/>
              </a:solidFill>
            </a:endParaRPr>
          </a:p>
          <a:p>
            <a:pPr indent="0" lvl="0" marL="0" rtl="0" algn="just">
              <a:spcBef>
                <a:spcPts val="1200"/>
              </a:spcBef>
              <a:spcAft>
                <a:spcPts val="1200"/>
              </a:spcAft>
              <a:buNone/>
            </a:pPr>
            <a:r>
              <a:rPr lang="id">
                <a:solidFill>
                  <a:srgbClr val="0B5394"/>
                </a:solidFill>
              </a:rPr>
              <a:t>For an imbalanced class dataset F1 score is a more appropriate metric. It is the harmonic mean of precision and recall and the expression is –</a:t>
            </a:r>
            <a:endParaRPr>
              <a:solidFill>
                <a:srgbClr val="0B5394"/>
              </a:solidFill>
            </a:endParaRPr>
          </a:p>
        </p:txBody>
      </p:sp>
      <p:pic>
        <p:nvPicPr>
          <p:cNvPr id="177" name="Google Shape;177;p27"/>
          <p:cNvPicPr preferRelativeResize="0"/>
          <p:nvPr/>
        </p:nvPicPr>
        <p:blipFill>
          <a:blip r:embed="rId3">
            <a:alphaModFix/>
          </a:blip>
          <a:stretch>
            <a:fillRect/>
          </a:stretch>
        </p:blipFill>
        <p:spPr>
          <a:xfrm>
            <a:off x="2781300" y="3409950"/>
            <a:ext cx="3581400" cy="1209675"/>
          </a:xfrm>
          <a:prstGeom prst="rect">
            <a:avLst/>
          </a:prstGeom>
          <a:noFill/>
          <a:ln>
            <a:noFill/>
          </a:ln>
        </p:spPr>
      </p:pic>
      <p:pic>
        <p:nvPicPr>
          <p:cNvPr id="178" name="Google Shape;178;p27"/>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179" name="Google Shape;179;p27"/>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 name="Shape 183"/>
        <p:cNvGrpSpPr/>
        <p:nvPr/>
      </p:nvGrpSpPr>
      <p:grpSpPr>
        <a:xfrm>
          <a:off x="0" y="0"/>
          <a:ext cx="0" cy="0"/>
          <a:chOff x="0" y="0"/>
          <a:chExt cx="0" cy="0"/>
        </a:xfrm>
      </p:grpSpPr>
      <p:sp>
        <p:nvSpPr>
          <p:cNvPr id="184" name="Google Shape;184;p28"/>
          <p:cNvSpPr/>
          <p:nvPr/>
        </p:nvSpPr>
        <p:spPr>
          <a:xfrm>
            <a:off x="0" y="444800"/>
            <a:ext cx="9144000" cy="563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Resample the training set</a:t>
            </a:r>
            <a:endParaRPr/>
          </a:p>
        </p:txBody>
      </p:sp>
      <p:sp>
        <p:nvSpPr>
          <p:cNvPr id="186" name="Google Shape;186;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900"/>
              <a:t>Under-sampling</a:t>
            </a:r>
            <a:endParaRPr b="1" sz="900"/>
          </a:p>
          <a:p>
            <a:pPr indent="0" lvl="0" marL="0" rtl="0" algn="l">
              <a:spcBef>
                <a:spcPts val="1200"/>
              </a:spcBef>
              <a:spcAft>
                <a:spcPts val="1200"/>
              </a:spcAft>
              <a:buNone/>
            </a:pPr>
            <a:r>
              <a:rPr lang="id" sz="900"/>
              <a:t>Under-sampling balances the dataset by reducing the size of the abundant class. This method is used when quantity of data is sufficient. By keeping all samples in the rare class and randomly selecting an equal number of samples in the abundant class, a balanced new dataset can be retrieved for further modelling.</a:t>
            </a:r>
            <a:endParaRPr sz="900"/>
          </a:p>
        </p:txBody>
      </p:sp>
      <p:sp>
        <p:nvSpPr>
          <p:cNvPr id="187" name="Google Shape;187;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id" sz="900"/>
              <a:t>Over-sampling</a:t>
            </a:r>
            <a:endParaRPr b="1" sz="900"/>
          </a:p>
          <a:p>
            <a:pPr indent="0" lvl="0" marL="0" rtl="0" algn="l">
              <a:lnSpc>
                <a:spcPct val="95000"/>
              </a:lnSpc>
              <a:spcBef>
                <a:spcPts val="1200"/>
              </a:spcBef>
              <a:spcAft>
                <a:spcPts val="0"/>
              </a:spcAft>
              <a:buNone/>
            </a:pPr>
            <a:r>
              <a:rPr lang="id" sz="900"/>
              <a:t>On the contrary, oversampling is used when the quantity of data is insufficient. It tries to balance dataset by increasing the size of rare samples. Rather than getting rid of abundant samples, new rare samples are generated by using e.g. repetition, bootstrapping or SMOTE (Synthetic Minority Over-Sampling Technique).</a:t>
            </a:r>
            <a:endParaRPr sz="900"/>
          </a:p>
          <a:p>
            <a:pPr indent="0" lvl="0" marL="0" rtl="0" algn="l">
              <a:lnSpc>
                <a:spcPct val="95000"/>
              </a:lnSpc>
              <a:spcBef>
                <a:spcPts val="1200"/>
              </a:spcBef>
              <a:spcAft>
                <a:spcPts val="1200"/>
              </a:spcAft>
              <a:buNone/>
            </a:pPr>
            <a:r>
              <a:rPr lang="id" sz="900"/>
              <a:t>Note that there is no absolute advantage of one resampling method over another. Application of these two methods depends on the use case it applies to and the dataset itself. A combination of over- and under-sampling is often successful as well.</a:t>
            </a:r>
            <a:endParaRPr sz="900"/>
          </a:p>
        </p:txBody>
      </p:sp>
      <p:pic>
        <p:nvPicPr>
          <p:cNvPr id="188" name="Google Shape;188;p28"/>
          <p:cNvPicPr preferRelativeResize="0"/>
          <p:nvPr/>
        </p:nvPicPr>
        <p:blipFill>
          <a:blip r:embed="rId3">
            <a:alphaModFix/>
          </a:blip>
          <a:stretch>
            <a:fillRect/>
          </a:stretch>
        </p:blipFill>
        <p:spPr>
          <a:xfrm>
            <a:off x="1744037" y="2966850"/>
            <a:ext cx="5655926" cy="1829650"/>
          </a:xfrm>
          <a:prstGeom prst="rect">
            <a:avLst/>
          </a:prstGeom>
          <a:noFill/>
          <a:ln>
            <a:noFill/>
          </a:ln>
        </p:spPr>
      </p:pic>
      <p:pic>
        <p:nvPicPr>
          <p:cNvPr id="189" name="Google Shape;189;p28"/>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190" name="Google Shape;190;p28"/>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
        <p:nvSpPr>
          <p:cNvPr id="191" name="Google Shape;191;p28"/>
          <p:cNvSpPr txBox="1"/>
          <p:nvPr/>
        </p:nvSpPr>
        <p:spPr>
          <a:xfrm>
            <a:off x="134825" y="4772675"/>
            <a:ext cx="23619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700"/>
              <a:t>reference : https://arxiv.org/pdf/1106.1813.pdf</a:t>
            </a:r>
            <a:endParaRPr sz="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5" name="Shape 195"/>
        <p:cNvGrpSpPr/>
        <p:nvPr/>
      </p:nvGrpSpPr>
      <p:grpSpPr>
        <a:xfrm>
          <a:off x="0" y="0"/>
          <a:ext cx="0" cy="0"/>
          <a:chOff x="0" y="0"/>
          <a:chExt cx="0" cy="0"/>
        </a:xfrm>
      </p:grpSpPr>
      <p:sp>
        <p:nvSpPr>
          <p:cNvPr id="196" name="Google Shape;196;p29"/>
          <p:cNvSpPr/>
          <p:nvPr/>
        </p:nvSpPr>
        <p:spPr>
          <a:xfrm>
            <a:off x="5188450" y="445025"/>
            <a:ext cx="3638700" cy="8892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a:off x="316900" y="444800"/>
            <a:ext cx="3268800" cy="8892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ph type="title"/>
          </p:nvPr>
        </p:nvSpPr>
        <p:spPr>
          <a:xfrm>
            <a:off x="316750" y="445025"/>
            <a:ext cx="3268800" cy="88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Ensemble different resampled datasets</a:t>
            </a:r>
            <a:endParaRPr/>
          </a:p>
        </p:txBody>
      </p:sp>
      <p:pic>
        <p:nvPicPr>
          <p:cNvPr id="199" name="Google Shape;199;p29"/>
          <p:cNvPicPr preferRelativeResize="0"/>
          <p:nvPr/>
        </p:nvPicPr>
        <p:blipFill>
          <a:blip r:embed="rId3">
            <a:alphaModFix/>
          </a:blip>
          <a:stretch>
            <a:fillRect/>
          </a:stretch>
        </p:blipFill>
        <p:spPr>
          <a:xfrm>
            <a:off x="316750" y="1780300"/>
            <a:ext cx="4083549" cy="1991750"/>
          </a:xfrm>
          <a:prstGeom prst="rect">
            <a:avLst/>
          </a:prstGeom>
          <a:noFill/>
          <a:ln>
            <a:noFill/>
          </a:ln>
        </p:spPr>
      </p:pic>
      <p:sp>
        <p:nvSpPr>
          <p:cNvPr id="200" name="Google Shape;200;p29"/>
          <p:cNvSpPr txBox="1"/>
          <p:nvPr>
            <p:ph type="title"/>
          </p:nvPr>
        </p:nvSpPr>
        <p:spPr>
          <a:xfrm>
            <a:off x="5328275" y="445025"/>
            <a:ext cx="3498900" cy="8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id" sz="2500"/>
              <a:t>Resample with different ratios</a:t>
            </a:r>
            <a:endParaRPr sz="2500"/>
          </a:p>
        </p:txBody>
      </p:sp>
      <p:pic>
        <p:nvPicPr>
          <p:cNvPr id="201" name="Google Shape;201;p29"/>
          <p:cNvPicPr preferRelativeResize="0"/>
          <p:nvPr/>
        </p:nvPicPr>
        <p:blipFill>
          <a:blip r:embed="rId4">
            <a:alphaModFix/>
          </a:blip>
          <a:stretch>
            <a:fillRect/>
          </a:stretch>
        </p:blipFill>
        <p:spPr>
          <a:xfrm>
            <a:off x="6213999" y="1334225"/>
            <a:ext cx="2613251" cy="3504475"/>
          </a:xfrm>
          <a:prstGeom prst="rect">
            <a:avLst/>
          </a:prstGeom>
          <a:noFill/>
          <a:ln>
            <a:noFill/>
          </a:ln>
        </p:spPr>
      </p:pic>
      <p:pic>
        <p:nvPicPr>
          <p:cNvPr id="202" name="Google Shape;202;p29"/>
          <p:cNvPicPr preferRelativeResize="0"/>
          <p:nvPr/>
        </p:nvPicPr>
        <p:blipFill rotWithShape="1">
          <a:blip r:embed="rId5">
            <a:alphaModFix/>
          </a:blip>
          <a:srcRect b="0" l="0" r="0" t="0"/>
          <a:stretch/>
        </p:blipFill>
        <p:spPr>
          <a:xfrm>
            <a:off x="4677298" y="4311050"/>
            <a:ext cx="565901" cy="565875"/>
          </a:xfrm>
          <a:prstGeom prst="rect">
            <a:avLst/>
          </a:prstGeom>
          <a:noFill/>
          <a:ln>
            <a:noFill/>
          </a:ln>
        </p:spPr>
      </p:pic>
      <p:pic>
        <p:nvPicPr>
          <p:cNvPr id="203" name="Google Shape;203;p29"/>
          <p:cNvPicPr preferRelativeResize="0"/>
          <p:nvPr/>
        </p:nvPicPr>
        <p:blipFill rotWithShape="1">
          <a:blip r:embed="rId6">
            <a:alphaModFix/>
          </a:blip>
          <a:srcRect b="0" l="0" r="0" t="0"/>
          <a:stretch/>
        </p:blipFill>
        <p:spPr>
          <a:xfrm>
            <a:off x="3851725" y="4370110"/>
            <a:ext cx="728628" cy="3885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2018750" y="445025"/>
            <a:ext cx="510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0B5394"/>
                </a:solidFill>
              </a:rPr>
              <a:t>Cluster the abundant class</a:t>
            </a:r>
            <a:endParaRPr>
              <a:solidFill>
                <a:srgbClr val="0B5394"/>
              </a:solidFill>
            </a:endParaRPr>
          </a:p>
        </p:txBody>
      </p:sp>
      <p:sp>
        <p:nvSpPr>
          <p:cNvPr id="209" name="Google Shape;209;p30"/>
          <p:cNvSpPr txBox="1"/>
          <p:nvPr>
            <p:ph idx="1" type="body"/>
          </p:nvPr>
        </p:nvSpPr>
        <p:spPr>
          <a:xfrm>
            <a:off x="2018750" y="1152475"/>
            <a:ext cx="52590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d">
                <a:solidFill>
                  <a:srgbClr val="0B5394"/>
                </a:solidFill>
              </a:rPr>
              <a:t>An elegant approach was proposed by Sergey on Quora. Instead of relying on random samples to cover the variety of the training samples, he suggests clustering the abundant class in r groups, with r being the number of cases in r. For each group, only the medoid (centre of cluster) is kept. The model is then trained with the rare class and the medoids only.</a:t>
            </a:r>
            <a:endParaRPr>
              <a:solidFill>
                <a:srgbClr val="0B5394"/>
              </a:solidFill>
            </a:endParaRPr>
          </a:p>
          <a:p>
            <a:pPr indent="0" lvl="0" marL="0" rtl="0" algn="just">
              <a:spcBef>
                <a:spcPts val="1200"/>
              </a:spcBef>
              <a:spcAft>
                <a:spcPts val="1200"/>
              </a:spcAft>
              <a:buNone/>
            </a:pPr>
            <a:r>
              <a:rPr lang="id" sz="1091">
                <a:solidFill>
                  <a:srgbClr val="0B5394"/>
                </a:solidFill>
              </a:rPr>
              <a:t>reference: : https://www.quora.com/In-classification-how-do-you-handle-an-unbalanced-training-set/answers/1144228?srid=h3G6o</a:t>
            </a:r>
            <a:endParaRPr sz="1091">
              <a:solidFill>
                <a:srgbClr val="0B5394"/>
              </a:solidFill>
            </a:endParaRPr>
          </a:p>
        </p:txBody>
      </p:sp>
      <p:pic>
        <p:nvPicPr>
          <p:cNvPr id="210" name="Google Shape;210;p30"/>
          <p:cNvPicPr preferRelativeResize="0"/>
          <p:nvPr/>
        </p:nvPicPr>
        <p:blipFill rotWithShape="1">
          <a:blip r:embed="rId3">
            <a:alphaModFix/>
          </a:blip>
          <a:srcRect b="0" l="0" r="0" t="0"/>
          <a:stretch/>
        </p:blipFill>
        <p:spPr>
          <a:xfrm>
            <a:off x="8156007" y="123320"/>
            <a:ext cx="858293" cy="858284"/>
          </a:xfrm>
          <a:prstGeom prst="rect">
            <a:avLst/>
          </a:prstGeom>
          <a:noFill/>
          <a:ln>
            <a:noFill/>
          </a:ln>
        </p:spPr>
      </p:pic>
      <p:pic>
        <p:nvPicPr>
          <p:cNvPr id="211" name="Google Shape;211;p30"/>
          <p:cNvPicPr preferRelativeResize="0"/>
          <p:nvPr/>
        </p:nvPicPr>
        <p:blipFill rotWithShape="1">
          <a:blip r:embed="rId4">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890825" y="754800"/>
            <a:ext cx="55050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id">
                <a:solidFill>
                  <a:srgbClr val="0B5394"/>
                </a:solidFill>
              </a:rPr>
              <a:t>Design your own models</a:t>
            </a:r>
            <a:endParaRPr>
              <a:solidFill>
                <a:srgbClr val="0B5394"/>
              </a:solidFill>
            </a:endParaRPr>
          </a:p>
        </p:txBody>
      </p:sp>
      <p:sp>
        <p:nvSpPr>
          <p:cNvPr id="217" name="Google Shape;217;p31"/>
          <p:cNvSpPr txBox="1"/>
          <p:nvPr>
            <p:ph idx="1" type="body"/>
          </p:nvPr>
        </p:nvSpPr>
        <p:spPr>
          <a:xfrm>
            <a:off x="1890825" y="1462250"/>
            <a:ext cx="5505000" cy="34164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id">
                <a:solidFill>
                  <a:srgbClr val="0B5394"/>
                </a:solidFill>
              </a:rPr>
              <a:t>All the previous methods focus on the data and keep the models as a fixed component. But in fact, there is no need to resample the data if the model is suited for imbalanced data. The famous XGBoost is already a good starting point if the classes are not skewed too much, because it internally takes care that the bags it trains on are not imbalanced. But then again, the data is resampled, it is just happening secretly.</a:t>
            </a:r>
            <a:endParaRPr>
              <a:solidFill>
                <a:srgbClr val="0B5394"/>
              </a:solidFill>
            </a:endParaRPr>
          </a:p>
          <a:p>
            <a:pPr indent="0" lvl="0" marL="0" rtl="0" algn="just">
              <a:spcBef>
                <a:spcPts val="1200"/>
              </a:spcBef>
              <a:spcAft>
                <a:spcPts val="1200"/>
              </a:spcAft>
              <a:buNone/>
            </a:pPr>
            <a:r>
              <a:rPr lang="id">
                <a:solidFill>
                  <a:srgbClr val="0B5394"/>
                </a:solidFill>
              </a:rPr>
              <a:t>By designing a cost function that is penalizing wrong classification of the rare class more than wrong classifications of the abundant class, it is possible to design many models that naturally generalize in favour of the rare class. For example, tweaking an SVM to penalize wrong classifications of the rare class by the same ratio that this class is underrepresented.</a:t>
            </a:r>
            <a:endParaRPr>
              <a:solidFill>
                <a:srgbClr val="0B5394"/>
              </a:solidFill>
            </a:endParaRPr>
          </a:p>
        </p:txBody>
      </p:sp>
      <p:pic>
        <p:nvPicPr>
          <p:cNvPr id="218" name="Google Shape;218;p31"/>
          <p:cNvPicPr preferRelativeResize="0"/>
          <p:nvPr/>
        </p:nvPicPr>
        <p:blipFill rotWithShape="1">
          <a:blip r:embed="rId3">
            <a:alphaModFix/>
          </a:blip>
          <a:srcRect b="0" l="0" r="0" t="0"/>
          <a:stretch/>
        </p:blipFill>
        <p:spPr>
          <a:xfrm>
            <a:off x="8156007" y="123320"/>
            <a:ext cx="858293" cy="858284"/>
          </a:xfrm>
          <a:prstGeom prst="rect">
            <a:avLst/>
          </a:prstGeom>
          <a:noFill/>
          <a:ln>
            <a:noFill/>
          </a:ln>
        </p:spPr>
      </p:pic>
      <p:pic>
        <p:nvPicPr>
          <p:cNvPr id="219" name="Google Shape;219;p31"/>
          <p:cNvPicPr preferRelativeResize="0"/>
          <p:nvPr/>
        </p:nvPicPr>
        <p:blipFill rotWithShape="1">
          <a:blip r:embed="rId4">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Outline</a:t>
            </a:r>
            <a:endParaRPr/>
          </a:p>
        </p:txBody>
      </p:sp>
      <p:sp>
        <p:nvSpPr>
          <p:cNvPr id="61" name="Google Shape;61;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Introduction Customer Churn</a:t>
            </a:r>
            <a:endParaRPr/>
          </a:p>
          <a:p>
            <a:pPr indent="-342900" lvl="0" marL="457200" rtl="0" algn="l">
              <a:spcBef>
                <a:spcPts val="0"/>
              </a:spcBef>
              <a:spcAft>
                <a:spcPts val="0"/>
              </a:spcAft>
              <a:buSzPts val="1800"/>
              <a:buChar char="●"/>
            </a:pPr>
            <a:r>
              <a:rPr lang="id"/>
              <a:t>Customer Churn Prediction using Machine Learning</a:t>
            </a:r>
            <a:endParaRPr/>
          </a:p>
          <a:p>
            <a:pPr indent="-342900" lvl="0" marL="457200" rtl="0" algn="l">
              <a:spcBef>
                <a:spcPts val="0"/>
              </a:spcBef>
              <a:spcAft>
                <a:spcPts val="0"/>
              </a:spcAft>
              <a:buSzPts val="1800"/>
              <a:buChar char="●"/>
            </a:pPr>
            <a:r>
              <a:rPr lang="id"/>
              <a:t>Imbalanced Data</a:t>
            </a:r>
            <a:endParaRPr/>
          </a:p>
          <a:p>
            <a:pPr indent="-342900" lvl="0" marL="457200" rtl="0" algn="l">
              <a:spcBef>
                <a:spcPts val="0"/>
              </a:spcBef>
              <a:spcAft>
                <a:spcPts val="0"/>
              </a:spcAft>
              <a:buSzPts val="1800"/>
              <a:buChar char="●"/>
            </a:pPr>
            <a:r>
              <a:rPr lang="id"/>
              <a:t>Handling Imbalanced Data</a:t>
            </a:r>
            <a:endParaRPr/>
          </a:p>
        </p:txBody>
      </p:sp>
      <p:pic>
        <p:nvPicPr>
          <p:cNvPr id="62" name="Google Shape;62;p14"/>
          <p:cNvPicPr preferRelativeResize="0"/>
          <p:nvPr/>
        </p:nvPicPr>
        <p:blipFill>
          <a:blip r:embed="rId3">
            <a:alphaModFix/>
          </a:blip>
          <a:stretch>
            <a:fillRect/>
          </a:stretch>
        </p:blipFill>
        <p:spPr>
          <a:xfrm>
            <a:off x="5147399" y="0"/>
            <a:ext cx="2933403" cy="5143501"/>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64" name="Google Shape;64;p14"/>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pic>
        <p:nvPicPr>
          <p:cNvPr id="224" name="Google Shape;224;p32"/>
          <p:cNvPicPr preferRelativeResize="0"/>
          <p:nvPr/>
        </p:nvPicPr>
        <p:blipFill rotWithShape="1">
          <a:blip r:embed="rId4">
            <a:alphaModFix/>
          </a:blip>
          <a:srcRect b="0" l="0" r="0" t="0"/>
          <a:stretch/>
        </p:blipFill>
        <p:spPr>
          <a:xfrm>
            <a:off x="4768919" y="3878570"/>
            <a:ext cx="858293" cy="858284"/>
          </a:xfrm>
          <a:prstGeom prst="rect">
            <a:avLst/>
          </a:prstGeom>
          <a:noFill/>
          <a:ln>
            <a:noFill/>
          </a:ln>
        </p:spPr>
      </p:pic>
      <p:pic>
        <p:nvPicPr>
          <p:cNvPr id="225" name="Google Shape;225;p32"/>
          <p:cNvPicPr preferRelativeResize="0"/>
          <p:nvPr/>
        </p:nvPicPr>
        <p:blipFill rotWithShape="1">
          <a:blip r:embed="rId5">
            <a:alphaModFix/>
          </a:blip>
          <a:srcRect b="0" l="0" r="0" t="0"/>
          <a:stretch/>
        </p:blipFill>
        <p:spPr>
          <a:xfrm>
            <a:off x="3516787" y="3968148"/>
            <a:ext cx="1105099" cy="5893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889500" y="152400"/>
            <a:ext cx="7254508" cy="4838700"/>
          </a:xfrm>
          <a:prstGeom prst="rect">
            <a:avLst/>
          </a:prstGeom>
          <a:noFill/>
          <a:ln>
            <a:noFill/>
          </a:ln>
        </p:spPr>
      </p:pic>
      <p:sp>
        <p:nvSpPr>
          <p:cNvPr id="70" name="Google Shape;70;p15"/>
          <p:cNvSpPr txBox="1"/>
          <p:nvPr/>
        </p:nvSpPr>
        <p:spPr>
          <a:xfrm>
            <a:off x="649175" y="514350"/>
            <a:ext cx="3625500" cy="189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3000"/>
              <a:t>Introduction Customer Churn</a:t>
            </a:r>
            <a:endParaRPr sz="3000"/>
          </a:p>
        </p:txBody>
      </p:sp>
      <p:pic>
        <p:nvPicPr>
          <p:cNvPr id="71" name="Google Shape;71;p15"/>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72" name="Google Shape;72;p15"/>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851725" y="445025"/>
            <a:ext cx="4470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solidFill>
                  <a:srgbClr val="0B5394"/>
                </a:solidFill>
              </a:rPr>
              <a:t>Customer Churn</a:t>
            </a:r>
            <a:endParaRPr>
              <a:solidFill>
                <a:srgbClr val="0B5394"/>
              </a:solidFill>
            </a:endParaRPr>
          </a:p>
        </p:txBody>
      </p:sp>
      <p:sp>
        <p:nvSpPr>
          <p:cNvPr id="78" name="Google Shape;78;p16"/>
          <p:cNvSpPr txBox="1"/>
          <p:nvPr>
            <p:ph idx="1" type="body"/>
          </p:nvPr>
        </p:nvSpPr>
        <p:spPr>
          <a:xfrm>
            <a:off x="1851725" y="1152475"/>
            <a:ext cx="4779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d" sz="1350">
                <a:solidFill>
                  <a:srgbClr val="0B5394"/>
                </a:solidFill>
              </a:rPr>
              <a:t>Churn rate (also called attrition rate) measures the number of individuals or items moving out of a collective group over a specific period. It applies in many contexts, but the mainstream understanding of churn rate is related to the business case of customers that stop buying from you.</a:t>
            </a:r>
            <a:endParaRPr sz="1350">
              <a:solidFill>
                <a:srgbClr val="0B5394"/>
              </a:solidFill>
            </a:endParaRPr>
          </a:p>
          <a:p>
            <a:pPr indent="0" lvl="0" marL="0" rtl="0" algn="l">
              <a:spcBef>
                <a:spcPts val="1200"/>
              </a:spcBef>
              <a:spcAft>
                <a:spcPts val="0"/>
              </a:spcAft>
              <a:buClr>
                <a:schemeClr val="dk1"/>
              </a:buClr>
              <a:buSzPct val="81481"/>
              <a:buFont typeface="Arial"/>
              <a:buNone/>
            </a:pPr>
            <a:r>
              <a:rPr lang="id" sz="1350">
                <a:solidFill>
                  <a:srgbClr val="0B5394"/>
                </a:solidFill>
              </a:rPr>
              <a:t>The impact of the churn rate is clear, so we need strategies to reduce it. Predicting churn is a good way to create proactive marketing campaigns targeted at the customers that are about to churn. </a:t>
            </a:r>
            <a:endParaRPr sz="1350">
              <a:solidFill>
                <a:srgbClr val="0B5394"/>
              </a:solidFill>
            </a:endParaRPr>
          </a:p>
          <a:p>
            <a:pPr indent="0" lvl="0" marL="0" rtl="0" algn="l">
              <a:spcBef>
                <a:spcPts val="1400"/>
              </a:spcBef>
              <a:spcAft>
                <a:spcPts val="0"/>
              </a:spcAft>
              <a:buClr>
                <a:schemeClr val="dk1"/>
              </a:buClr>
              <a:buSzPct val="81481"/>
              <a:buFont typeface="Arial"/>
              <a:buNone/>
            </a:pPr>
            <a:r>
              <a:rPr lang="id" sz="1350">
                <a:solidFill>
                  <a:srgbClr val="0B5394"/>
                </a:solidFill>
              </a:rPr>
              <a:t>Thanks to big data, forecasting customer churn with the help of machine learning is possible. Machine learning and data analysis are powerful ways to identify and predict churn. During churn prediction, you’re also:</a:t>
            </a:r>
            <a:endParaRPr sz="1350">
              <a:solidFill>
                <a:srgbClr val="0B5394"/>
              </a:solidFill>
            </a:endParaRPr>
          </a:p>
          <a:p>
            <a:pPr indent="-301466" lvl="0" marL="457200" rtl="0" algn="l">
              <a:spcBef>
                <a:spcPts val="1400"/>
              </a:spcBef>
              <a:spcAft>
                <a:spcPts val="0"/>
              </a:spcAft>
              <a:buClr>
                <a:srgbClr val="0B5394"/>
              </a:buClr>
              <a:buSzPct val="100000"/>
              <a:buChar char="●"/>
            </a:pPr>
            <a:r>
              <a:rPr lang="id" sz="1350">
                <a:solidFill>
                  <a:srgbClr val="0B5394"/>
                </a:solidFill>
              </a:rPr>
              <a:t>Identifying at-risk customers,</a:t>
            </a:r>
            <a:endParaRPr sz="1350">
              <a:solidFill>
                <a:srgbClr val="0B5394"/>
              </a:solidFill>
            </a:endParaRPr>
          </a:p>
          <a:p>
            <a:pPr indent="-301466" lvl="0" marL="457200" rtl="0" algn="l">
              <a:spcBef>
                <a:spcPts val="0"/>
              </a:spcBef>
              <a:spcAft>
                <a:spcPts val="0"/>
              </a:spcAft>
              <a:buClr>
                <a:srgbClr val="0B5394"/>
              </a:buClr>
              <a:buSzPct val="100000"/>
              <a:buChar char="●"/>
            </a:pPr>
            <a:r>
              <a:rPr lang="id" sz="1350">
                <a:solidFill>
                  <a:srgbClr val="0B5394"/>
                </a:solidFill>
              </a:rPr>
              <a:t>Identifying customer pain points,</a:t>
            </a:r>
            <a:endParaRPr sz="1350">
              <a:solidFill>
                <a:srgbClr val="0B5394"/>
              </a:solidFill>
            </a:endParaRPr>
          </a:p>
          <a:p>
            <a:pPr indent="-301466" lvl="0" marL="457200" rtl="0" algn="l">
              <a:spcBef>
                <a:spcPts val="0"/>
              </a:spcBef>
              <a:spcAft>
                <a:spcPts val="0"/>
              </a:spcAft>
              <a:buClr>
                <a:srgbClr val="0B5394"/>
              </a:buClr>
              <a:buSzPct val="100000"/>
              <a:buChar char="●"/>
            </a:pPr>
            <a:r>
              <a:rPr lang="id" sz="1350">
                <a:solidFill>
                  <a:srgbClr val="0B5394"/>
                </a:solidFill>
              </a:rPr>
              <a:t>Identifying strategy/methods to lower churn and increase customer retention</a:t>
            </a:r>
            <a:r>
              <a:rPr lang="id" sz="1350">
                <a:solidFill>
                  <a:srgbClr val="0B5394"/>
                </a:solidFill>
              </a:rPr>
              <a:t>.</a:t>
            </a:r>
            <a:endParaRPr sz="1350">
              <a:solidFill>
                <a:srgbClr val="0B5394"/>
              </a:solidFill>
            </a:endParaRPr>
          </a:p>
        </p:txBody>
      </p:sp>
      <p:pic>
        <p:nvPicPr>
          <p:cNvPr id="79" name="Google Shape;79;p16"/>
          <p:cNvPicPr preferRelativeResize="0"/>
          <p:nvPr/>
        </p:nvPicPr>
        <p:blipFill rotWithShape="1">
          <a:blip r:embed="rId3">
            <a:alphaModFix/>
          </a:blip>
          <a:srcRect b="0" l="0" r="0" t="0"/>
          <a:stretch/>
        </p:blipFill>
        <p:spPr>
          <a:xfrm>
            <a:off x="6321850" y="2212927"/>
            <a:ext cx="2822151" cy="2930575"/>
          </a:xfrm>
          <a:prstGeom prst="rect">
            <a:avLst/>
          </a:prstGeom>
          <a:noFill/>
          <a:ln>
            <a:noFill/>
          </a:ln>
        </p:spPr>
      </p:pic>
      <p:pic>
        <p:nvPicPr>
          <p:cNvPr id="80" name="Google Shape;80;p16"/>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81" name="Google Shape;81;p16"/>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807650" y="445025"/>
            <a:ext cx="5528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solidFill>
                  <a:srgbClr val="0B5394"/>
                </a:solidFill>
              </a:rPr>
              <a:t>Why is it so important?</a:t>
            </a:r>
            <a:endParaRPr>
              <a:solidFill>
                <a:srgbClr val="0B5394"/>
              </a:solidFill>
            </a:endParaRPr>
          </a:p>
        </p:txBody>
      </p:sp>
      <p:sp>
        <p:nvSpPr>
          <p:cNvPr id="87" name="Google Shape;87;p17"/>
          <p:cNvSpPr txBox="1"/>
          <p:nvPr>
            <p:ph idx="1" type="body"/>
          </p:nvPr>
        </p:nvSpPr>
        <p:spPr>
          <a:xfrm>
            <a:off x="1807650" y="1152475"/>
            <a:ext cx="55287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d" sz="1200">
                <a:solidFill>
                  <a:srgbClr val="0B5394"/>
                </a:solidFill>
              </a:rPr>
              <a:t>Customer churn is a common problem across businesses in many sectors. If you want to grow as a company, you have to invest in acquiring new clients. Every time a client leaves, it represents a significant investment lost. Both time and effort need to be channelled into replacing them. Being able to predict when a client is likely to leave, and offer them incentives to stay, can offer huge savings to a business.</a:t>
            </a:r>
            <a:endParaRPr sz="1200">
              <a:solidFill>
                <a:srgbClr val="0B5394"/>
              </a:solidFill>
            </a:endParaRPr>
          </a:p>
          <a:p>
            <a:pPr indent="0" lvl="0" marL="0" rtl="0" algn="just">
              <a:spcBef>
                <a:spcPts val="1200"/>
              </a:spcBef>
              <a:spcAft>
                <a:spcPts val="0"/>
              </a:spcAft>
              <a:buNone/>
            </a:pPr>
            <a:r>
              <a:rPr lang="id" sz="1200">
                <a:solidFill>
                  <a:srgbClr val="0B5394"/>
                </a:solidFill>
              </a:rPr>
              <a:t>As a result, understanding what keeps customers engaged is extremely valuable knowledge, as it can help you to develop your retention strategies, and to roll out operational practices aimed at keeping customers from walking out the door.</a:t>
            </a:r>
            <a:endParaRPr sz="1200">
              <a:solidFill>
                <a:srgbClr val="0B5394"/>
              </a:solidFill>
            </a:endParaRPr>
          </a:p>
          <a:p>
            <a:pPr indent="0" lvl="0" marL="0" rtl="0" algn="just">
              <a:spcBef>
                <a:spcPts val="1200"/>
              </a:spcBef>
              <a:spcAft>
                <a:spcPts val="1200"/>
              </a:spcAft>
              <a:buNone/>
            </a:pPr>
            <a:r>
              <a:rPr lang="id" sz="1200">
                <a:solidFill>
                  <a:srgbClr val="0B5394"/>
                </a:solidFill>
              </a:rPr>
              <a:t>Predicting churn is a fact of life for any subscription business, and even slight fluctuations in churn can have a significant impact on your bottom line. We need to know: “Is this customer going to leave us within X months?” Yes or No? It is a binary classification task.</a:t>
            </a:r>
            <a:endParaRPr sz="1200">
              <a:solidFill>
                <a:srgbClr val="0B5394"/>
              </a:solidFill>
            </a:endParaRPr>
          </a:p>
        </p:txBody>
      </p:sp>
      <p:pic>
        <p:nvPicPr>
          <p:cNvPr id="88" name="Google Shape;88;p17"/>
          <p:cNvPicPr preferRelativeResize="0"/>
          <p:nvPr/>
        </p:nvPicPr>
        <p:blipFill rotWithShape="1">
          <a:blip r:embed="rId3">
            <a:alphaModFix/>
          </a:blip>
          <a:srcRect b="0" l="0" r="0" t="0"/>
          <a:stretch/>
        </p:blipFill>
        <p:spPr>
          <a:xfrm>
            <a:off x="8156007" y="123320"/>
            <a:ext cx="858293" cy="858284"/>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p:nvPr/>
        </p:nvSpPr>
        <p:spPr>
          <a:xfrm>
            <a:off x="0" y="0"/>
            <a:ext cx="4906800" cy="51435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ph type="title"/>
          </p:nvPr>
        </p:nvSpPr>
        <p:spPr>
          <a:xfrm>
            <a:off x="311700" y="445025"/>
            <a:ext cx="4260300" cy="6858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lnSpc>
                <a:spcPct val="120000"/>
              </a:lnSpc>
              <a:spcBef>
                <a:spcPts val="2200"/>
              </a:spcBef>
              <a:spcAft>
                <a:spcPts val="2200"/>
              </a:spcAft>
              <a:buNone/>
            </a:pPr>
            <a:r>
              <a:rPr lang="id" sz="1700">
                <a:solidFill>
                  <a:srgbClr val="212529"/>
                </a:solidFill>
              </a:rPr>
              <a:t>Challenges of Building an Effective Churn Model</a:t>
            </a:r>
            <a:endParaRPr/>
          </a:p>
        </p:txBody>
      </p:sp>
      <p:sp>
        <p:nvSpPr>
          <p:cNvPr id="96" name="Google Shape;96;p18"/>
          <p:cNvSpPr txBox="1"/>
          <p:nvPr>
            <p:ph idx="1" type="body"/>
          </p:nvPr>
        </p:nvSpPr>
        <p:spPr>
          <a:xfrm>
            <a:off x="311700" y="1296525"/>
            <a:ext cx="4260300" cy="3272400"/>
          </a:xfrm>
          <a:prstGeom prst="rect">
            <a:avLst/>
          </a:prstGeom>
          <a:solidFill>
            <a:schemeClr val="lt1"/>
          </a:solidFill>
        </p:spPr>
        <p:txBody>
          <a:bodyPr anchorCtr="0" anchor="t" bIns="91425" lIns="91425" spcFirstLastPara="1" rIns="91425" wrap="square" tIns="91425">
            <a:normAutofit/>
          </a:bodyPr>
          <a:lstStyle/>
          <a:p>
            <a:pPr indent="-314325" lvl="0" marL="457200" rtl="0" algn="l">
              <a:spcBef>
                <a:spcPts val="0"/>
              </a:spcBef>
              <a:spcAft>
                <a:spcPts val="0"/>
              </a:spcAft>
              <a:buClr>
                <a:srgbClr val="212529"/>
              </a:buClr>
              <a:buSzPts val="1350"/>
              <a:buChar char="●"/>
            </a:pPr>
            <a:r>
              <a:rPr lang="id" sz="1350">
                <a:solidFill>
                  <a:srgbClr val="212529"/>
                </a:solidFill>
              </a:rPr>
              <a:t>Inaccurate or messy customer data,</a:t>
            </a:r>
            <a:endParaRPr sz="1350">
              <a:solidFill>
                <a:srgbClr val="212529"/>
              </a:solidFill>
            </a:endParaRPr>
          </a:p>
          <a:p>
            <a:pPr indent="-314325" lvl="0" marL="457200" rtl="0" algn="l">
              <a:spcBef>
                <a:spcPts val="0"/>
              </a:spcBef>
              <a:spcAft>
                <a:spcPts val="0"/>
              </a:spcAft>
              <a:buClr>
                <a:srgbClr val="212529"/>
              </a:buClr>
              <a:buSzPts val="1350"/>
              <a:buChar char="●"/>
            </a:pPr>
            <a:r>
              <a:rPr lang="id" sz="1350">
                <a:solidFill>
                  <a:srgbClr val="212529"/>
                </a:solidFill>
              </a:rPr>
              <a:t>Weak attrition exploratory analysis,</a:t>
            </a:r>
            <a:endParaRPr sz="1350">
              <a:solidFill>
                <a:srgbClr val="212529"/>
              </a:solidFill>
            </a:endParaRPr>
          </a:p>
          <a:p>
            <a:pPr indent="-314325" lvl="0" marL="457200" rtl="0" algn="l">
              <a:spcBef>
                <a:spcPts val="0"/>
              </a:spcBef>
              <a:spcAft>
                <a:spcPts val="0"/>
              </a:spcAft>
              <a:buClr>
                <a:srgbClr val="212529"/>
              </a:buClr>
              <a:buSzPts val="1350"/>
              <a:buChar char="●"/>
            </a:pPr>
            <a:r>
              <a:rPr lang="id" sz="1350">
                <a:solidFill>
                  <a:srgbClr val="212529"/>
                </a:solidFill>
              </a:rPr>
              <a:t>Lack of information and domain knowledge,</a:t>
            </a:r>
            <a:endParaRPr sz="1350">
              <a:solidFill>
                <a:srgbClr val="212529"/>
              </a:solidFill>
            </a:endParaRPr>
          </a:p>
          <a:p>
            <a:pPr indent="-314325" lvl="0" marL="457200" rtl="0" algn="l">
              <a:spcBef>
                <a:spcPts val="0"/>
              </a:spcBef>
              <a:spcAft>
                <a:spcPts val="0"/>
              </a:spcAft>
              <a:buClr>
                <a:srgbClr val="212529"/>
              </a:buClr>
              <a:buSzPts val="1350"/>
              <a:buChar char="●"/>
            </a:pPr>
            <a:r>
              <a:rPr lang="id" sz="1350">
                <a:solidFill>
                  <a:srgbClr val="212529"/>
                </a:solidFill>
              </a:rPr>
              <a:t>Lack of a coherent selection of a suitable churn modeling approach,</a:t>
            </a:r>
            <a:endParaRPr sz="1350">
              <a:solidFill>
                <a:srgbClr val="212529"/>
              </a:solidFill>
            </a:endParaRPr>
          </a:p>
          <a:p>
            <a:pPr indent="-314325" lvl="0" marL="457200" rtl="0" algn="l">
              <a:spcBef>
                <a:spcPts val="0"/>
              </a:spcBef>
              <a:spcAft>
                <a:spcPts val="0"/>
              </a:spcAft>
              <a:buClr>
                <a:srgbClr val="212529"/>
              </a:buClr>
              <a:buSzPts val="1350"/>
              <a:buChar char="●"/>
            </a:pPr>
            <a:r>
              <a:rPr lang="id" sz="1350">
                <a:solidFill>
                  <a:srgbClr val="212529"/>
                </a:solidFill>
              </a:rPr>
              <a:t>Choice of metrics to validate churn model performance,</a:t>
            </a:r>
            <a:endParaRPr sz="1350">
              <a:solidFill>
                <a:srgbClr val="212529"/>
              </a:solidFill>
            </a:endParaRPr>
          </a:p>
          <a:p>
            <a:pPr indent="-314325" lvl="0" marL="457200" rtl="0" algn="l">
              <a:spcBef>
                <a:spcPts val="0"/>
              </a:spcBef>
              <a:spcAft>
                <a:spcPts val="0"/>
              </a:spcAft>
              <a:buClr>
                <a:srgbClr val="212529"/>
              </a:buClr>
              <a:buSzPts val="1350"/>
              <a:buChar char="●"/>
            </a:pPr>
            <a:r>
              <a:rPr lang="id" sz="1350">
                <a:solidFill>
                  <a:srgbClr val="212529"/>
                </a:solidFill>
              </a:rPr>
              <a:t>Line of business (LoB) of services or products,</a:t>
            </a:r>
            <a:endParaRPr sz="1350">
              <a:solidFill>
                <a:srgbClr val="212529"/>
              </a:solidFill>
            </a:endParaRPr>
          </a:p>
          <a:p>
            <a:pPr indent="-314325" lvl="0" marL="457200" rtl="0" algn="l">
              <a:spcBef>
                <a:spcPts val="0"/>
              </a:spcBef>
              <a:spcAft>
                <a:spcPts val="0"/>
              </a:spcAft>
              <a:buClr>
                <a:srgbClr val="212529"/>
              </a:buClr>
              <a:buSzPts val="1350"/>
              <a:buChar char="●"/>
            </a:pPr>
            <a:r>
              <a:rPr lang="id" sz="1350">
                <a:solidFill>
                  <a:srgbClr val="212529"/>
                </a:solidFill>
              </a:rPr>
              <a:t>Churn event censorship,</a:t>
            </a:r>
            <a:endParaRPr sz="1350">
              <a:solidFill>
                <a:srgbClr val="212529"/>
              </a:solidFill>
            </a:endParaRPr>
          </a:p>
          <a:p>
            <a:pPr indent="-314325" lvl="0" marL="457200" rtl="0" algn="l">
              <a:spcBef>
                <a:spcPts val="0"/>
              </a:spcBef>
              <a:spcAft>
                <a:spcPts val="0"/>
              </a:spcAft>
              <a:buClr>
                <a:srgbClr val="212529"/>
              </a:buClr>
              <a:buSzPts val="1350"/>
              <a:buChar char="●"/>
            </a:pPr>
            <a:r>
              <a:rPr lang="id" sz="1350">
                <a:solidFill>
                  <a:srgbClr val="212529"/>
                </a:solidFill>
              </a:rPr>
              <a:t>Concept drift based on changes in customers behaviour patterns driving churn,</a:t>
            </a:r>
            <a:endParaRPr sz="1350">
              <a:solidFill>
                <a:srgbClr val="212529"/>
              </a:solidFill>
            </a:endParaRPr>
          </a:p>
          <a:p>
            <a:pPr indent="-314325" lvl="0" marL="457200" rtl="0" algn="l">
              <a:spcBef>
                <a:spcPts val="0"/>
              </a:spcBef>
              <a:spcAft>
                <a:spcPts val="0"/>
              </a:spcAft>
              <a:buClr>
                <a:srgbClr val="212529"/>
              </a:buClr>
              <a:buSzPts val="1350"/>
              <a:buChar char="●"/>
            </a:pPr>
            <a:r>
              <a:rPr lang="id" sz="1350">
                <a:solidFill>
                  <a:srgbClr val="212529"/>
                </a:solidFill>
              </a:rPr>
              <a:t>Imbalance data (class imbalance issue).</a:t>
            </a:r>
            <a:endParaRPr/>
          </a:p>
        </p:txBody>
      </p:sp>
      <p:pic>
        <p:nvPicPr>
          <p:cNvPr id="97" name="Google Shape;97;p18"/>
          <p:cNvPicPr preferRelativeResize="0"/>
          <p:nvPr/>
        </p:nvPicPr>
        <p:blipFill rotWithShape="1">
          <a:blip r:embed="rId3">
            <a:alphaModFix/>
          </a:blip>
          <a:srcRect b="0" l="0" r="0" t="0"/>
          <a:stretch/>
        </p:blipFill>
        <p:spPr>
          <a:xfrm>
            <a:off x="5207975" y="950875"/>
            <a:ext cx="3610850" cy="3241725"/>
          </a:xfrm>
          <a:prstGeom prst="rect">
            <a:avLst/>
          </a:prstGeom>
          <a:noFill/>
          <a:ln>
            <a:noFill/>
          </a:ln>
        </p:spPr>
      </p:pic>
      <p:pic>
        <p:nvPicPr>
          <p:cNvPr id="98" name="Google Shape;98;p18"/>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99" name="Google Shape;99;p18"/>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3" name="Shape 103"/>
        <p:cNvGrpSpPr/>
        <p:nvPr/>
      </p:nvGrpSpPr>
      <p:grpSpPr>
        <a:xfrm>
          <a:off x="0" y="0"/>
          <a:ext cx="0" cy="0"/>
          <a:chOff x="0" y="0"/>
          <a:chExt cx="0" cy="0"/>
        </a:xfrm>
      </p:grpSpPr>
      <p:sp>
        <p:nvSpPr>
          <p:cNvPr id="104" name="Google Shape;104;p19"/>
          <p:cNvSpPr/>
          <p:nvPr/>
        </p:nvSpPr>
        <p:spPr>
          <a:xfrm>
            <a:off x="0" y="444800"/>
            <a:ext cx="9144000" cy="563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ph type="title"/>
          </p:nvPr>
        </p:nvSpPr>
        <p:spPr>
          <a:xfrm>
            <a:off x="311700" y="445025"/>
            <a:ext cx="4260300" cy="572700"/>
          </a:xfrm>
          <a:prstGeom prst="rect">
            <a:avLst/>
          </a:prstGeom>
        </p:spPr>
        <p:txBody>
          <a:bodyPr anchorCtr="0" anchor="ctr" bIns="91425" lIns="91425" spcFirstLastPara="1" rIns="91425" wrap="square" tIns="91425">
            <a:normAutofit fontScale="90000"/>
          </a:bodyPr>
          <a:lstStyle/>
          <a:p>
            <a:pPr indent="0" lvl="0" marL="0" rtl="0" algn="l">
              <a:lnSpc>
                <a:spcPct val="120000"/>
              </a:lnSpc>
              <a:spcBef>
                <a:spcPts val="2200"/>
              </a:spcBef>
              <a:spcAft>
                <a:spcPts val="2200"/>
              </a:spcAft>
              <a:buNone/>
            </a:pPr>
            <a:r>
              <a:rPr lang="id" sz="2033">
                <a:solidFill>
                  <a:srgbClr val="212529"/>
                </a:solidFill>
              </a:rPr>
              <a:t>Churn Prediction Use Cases</a:t>
            </a:r>
            <a:endParaRPr sz="3133"/>
          </a:p>
        </p:txBody>
      </p:sp>
      <p:sp>
        <p:nvSpPr>
          <p:cNvPr id="106" name="Google Shape;106;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12529"/>
              </a:buClr>
              <a:buSzPts val="1350"/>
              <a:buChar char="●"/>
            </a:pPr>
            <a:r>
              <a:rPr lang="id" sz="1350">
                <a:solidFill>
                  <a:srgbClr val="212529"/>
                </a:solidFill>
                <a:highlight>
                  <a:srgbClr val="FFFFFF"/>
                </a:highlight>
              </a:rPr>
              <a:t>Telecommunication (cable or wireless network segment)</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Char char="●"/>
            </a:pPr>
            <a:r>
              <a:rPr lang="id" sz="1350">
                <a:solidFill>
                  <a:srgbClr val="212529"/>
                </a:solidFill>
                <a:highlight>
                  <a:srgbClr val="FFFFFF"/>
                </a:highlight>
              </a:rPr>
              <a:t>Software as a service provider (SaaS)</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Char char="●"/>
            </a:pPr>
            <a:r>
              <a:rPr lang="id" sz="1350">
                <a:solidFill>
                  <a:srgbClr val="212529"/>
                </a:solidFill>
                <a:highlight>
                  <a:srgbClr val="FFFFFF"/>
                </a:highlight>
              </a:rPr>
              <a:t>Retail market</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Char char="●"/>
            </a:pPr>
            <a:r>
              <a:rPr lang="id" sz="1350">
                <a:solidFill>
                  <a:srgbClr val="212529"/>
                </a:solidFill>
                <a:highlight>
                  <a:srgbClr val="FFFFFF"/>
                </a:highlight>
              </a:rPr>
              <a:t>Subscription-based businesses (media, music and video streaming services, etc.)</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Char char="●"/>
            </a:pPr>
            <a:r>
              <a:rPr lang="id" sz="1350">
                <a:solidFill>
                  <a:srgbClr val="212529"/>
                </a:solidFill>
                <a:highlight>
                  <a:srgbClr val="FFFFFF"/>
                </a:highlight>
              </a:rPr>
              <a:t>Financial institutions (banking, insurance companies, Mortgage Companies, etc.)</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Char char="●"/>
            </a:pPr>
            <a:r>
              <a:rPr lang="id" sz="1350">
                <a:solidFill>
                  <a:srgbClr val="212529"/>
                </a:solidFill>
                <a:highlight>
                  <a:srgbClr val="FFFFFF"/>
                </a:highlight>
              </a:rPr>
              <a:t>Marketing</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Char char="●"/>
            </a:pPr>
            <a:r>
              <a:rPr lang="id" sz="1350">
                <a:solidFill>
                  <a:srgbClr val="212529"/>
                </a:solidFill>
                <a:highlight>
                  <a:srgbClr val="FFFFFF"/>
                </a:highlight>
              </a:rPr>
              <a:t>Human Resource Management (Employee turnover)</a:t>
            </a:r>
            <a:endParaRPr/>
          </a:p>
        </p:txBody>
      </p:sp>
      <p:pic>
        <p:nvPicPr>
          <p:cNvPr id="107" name="Google Shape;107;p19"/>
          <p:cNvPicPr preferRelativeResize="0"/>
          <p:nvPr/>
        </p:nvPicPr>
        <p:blipFill>
          <a:blip r:embed="rId3">
            <a:alphaModFix/>
          </a:blip>
          <a:stretch>
            <a:fillRect/>
          </a:stretch>
        </p:blipFill>
        <p:spPr>
          <a:xfrm>
            <a:off x="4572000" y="1230075"/>
            <a:ext cx="4361851" cy="261710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109" name="Google Shape;109;p19"/>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3" name="Shape 113"/>
        <p:cNvGrpSpPr/>
        <p:nvPr/>
      </p:nvGrpSpPr>
      <p:grpSpPr>
        <a:xfrm>
          <a:off x="0" y="0"/>
          <a:ext cx="0" cy="0"/>
          <a:chOff x="0" y="0"/>
          <a:chExt cx="0" cy="0"/>
        </a:xfrm>
      </p:grpSpPr>
      <p:sp>
        <p:nvSpPr>
          <p:cNvPr id="114" name="Google Shape;114;p20"/>
          <p:cNvSpPr/>
          <p:nvPr/>
        </p:nvSpPr>
        <p:spPr>
          <a:xfrm>
            <a:off x="0" y="444800"/>
            <a:ext cx="9144000" cy="563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l">
              <a:lnSpc>
                <a:spcPct val="120000"/>
              </a:lnSpc>
              <a:spcBef>
                <a:spcPts val="2200"/>
              </a:spcBef>
              <a:spcAft>
                <a:spcPts val="2200"/>
              </a:spcAft>
              <a:buNone/>
            </a:pPr>
            <a:r>
              <a:rPr lang="id" sz="1700">
                <a:solidFill>
                  <a:srgbClr val="212529"/>
                </a:solidFill>
              </a:rPr>
              <a:t>Designing churn prediction workflow</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12529"/>
              </a:buClr>
              <a:buSzPts val="1350"/>
              <a:buAutoNum type="arabicPeriod"/>
            </a:pPr>
            <a:r>
              <a:rPr lang="id" sz="1350">
                <a:solidFill>
                  <a:srgbClr val="212529"/>
                </a:solidFill>
                <a:highlight>
                  <a:srgbClr val="FFFFFF"/>
                </a:highlight>
              </a:rPr>
              <a:t>Defining problem and goal: It’s essential to understand what insights you need to get from the analysis and prediction. Understand the problem and collect requirements, stakeholder pain points, and expectations.</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AutoNum type="arabicPeriod"/>
            </a:pPr>
            <a:r>
              <a:rPr lang="id" sz="1350">
                <a:solidFill>
                  <a:srgbClr val="212529"/>
                </a:solidFill>
                <a:highlight>
                  <a:srgbClr val="FFFFFF"/>
                </a:highlight>
              </a:rPr>
              <a:t>Establishing data source: Next, specify data sources that will be necessary for the modeling stage. Some popular sources of churn data are CRM systems, analytics services, and customer feedback.</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AutoNum type="arabicPeriod"/>
            </a:pPr>
            <a:r>
              <a:rPr lang="id" sz="1350">
                <a:solidFill>
                  <a:srgbClr val="212529"/>
                </a:solidFill>
                <a:highlight>
                  <a:srgbClr val="FFFFFF"/>
                </a:highlight>
              </a:rPr>
              <a:t>Data preparation, exploration, and preprocessing: Raw historical data for solving the problem and building predictive models needs to be transformed into a format suitable for machine learning algorithms. This step can also improve overall results by increasing the quality of data.</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AutoNum type="arabicPeriod"/>
            </a:pPr>
            <a:r>
              <a:rPr lang="id" sz="1350">
                <a:solidFill>
                  <a:srgbClr val="212529"/>
                </a:solidFill>
                <a:highlight>
                  <a:srgbClr val="FFFFFF"/>
                </a:highlight>
              </a:rPr>
              <a:t>Modeling and testing: This covers the development and performance validation of customers churn prediction models with various machine learning algorithms.</a:t>
            </a:r>
            <a:endParaRPr sz="1350">
              <a:solidFill>
                <a:srgbClr val="212529"/>
              </a:solidFill>
              <a:highlight>
                <a:srgbClr val="FFFFFF"/>
              </a:highlight>
            </a:endParaRPr>
          </a:p>
          <a:p>
            <a:pPr indent="-314325" lvl="0" marL="457200" rtl="0" algn="l">
              <a:spcBef>
                <a:spcPts val="0"/>
              </a:spcBef>
              <a:spcAft>
                <a:spcPts val="0"/>
              </a:spcAft>
              <a:buClr>
                <a:srgbClr val="212529"/>
              </a:buClr>
              <a:buSzPts val="1350"/>
              <a:buAutoNum type="arabicPeriod"/>
            </a:pPr>
            <a:r>
              <a:rPr lang="id" sz="1350">
                <a:solidFill>
                  <a:srgbClr val="212529"/>
                </a:solidFill>
                <a:highlight>
                  <a:srgbClr val="FFFFFF"/>
                </a:highlight>
              </a:rPr>
              <a:t>Deployment and monitoring: This is the last stage in applying machine learning for churn rate prediction. Here, the most suitable model is sent into production. It can be either integrated into existing software, or become the core of a newly built application.</a:t>
            </a:r>
            <a:endParaRPr/>
          </a:p>
        </p:txBody>
      </p:sp>
      <p:pic>
        <p:nvPicPr>
          <p:cNvPr id="117" name="Google Shape;117;p20"/>
          <p:cNvPicPr preferRelativeResize="0"/>
          <p:nvPr/>
        </p:nvPicPr>
        <p:blipFill rotWithShape="1">
          <a:blip r:embed="rId3">
            <a:alphaModFix/>
          </a:blip>
          <a:srcRect b="0" l="0" r="0" t="0"/>
          <a:stretch/>
        </p:blipFill>
        <p:spPr>
          <a:xfrm>
            <a:off x="8156007" y="123320"/>
            <a:ext cx="858293" cy="858284"/>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6903874" y="212898"/>
            <a:ext cx="1105099" cy="5893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1889500" y="152400"/>
            <a:ext cx="7254508" cy="4838700"/>
          </a:xfrm>
          <a:prstGeom prst="rect">
            <a:avLst/>
          </a:prstGeom>
          <a:noFill/>
          <a:ln>
            <a:noFill/>
          </a:ln>
        </p:spPr>
      </p:pic>
      <p:sp>
        <p:nvSpPr>
          <p:cNvPr id="124" name="Google Shape;124;p21"/>
          <p:cNvSpPr txBox="1"/>
          <p:nvPr/>
        </p:nvSpPr>
        <p:spPr>
          <a:xfrm>
            <a:off x="649175" y="514350"/>
            <a:ext cx="3625500" cy="189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3000"/>
              <a:t>Customer Churn Prediction using Machine Learning</a:t>
            </a:r>
            <a:endParaRPr sz="3000"/>
          </a:p>
        </p:txBody>
      </p:sp>
      <p:pic>
        <p:nvPicPr>
          <p:cNvPr id="125" name="Google Shape;125;p21"/>
          <p:cNvPicPr preferRelativeResize="0"/>
          <p:nvPr/>
        </p:nvPicPr>
        <p:blipFill rotWithShape="1">
          <a:blip r:embed="rId4">
            <a:alphaModFix/>
          </a:blip>
          <a:srcRect b="0" l="0" r="0" t="0"/>
          <a:stretch/>
        </p:blipFill>
        <p:spPr>
          <a:xfrm>
            <a:off x="8156007" y="123320"/>
            <a:ext cx="858293" cy="858284"/>
          </a:xfrm>
          <a:prstGeom prst="rect">
            <a:avLst/>
          </a:prstGeom>
          <a:noFill/>
          <a:ln>
            <a:noFill/>
          </a:ln>
        </p:spPr>
      </p:pic>
      <p:pic>
        <p:nvPicPr>
          <p:cNvPr id="126" name="Google Shape;126;p21"/>
          <p:cNvPicPr preferRelativeResize="0"/>
          <p:nvPr/>
        </p:nvPicPr>
        <p:blipFill rotWithShape="1">
          <a:blip r:embed="rId5">
            <a:alphaModFix/>
          </a:blip>
          <a:srcRect b="0" l="0" r="0" t="0"/>
          <a:stretch/>
        </p:blipFill>
        <p:spPr>
          <a:xfrm>
            <a:off x="6903874" y="212898"/>
            <a:ext cx="1105099" cy="5893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