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bold r:id="rId22"/>
      <p:boldItalic r:id="rId23"/>
    </p:embeddedFont>
    <p:embeddedFont>
      <p:font typeface="Arimo"/>
      <p:regular r:id="rId24"/>
      <p:bold r:id="rId25"/>
      <p:italic r:id="rId26"/>
      <p:boldItalic r:id="rId27"/>
    </p:embeddedFont>
    <p:embeddedFont>
      <p:font typeface="Open Sans Light"/>
      <p:regular r:id="rId28"/>
      <p:bold r:id="rId29"/>
      <p:italic r:id="rId30"/>
      <p:boldItalic r:id="rId31"/>
    </p:embeddedFont>
    <p:embeddedFont>
      <p:font typeface="Nunito Sans"/>
      <p:bold r:id="rId32"/>
      <p:boldItalic r:id="rId33"/>
    </p:embeddedFont>
    <p:embeddedFont>
      <p:font typeface="Open Sans"/>
      <p:bold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slide" Target="slides/slide16.xml"/><Relationship Id="rId24" Type="http://schemas.openxmlformats.org/officeDocument/2006/relationships/font" Target="fonts/Arim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mo-italic.fntdata"/><Relationship Id="rId25" Type="http://schemas.openxmlformats.org/officeDocument/2006/relationships/font" Target="fonts/Arimo-bold.fntdata"/><Relationship Id="rId28" Type="http://schemas.openxmlformats.org/officeDocument/2006/relationships/font" Target="fonts/OpenSansLight-regular.fntdata"/><Relationship Id="rId27" Type="http://schemas.openxmlformats.org/officeDocument/2006/relationships/font" Target="fonts/Arim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Light-boldItalic.fntdata"/><Relationship Id="rId30" Type="http://schemas.openxmlformats.org/officeDocument/2006/relationships/font" Target="fonts/OpenSansLight-italic.fntdata"/><Relationship Id="rId11" Type="http://schemas.openxmlformats.org/officeDocument/2006/relationships/slide" Target="slides/slide6.xml"/><Relationship Id="rId33" Type="http://schemas.openxmlformats.org/officeDocument/2006/relationships/font" Target="fonts/NunitoSans-boldItalic.fntdata"/><Relationship Id="rId10" Type="http://schemas.openxmlformats.org/officeDocument/2006/relationships/slide" Target="slides/slide5.xml"/><Relationship Id="rId32" Type="http://schemas.openxmlformats.org/officeDocument/2006/relationships/font" Target="fonts/NunitoSans-bold.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d7d2f29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12d7d2f29a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d7d2f29a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12d7d2f29ab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d7d2f29a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12d7d2f29ab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d7d2f29a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12d7d2f29ab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d7d2f29ab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12d7d2f29ab_0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d7d2f29a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12d7d2f29ab_0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d7d2f29a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12d7d2f29ab_0_2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2d7d2f29a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12d7d2f29ab_0_2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d7d2f29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12d7d2f29ab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d7d2f29a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12d7d2f29ab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d7d2f29a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12d7d2f29a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d7d2f29a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12d7d2f29ab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d7d2f29a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2d7d2f29ab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d7d2f29a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2d7d2f29ab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d7d2f29a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12d7d2f29ab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d7d2f29a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12d7d2f29ab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34.png"/><Relationship Id="rId6"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10.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10.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3.png"/><Relationship Id="rId10" Type="http://schemas.openxmlformats.org/officeDocument/2006/relationships/image" Target="../media/image26.png"/><Relationship Id="rId9" Type="http://schemas.openxmlformats.org/officeDocument/2006/relationships/image" Target="../media/image29.png"/><Relationship Id="rId5" Type="http://schemas.openxmlformats.org/officeDocument/2006/relationships/image" Target="../media/image28.png"/><Relationship Id="rId6" Type="http://schemas.openxmlformats.org/officeDocument/2006/relationships/image" Target="../media/image27.png"/><Relationship Id="rId7" Type="http://schemas.openxmlformats.org/officeDocument/2006/relationships/image" Target="../media/image22.png"/><Relationship Id="rId8"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3.png"/><Relationship Id="rId11" Type="http://schemas.openxmlformats.org/officeDocument/2006/relationships/image" Target="../media/image37.png"/><Relationship Id="rId10" Type="http://schemas.openxmlformats.org/officeDocument/2006/relationships/image" Target="../media/image33.png"/><Relationship Id="rId12" Type="http://schemas.openxmlformats.org/officeDocument/2006/relationships/image" Target="../media/image35.png"/><Relationship Id="rId9" Type="http://schemas.openxmlformats.org/officeDocument/2006/relationships/image" Target="../media/image38.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0.png"/><Relationship Id="rId8" Type="http://schemas.openxmlformats.org/officeDocument/2006/relationships/image" Target="../media/image4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3.png"/><Relationship Id="rId10" Type="http://schemas.openxmlformats.org/officeDocument/2006/relationships/image" Target="../media/image48.png"/><Relationship Id="rId9" Type="http://schemas.openxmlformats.org/officeDocument/2006/relationships/image" Target="../media/image40.png"/><Relationship Id="rId5" Type="http://schemas.openxmlformats.org/officeDocument/2006/relationships/image" Target="../media/image31.png"/><Relationship Id="rId6" Type="http://schemas.openxmlformats.org/officeDocument/2006/relationships/image" Target="../media/image41.png"/><Relationship Id="rId7" Type="http://schemas.openxmlformats.org/officeDocument/2006/relationships/image" Target="../media/image47.png"/><Relationship Id="rId8" Type="http://schemas.openxmlformats.org/officeDocument/2006/relationships/image" Target="../media/image4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9.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image" Target="../media/image10.png"/><Relationship Id="rId7" Type="http://schemas.openxmlformats.org/officeDocument/2006/relationships/image" Target="../media/image3.png"/><Relationship Id="rId8"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1.png"/><Relationship Id="rId10" Type="http://schemas.openxmlformats.org/officeDocument/2006/relationships/image" Target="../media/image3.png"/><Relationship Id="rId9" Type="http://schemas.openxmlformats.org/officeDocument/2006/relationships/image" Target="../media/image10.png"/><Relationship Id="rId5" Type="http://schemas.openxmlformats.org/officeDocument/2006/relationships/image" Target="../media/image16.png"/><Relationship Id="rId6" Type="http://schemas.openxmlformats.org/officeDocument/2006/relationships/image" Target="../media/image4.png"/><Relationship Id="rId7" Type="http://schemas.openxmlformats.org/officeDocument/2006/relationships/image" Target="../media/image8.png"/><Relationship Id="rId8"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798575" y="1630875"/>
            <a:ext cx="3773500" cy="1905563"/>
            <a:chOff x="-482686" y="104784"/>
            <a:chExt cx="10062667" cy="5081500"/>
          </a:xfrm>
        </p:grpSpPr>
        <p:sp>
          <p:nvSpPr>
            <p:cNvPr id="55" name="Google Shape;55;p13"/>
            <p:cNvSpPr txBox="1"/>
            <p:nvPr/>
          </p:nvSpPr>
          <p:spPr>
            <a:xfrm>
              <a:off x="-482619" y="104784"/>
              <a:ext cx="10062600" cy="45684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id" sz="5300" u="none" cap="none" strike="noStrike">
                  <a:solidFill>
                    <a:srgbClr val="3884FD"/>
                  </a:solidFill>
                  <a:latin typeface="Nunito"/>
                  <a:ea typeface="Nunito"/>
                  <a:cs typeface="Nunito"/>
                  <a:sym typeface="Nunito"/>
                </a:rPr>
                <a:t>Forecasting</a:t>
              </a:r>
              <a:endParaRPr sz="700"/>
            </a:p>
            <a:p>
              <a:pPr indent="0" lvl="0" marL="0" marR="0" rtl="0" algn="l">
                <a:lnSpc>
                  <a:spcPct val="110000"/>
                </a:lnSpc>
                <a:spcBef>
                  <a:spcPts val="0"/>
                </a:spcBef>
                <a:spcAft>
                  <a:spcPts val="0"/>
                </a:spcAft>
                <a:buNone/>
              </a:pPr>
              <a:r>
                <a:rPr b="1" i="0" lang="id" sz="5300" u="none" cap="none" strike="noStrike">
                  <a:solidFill>
                    <a:srgbClr val="3884FD"/>
                  </a:solidFill>
                  <a:latin typeface="Nunito"/>
                  <a:ea typeface="Nunito"/>
                  <a:cs typeface="Nunito"/>
                  <a:sym typeface="Nunito"/>
                </a:rPr>
                <a:t>Data</a:t>
              </a:r>
              <a:endParaRPr sz="700"/>
            </a:p>
          </p:txBody>
        </p:sp>
        <p:sp>
          <p:nvSpPr>
            <p:cNvPr id="56" name="Google Shape;56;p13"/>
            <p:cNvSpPr txBox="1"/>
            <p:nvPr/>
          </p:nvSpPr>
          <p:spPr>
            <a:xfrm>
              <a:off x="-482686" y="4529584"/>
              <a:ext cx="10062600" cy="656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id" sz="1600" u="none" cap="none" strike="noStrike">
                  <a:solidFill>
                    <a:srgbClr val="243762"/>
                  </a:solidFill>
                  <a:latin typeface="Nunito"/>
                  <a:ea typeface="Nunito"/>
                  <a:cs typeface="Nunito"/>
                  <a:sym typeface="Nunito"/>
                </a:rPr>
                <a:t>Case Study Industry</a:t>
              </a:r>
              <a:endParaRPr sz="700"/>
            </a:p>
          </p:txBody>
        </p:sp>
      </p:grpSp>
      <p:cxnSp>
        <p:nvCxnSpPr>
          <p:cNvPr id="57" name="Google Shape;57;p13"/>
          <p:cNvCxnSpPr/>
          <p:nvPr/>
        </p:nvCxnSpPr>
        <p:spPr>
          <a:xfrm>
            <a:off x="4572000" y="4619625"/>
            <a:ext cx="3794700" cy="0"/>
          </a:xfrm>
          <a:prstGeom prst="straightConnector1">
            <a:avLst/>
          </a:prstGeom>
          <a:noFill/>
          <a:ln cap="rnd" cmpd="sng" w="19050">
            <a:solidFill>
              <a:srgbClr val="243762"/>
            </a:solidFill>
            <a:prstDash val="solid"/>
            <a:round/>
            <a:headEnd len="sm" w="sm" type="none"/>
            <a:tailEnd len="sm" w="sm" type="none"/>
          </a:ln>
        </p:spPr>
      </p:cxnSp>
      <p:pic>
        <p:nvPicPr>
          <p:cNvPr id="58" name="Google Shape;58;p13"/>
          <p:cNvPicPr preferRelativeResize="0"/>
          <p:nvPr/>
        </p:nvPicPr>
        <p:blipFill rotWithShape="1">
          <a:blip r:embed="rId3">
            <a:alphaModFix/>
          </a:blip>
          <a:srcRect b="0" l="0" r="0" t="0"/>
          <a:stretch/>
        </p:blipFill>
        <p:spPr>
          <a:xfrm flipH="1">
            <a:off x="4755135" y="827858"/>
            <a:ext cx="3874515" cy="3832249"/>
          </a:xfrm>
          <a:prstGeom prst="rect">
            <a:avLst/>
          </a:prstGeom>
          <a:noFill/>
          <a:ln>
            <a:noFill/>
          </a:ln>
        </p:spPr>
      </p:pic>
      <p:pic>
        <p:nvPicPr>
          <p:cNvPr id="59" name="Google Shape;59;p13"/>
          <p:cNvPicPr preferRelativeResize="0"/>
          <p:nvPr/>
        </p:nvPicPr>
        <p:blipFill rotWithShape="1">
          <a:blip r:embed="rId4">
            <a:alphaModFix/>
          </a:blip>
          <a:srcRect b="0" l="0" r="0" t="0"/>
          <a:stretch/>
        </p:blipFill>
        <p:spPr>
          <a:xfrm>
            <a:off x="514350" y="514350"/>
            <a:ext cx="958015" cy="580679"/>
          </a:xfrm>
          <a:prstGeom prst="rect">
            <a:avLst/>
          </a:prstGeom>
          <a:noFill/>
          <a:ln>
            <a:noFill/>
          </a:ln>
        </p:spPr>
      </p:pic>
      <p:pic>
        <p:nvPicPr>
          <p:cNvPr id="60" name="Google Shape;60;p13"/>
          <p:cNvPicPr preferRelativeResize="0"/>
          <p:nvPr/>
        </p:nvPicPr>
        <p:blipFill rotWithShape="1">
          <a:blip r:embed="rId5">
            <a:alphaModFix/>
          </a:blip>
          <a:srcRect b="0" l="0" r="0" t="0"/>
          <a:stretch/>
        </p:blipFill>
        <p:spPr>
          <a:xfrm>
            <a:off x="1539040" y="514350"/>
            <a:ext cx="1073677" cy="57205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nvSpPr>
        <p:spPr>
          <a:xfrm>
            <a:off x="514350" y="1101375"/>
            <a:ext cx="5204100" cy="3546300"/>
          </a:xfrm>
          <a:prstGeom prst="rect">
            <a:avLst/>
          </a:prstGeom>
          <a:noFill/>
          <a:ln>
            <a:noFill/>
          </a:ln>
        </p:spPr>
        <p:txBody>
          <a:bodyPr anchorCtr="0" anchor="t" bIns="0" lIns="0" spcFirstLastPara="1" rIns="0" wrap="square" tIns="0">
            <a:spAutoFit/>
          </a:bodyPr>
          <a:lstStyle/>
          <a:p>
            <a:pPr indent="-127000" lvl="1" marL="254000" marR="0" rtl="0" algn="just">
              <a:lnSpc>
                <a:spcPct val="140000"/>
              </a:lnSpc>
              <a:spcBef>
                <a:spcPts val="0"/>
              </a:spcBef>
              <a:spcAft>
                <a:spcPts val="0"/>
              </a:spcAft>
              <a:buClr>
                <a:srgbClr val="243762"/>
              </a:buClr>
              <a:buSzPts val="1200"/>
              <a:buFont typeface="Arial"/>
              <a:buChar char="•"/>
            </a:pPr>
            <a:r>
              <a:rPr b="0" i="0" lang="id" sz="1200" u="none" cap="none" strike="noStrike">
                <a:solidFill>
                  <a:srgbClr val="243762"/>
                </a:solidFill>
                <a:latin typeface="Open Sans Light"/>
                <a:ea typeface="Open Sans Light"/>
                <a:cs typeface="Open Sans Light"/>
                <a:sym typeface="Open Sans Light"/>
              </a:rPr>
              <a:t>Forecasting power demand to decide whether to build another power generation plant in the next five years</a:t>
            </a:r>
            <a:endParaRPr sz="700"/>
          </a:p>
          <a:p>
            <a:pPr indent="-127000" lvl="1" marL="254000" marR="0" rtl="0" algn="just">
              <a:lnSpc>
                <a:spcPct val="140000"/>
              </a:lnSpc>
              <a:spcBef>
                <a:spcPts val="0"/>
              </a:spcBef>
              <a:spcAft>
                <a:spcPts val="0"/>
              </a:spcAft>
              <a:buClr>
                <a:srgbClr val="243762"/>
              </a:buClr>
              <a:buSzPts val="1200"/>
              <a:buFont typeface="Arial"/>
              <a:buChar char="•"/>
            </a:pPr>
            <a:r>
              <a:rPr b="0" i="0" lang="id" sz="1200" u="none" cap="none" strike="noStrike">
                <a:solidFill>
                  <a:srgbClr val="243762"/>
                </a:solidFill>
                <a:latin typeface="Open Sans Light"/>
                <a:ea typeface="Open Sans Light"/>
                <a:cs typeface="Open Sans Light"/>
                <a:sym typeface="Open Sans Light"/>
              </a:rPr>
              <a:t>Forecasting call volumes to schedule staff in a call center next week</a:t>
            </a:r>
            <a:endParaRPr sz="700"/>
          </a:p>
          <a:p>
            <a:pPr indent="-127000" lvl="1" marL="254000" marR="0" rtl="0" algn="just">
              <a:lnSpc>
                <a:spcPct val="140000"/>
              </a:lnSpc>
              <a:spcBef>
                <a:spcPts val="0"/>
              </a:spcBef>
              <a:spcAft>
                <a:spcPts val="0"/>
              </a:spcAft>
              <a:buClr>
                <a:srgbClr val="243762"/>
              </a:buClr>
              <a:buSzPts val="1200"/>
              <a:buFont typeface="Arial"/>
              <a:buChar char="•"/>
            </a:pPr>
            <a:r>
              <a:rPr b="0" i="0" lang="id" sz="1200" u="none" cap="none" strike="noStrike">
                <a:solidFill>
                  <a:srgbClr val="243762"/>
                </a:solidFill>
                <a:latin typeface="Open Sans Light"/>
                <a:ea typeface="Open Sans Light"/>
                <a:cs typeface="Open Sans Light"/>
                <a:sym typeface="Open Sans Light"/>
              </a:rPr>
              <a:t>Forecasting inventory requirements to stock inventory to meet demand</a:t>
            </a:r>
            <a:endParaRPr sz="700"/>
          </a:p>
          <a:p>
            <a:pPr indent="-127000" lvl="1" marL="254000" marR="0" rtl="0" algn="just">
              <a:lnSpc>
                <a:spcPct val="140000"/>
              </a:lnSpc>
              <a:spcBef>
                <a:spcPts val="0"/>
              </a:spcBef>
              <a:spcAft>
                <a:spcPts val="0"/>
              </a:spcAft>
              <a:buClr>
                <a:srgbClr val="243762"/>
              </a:buClr>
              <a:buSzPts val="1200"/>
              <a:buFont typeface="Arial"/>
              <a:buChar char="•"/>
            </a:pPr>
            <a:r>
              <a:rPr b="0" i="0" lang="id" sz="1200" u="none" cap="none" strike="noStrike">
                <a:solidFill>
                  <a:srgbClr val="243762"/>
                </a:solidFill>
                <a:latin typeface="Open Sans Light"/>
                <a:ea typeface="Open Sans Light"/>
                <a:cs typeface="Open Sans Light"/>
                <a:sym typeface="Open Sans Light"/>
              </a:rPr>
              <a:t>Forecasting supply and demand to optimize fleet management and other aspects of the supply chain</a:t>
            </a:r>
            <a:endParaRPr sz="700"/>
          </a:p>
          <a:p>
            <a:pPr indent="-127000" lvl="1" marL="254000" marR="0" rtl="0" algn="just">
              <a:lnSpc>
                <a:spcPct val="140000"/>
              </a:lnSpc>
              <a:spcBef>
                <a:spcPts val="0"/>
              </a:spcBef>
              <a:spcAft>
                <a:spcPts val="0"/>
              </a:spcAft>
              <a:buClr>
                <a:srgbClr val="243762"/>
              </a:buClr>
              <a:buSzPts val="1200"/>
              <a:buFont typeface="Arial"/>
              <a:buChar char="•"/>
            </a:pPr>
            <a:r>
              <a:rPr b="0" i="0" lang="id" sz="1200" u="none" cap="none" strike="noStrike">
                <a:solidFill>
                  <a:srgbClr val="243762"/>
                </a:solidFill>
                <a:latin typeface="Open Sans Light"/>
                <a:ea typeface="Open Sans Light"/>
                <a:cs typeface="Open Sans Light"/>
                <a:sym typeface="Open Sans Light"/>
              </a:rPr>
              <a:t>Predicting equipment failures and maintenance requirements to minimize downtime and uphold safety standards</a:t>
            </a:r>
            <a:endParaRPr sz="700"/>
          </a:p>
          <a:p>
            <a:pPr indent="-127000" lvl="1" marL="254000" marR="0" rtl="0" algn="just">
              <a:lnSpc>
                <a:spcPct val="140000"/>
              </a:lnSpc>
              <a:spcBef>
                <a:spcPts val="0"/>
              </a:spcBef>
              <a:spcAft>
                <a:spcPts val="0"/>
              </a:spcAft>
              <a:buClr>
                <a:srgbClr val="243762"/>
              </a:buClr>
              <a:buSzPts val="1200"/>
              <a:buFont typeface="Arial"/>
              <a:buChar char="•"/>
            </a:pPr>
            <a:r>
              <a:rPr b="0" i="0" lang="id" sz="1200" u="none" cap="none" strike="noStrike">
                <a:solidFill>
                  <a:srgbClr val="243762"/>
                </a:solidFill>
                <a:latin typeface="Open Sans Light"/>
                <a:ea typeface="Open Sans Light"/>
                <a:cs typeface="Open Sans Light"/>
                <a:sym typeface="Open Sans Light"/>
              </a:rPr>
              <a:t>Forecasting infection rates to optimize disease control and outbreak programs</a:t>
            </a:r>
            <a:endParaRPr sz="700"/>
          </a:p>
          <a:p>
            <a:pPr indent="-127000" lvl="1" marL="254000" marR="0" rtl="0" algn="just">
              <a:lnSpc>
                <a:spcPct val="140000"/>
              </a:lnSpc>
              <a:spcBef>
                <a:spcPts val="0"/>
              </a:spcBef>
              <a:spcAft>
                <a:spcPts val="0"/>
              </a:spcAft>
              <a:buClr>
                <a:srgbClr val="243762"/>
              </a:buClr>
              <a:buSzPts val="1200"/>
              <a:buFont typeface="Arial"/>
              <a:buChar char="•"/>
            </a:pPr>
            <a:r>
              <a:rPr b="0" i="0" lang="id" sz="1200" u="none" cap="none" strike="noStrike">
                <a:solidFill>
                  <a:srgbClr val="243762"/>
                </a:solidFill>
                <a:latin typeface="Open Sans Light"/>
                <a:ea typeface="Open Sans Light"/>
                <a:cs typeface="Open Sans Light"/>
                <a:sym typeface="Open Sans Light"/>
              </a:rPr>
              <a:t>Predicting customer ratings through to forecasting product sales</a:t>
            </a:r>
            <a:endParaRPr sz="700"/>
          </a:p>
          <a:p>
            <a:pPr indent="-127000" lvl="1" marL="254000" marR="0" rtl="0" algn="just">
              <a:lnSpc>
                <a:spcPct val="140000"/>
              </a:lnSpc>
              <a:spcBef>
                <a:spcPts val="0"/>
              </a:spcBef>
              <a:spcAft>
                <a:spcPts val="0"/>
              </a:spcAft>
              <a:buClr>
                <a:srgbClr val="243762"/>
              </a:buClr>
              <a:buSzPts val="1200"/>
              <a:buFont typeface="Arial"/>
              <a:buChar char="•"/>
            </a:pPr>
            <a:r>
              <a:rPr b="0" i="0" lang="id" sz="1200" u="none" cap="none" strike="noStrike">
                <a:solidFill>
                  <a:srgbClr val="243762"/>
                </a:solidFill>
                <a:latin typeface="Open Sans Light"/>
                <a:ea typeface="Open Sans Light"/>
                <a:cs typeface="Open Sans Light"/>
                <a:sym typeface="Open Sans Light"/>
              </a:rPr>
              <a:t>Predicting price of product</a:t>
            </a:r>
            <a:endParaRPr sz="700"/>
          </a:p>
          <a:p>
            <a:pPr indent="-127000" lvl="1" marL="254000" marR="0" rtl="0" algn="just">
              <a:lnSpc>
                <a:spcPct val="140000"/>
              </a:lnSpc>
              <a:spcBef>
                <a:spcPts val="0"/>
              </a:spcBef>
              <a:spcAft>
                <a:spcPts val="0"/>
              </a:spcAft>
              <a:buClr>
                <a:srgbClr val="243762"/>
              </a:buClr>
              <a:buSzPts val="1200"/>
              <a:buFont typeface="Arial"/>
              <a:buChar char="•"/>
            </a:pPr>
            <a:r>
              <a:rPr b="0" i="0" lang="id" sz="1200" u="none" cap="none" strike="noStrike">
                <a:solidFill>
                  <a:srgbClr val="243762"/>
                </a:solidFill>
                <a:latin typeface="Open Sans Light"/>
                <a:ea typeface="Open Sans Light"/>
                <a:cs typeface="Open Sans Light"/>
                <a:sym typeface="Open Sans Light"/>
              </a:rPr>
              <a:t>Predict stock value</a:t>
            </a:r>
            <a:endParaRPr sz="700"/>
          </a:p>
          <a:p>
            <a:pPr indent="0" lvl="0" marL="0" marR="0" rtl="0" algn="just">
              <a:lnSpc>
                <a:spcPct val="140000"/>
              </a:lnSpc>
              <a:spcBef>
                <a:spcPts val="0"/>
              </a:spcBef>
              <a:spcAft>
                <a:spcPts val="0"/>
              </a:spcAft>
              <a:buNone/>
            </a:pPr>
            <a:r>
              <a:t/>
            </a:r>
            <a:endParaRPr b="0" i="0" sz="1200" u="none" cap="none" strike="noStrike">
              <a:solidFill>
                <a:srgbClr val="243762"/>
              </a:solidFill>
              <a:latin typeface="Open Sans Light"/>
              <a:ea typeface="Open Sans Light"/>
              <a:cs typeface="Open Sans Light"/>
              <a:sym typeface="Open Sans Light"/>
            </a:endParaRPr>
          </a:p>
        </p:txBody>
      </p:sp>
      <p:pic>
        <p:nvPicPr>
          <p:cNvPr id="206" name="Google Shape;206;p22"/>
          <p:cNvPicPr preferRelativeResize="0"/>
          <p:nvPr/>
        </p:nvPicPr>
        <p:blipFill rotWithShape="1">
          <a:blip r:embed="rId3">
            <a:alphaModFix/>
          </a:blip>
          <a:srcRect b="0" l="0" r="0" t="0"/>
          <a:stretch/>
        </p:blipFill>
        <p:spPr>
          <a:xfrm>
            <a:off x="514350" y="4203660"/>
            <a:ext cx="701981" cy="425490"/>
          </a:xfrm>
          <a:prstGeom prst="rect">
            <a:avLst/>
          </a:prstGeom>
          <a:noFill/>
          <a:ln>
            <a:noFill/>
          </a:ln>
        </p:spPr>
      </p:pic>
      <p:pic>
        <p:nvPicPr>
          <p:cNvPr id="207" name="Google Shape;207;p22"/>
          <p:cNvPicPr preferRelativeResize="0"/>
          <p:nvPr/>
        </p:nvPicPr>
        <p:blipFill rotWithShape="1">
          <a:blip r:embed="rId4">
            <a:alphaModFix/>
          </a:blip>
          <a:srcRect b="0" l="0" r="0" t="0"/>
          <a:stretch/>
        </p:blipFill>
        <p:spPr>
          <a:xfrm>
            <a:off x="1265187" y="4203660"/>
            <a:ext cx="786732" cy="419170"/>
          </a:xfrm>
          <a:prstGeom prst="rect">
            <a:avLst/>
          </a:prstGeom>
          <a:noFill/>
          <a:ln>
            <a:noFill/>
          </a:ln>
        </p:spPr>
      </p:pic>
      <p:pic>
        <p:nvPicPr>
          <p:cNvPr id="208" name="Google Shape;208;p22"/>
          <p:cNvPicPr preferRelativeResize="0"/>
          <p:nvPr/>
        </p:nvPicPr>
        <p:blipFill rotWithShape="1">
          <a:blip r:embed="rId5">
            <a:alphaModFix/>
          </a:blip>
          <a:srcRect b="0" l="0" r="0" t="0"/>
          <a:stretch/>
        </p:blipFill>
        <p:spPr>
          <a:xfrm>
            <a:off x="6379817" y="1090685"/>
            <a:ext cx="3558396" cy="2057400"/>
          </a:xfrm>
          <a:prstGeom prst="rect">
            <a:avLst/>
          </a:prstGeom>
          <a:noFill/>
          <a:ln>
            <a:noFill/>
          </a:ln>
        </p:spPr>
      </p:pic>
      <p:pic>
        <p:nvPicPr>
          <p:cNvPr id="209" name="Google Shape;209;p22"/>
          <p:cNvPicPr preferRelativeResize="0"/>
          <p:nvPr/>
        </p:nvPicPr>
        <p:blipFill rotWithShape="1">
          <a:blip r:embed="rId6">
            <a:alphaModFix/>
          </a:blip>
          <a:srcRect b="0" l="0" r="0" t="0"/>
          <a:stretch/>
        </p:blipFill>
        <p:spPr>
          <a:xfrm>
            <a:off x="5807511" y="1652731"/>
            <a:ext cx="2822140" cy="2990706"/>
          </a:xfrm>
          <a:prstGeom prst="rect">
            <a:avLst/>
          </a:prstGeom>
          <a:noFill/>
          <a:ln>
            <a:noFill/>
          </a:ln>
        </p:spPr>
      </p:pic>
      <p:sp>
        <p:nvSpPr>
          <p:cNvPr id="210" name="Google Shape;210;p22"/>
          <p:cNvSpPr txBox="1"/>
          <p:nvPr/>
        </p:nvSpPr>
        <p:spPr>
          <a:xfrm>
            <a:off x="514350" y="538163"/>
            <a:ext cx="6951900" cy="477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id" sz="3100" u="none" cap="none" strike="noStrike">
                <a:solidFill>
                  <a:srgbClr val="3884FD"/>
                </a:solidFill>
                <a:latin typeface="Nunito"/>
                <a:ea typeface="Nunito"/>
                <a:cs typeface="Nunito"/>
                <a:sym typeface="Nunito"/>
              </a:rPr>
              <a:t>Time Series Forecasting Applications</a:t>
            </a:r>
            <a:endParaRPr sz="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84FD"/>
        </a:solidFill>
      </p:bgPr>
    </p:bg>
    <p:spTree>
      <p:nvGrpSpPr>
        <p:cNvPr id="214" name="Shape 214"/>
        <p:cNvGrpSpPr/>
        <p:nvPr/>
      </p:nvGrpSpPr>
      <p:grpSpPr>
        <a:xfrm>
          <a:off x="0" y="0"/>
          <a:ext cx="0" cy="0"/>
          <a:chOff x="0" y="0"/>
          <a:chExt cx="0" cy="0"/>
        </a:xfrm>
      </p:grpSpPr>
      <p:sp>
        <p:nvSpPr>
          <p:cNvPr id="215" name="Google Shape;215;p23"/>
          <p:cNvSpPr txBox="1"/>
          <p:nvPr/>
        </p:nvSpPr>
        <p:spPr>
          <a:xfrm>
            <a:off x="4082607" y="1871388"/>
            <a:ext cx="4547100" cy="1919400"/>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b="1" i="0" lang="id" sz="2900" u="none" cap="none" strike="noStrike">
                <a:solidFill>
                  <a:srgbClr val="FFFFFF"/>
                </a:solidFill>
                <a:latin typeface="Nunito"/>
                <a:ea typeface="Nunito"/>
                <a:cs typeface="Nunito"/>
                <a:sym typeface="Nunito"/>
              </a:rPr>
              <a:t>Building Forecasting Model</a:t>
            </a:r>
            <a:endParaRPr sz="700"/>
          </a:p>
          <a:p>
            <a:pPr indent="0" lvl="0" marL="0" marR="0" rtl="0" algn="r">
              <a:lnSpc>
                <a:spcPct val="110000"/>
              </a:lnSpc>
              <a:spcBef>
                <a:spcPts val="0"/>
              </a:spcBef>
              <a:spcAft>
                <a:spcPts val="0"/>
              </a:spcAft>
              <a:buNone/>
            </a:pPr>
            <a:r>
              <a:rPr b="1" i="0" lang="id" sz="2900" u="none" cap="none" strike="noStrike">
                <a:solidFill>
                  <a:srgbClr val="FFFFFF"/>
                </a:solidFill>
                <a:latin typeface="Nunito"/>
                <a:ea typeface="Nunito"/>
                <a:cs typeface="Nunito"/>
                <a:sym typeface="Nunito"/>
              </a:rPr>
              <a:t>using</a:t>
            </a:r>
            <a:endParaRPr sz="700"/>
          </a:p>
          <a:p>
            <a:pPr indent="0" lvl="0" marL="0" marR="0" rtl="0" algn="r">
              <a:lnSpc>
                <a:spcPct val="110000"/>
              </a:lnSpc>
              <a:spcBef>
                <a:spcPts val="0"/>
              </a:spcBef>
              <a:spcAft>
                <a:spcPts val="0"/>
              </a:spcAft>
              <a:buNone/>
            </a:pPr>
            <a:r>
              <a:rPr b="1" i="0" lang="id" sz="2900" u="none" cap="none" strike="noStrike">
                <a:solidFill>
                  <a:srgbClr val="F2D16A"/>
                </a:solidFill>
                <a:latin typeface="Nunito"/>
                <a:ea typeface="Nunito"/>
                <a:cs typeface="Nunito"/>
                <a:sym typeface="Nunito"/>
              </a:rPr>
              <a:t>Deep Learning</a:t>
            </a:r>
            <a:endParaRPr sz="700"/>
          </a:p>
        </p:txBody>
      </p:sp>
      <p:cxnSp>
        <p:nvCxnSpPr>
          <p:cNvPr id="216" name="Google Shape;216;p23"/>
          <p:cNvCxnSpPr/>
          <p:nvPr/>
        </p:nvCxnSpPr>
        <p:spPr>
          <a:xfrm>
            <a:off x="514350" y="4317869"/>
            <a:ext cx="8115300" cy="0"/>
          </a:xfrm>
          <a:prstGeom prst="straightConnector1">
            <a:avLst/>
          </a:prstGeom>
          <a:noFill/>
          <a:ln cap="rnd" cmpd="sng" w="19050">
            <a:solidFill>
              <a:srgbClr val="243762"/>
            </a:solidFill>
            <a:prstDash val="solid"/>
            <a:round/>
            <a:headEnd len="sm" w="sm" type="none"/>
            <a:tailEnd len="sm" w="sm" type="none"/>
          </a:ln>
        </p:spPr>
      </p:cxnSp>
      <p:pic>
        <p:nvPicPr>
          <p:cNvPr id="217" name="Google Shape;217;p23"/>
          <p:cNvPicPr preferRelativeResize="0"/>
          <p:nvPr/>
        </p:nvPicPr>
        <p:blipFill rotWithShape="1">
          <a:blip r:embed="rId3">
            <a:alphaModFix/>
          </a:blip>
          <a:srcRect b="0" l="0" r="0" t="0"/>
          <a:stretch/>
        </p:blipFill>
        <p:spPr>
          <a:xfrm>
            <a:off x="514350" y="1559014"/>
            <a:ext cx="4797088" cy="3070135"/>
          </a:xfrm>
          <a:prstGeom prst="rect">
            <a:avLst/>
          </a:prstGeom>
          <a:noFill/>
          <a:ln>
            <a:noFill/>
          </a:ln>
        </p:spPr>
      </p:pic>
      <p:grpSp>
        <p:nvGrpSpPr>
          <p:cNvPr id="218" name="Google Shape;218;p23"/>
          <p:cNvGrpSpPr/>
          <p:nvPr/>
        </p:nvGrpSpPr>
        <p:grpSpPr>
          <a:xfrm>
            <a:off x="6582776" y="-126582"/>
            <a:ext cx="2561308" cy="1669921"/>
            <a:chOff x="0" y="-66675"/>
            <a:chExt cx="1349122" cy="879600"/>
          </a:xfrm>
        </p:grpSpPr>
        <p:sp>
          <p:nvSpPr>
            <p:cNvPr id="219" name="Google Shape;219;p23"/>
            <p:cNvSpPr/>
            <p:nvPr/>
          </p:nvSpPr>
          <p:spPr>
            <a:xfrm>
              <a:off x="0" y="0"/>
              <a:ext cx="1349122" cy="569297"/>
            </a:xfrm>
            <a:custGeom>
              <a:rect b="b" l="l" r="r" t="t"/>
              <a:pathLst>
                <a:path extrusionOk="0" h="569297" w="1349122">
                  <a:moveTo>
                    <a:pt x="0" y="0"/>
                  </a:moveTo>
                  <a:lnTo>
                    <a:pt x="1349122" y="0"/>
                  </a:lnTo>
                  <a:lnTo>
                    <a:pt x="1349122" y="569297"/>
                  </a:lnTo>
                  <a:lnTo>
                    <a:pt x="0" y="569297"/>
                  </a:lnTo>
                  <a:close/>
                </a:path>
              </a:pathLst>
            </a:custGeom>
            <a:solidFill>
              <a:srgbClr val="FFFFFF"/>
            </a:solidFill>
            <a:ln>
              <a:noFill/>
            </a:ln>
          </p:spPr>
        </p:sp>
        <p:sp>
          <p:nvSpPr>
            <p:cNvPr id="220" name="Google Shape;220;p23"/>
            <p:cNvSpPr txBox="1"/>
            <p:nvPr/>
          </p:nvSpPr>
          <p:spPr>
            <a:xfrm>
              <a:off x="0" y="-66675"/>
              <a:ext cx="812700" cy="879600"/>
            </a:xfrm>
            <a:prstGeom prst="rect">
              <a:avLst/>
            </a:prstGeom>
            <a:noFill/>
            <a:ln>
              <a:noFill/>
            </a:ln>
          </p:spPr>
          <p:txBody>
            <a:bodyPr anchorCtr="0" anchor="ctr" bIns="25400" lIns="25400" spcFirstLastPara="1" rIns="25400" wrap="square" tIns="25400">
              <a:noAutofit/>
            </a:bodyPr>
            <a:lstStyle/>
            <a:p>
              <a:pPr indent="0" lvl="0" marL="0" marR="0" rtl="0" algn="ctr">
                <a:lnSpc>
                  <a:spcPct val="200000"/>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221" name="Google Shape;221;p23"/>
          <p:cNvPicPr preferRelativeResize="0"/>
          <p:nvPr/>
        </p:nvPicPr>
        <p:blipFill rotWithShape="1">
          <a:blip r:embed="rId4">
            <a:alphaModFix/>
          </a:blip>
          <a:srcRect b="0" l="0" r="0" t="0"/>
          <a:stretch/>
        </p:blipFill>
        <p:spPr>
          <a:xfrm>
            <a:off x="6807802" y="259793"/>
            <a:ext cx="958015" cy="580679"/>
          </a:xfrm>
          <a:prstGeom prst="rect">
            <a:avLst/>
          </a:prstGeom>
          <a:noFill/>
          <a:ln>
            <a:noFill/>
          </a:ln>
        </p:spPr>
      </p:pic>
      <p:pic>
        <p:nvPicPr>
          <p:cNvPr id="222" name="Google Shape;222;p23"/>
          <p:cNvPicPr preferRelativeResize="0"/>
          <p:nvPr/>
        </p:nvPicPr>
        <p:blipFill rotWithShape="1">
          <a:blip r:embed="rId5">
            <a:alphaModFix/>
          </a:blip>
          <a:srcRect b="0" l="0" r="0" t="0"/>
          <a:stretch/>
        </p:blipFill>
        <p:spPr>
          <a:xfrm>
            <a:off x="7832492" y="259794"/>
            <a:ext cx="1073677" cy="5720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nvSpPr>
        <p:spPr>
          <a:xfrm>
            <a:off x="4932830" y="1010968"/>
            <a:ext cx="3474300" cy="8082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id" sz="2500" u="none" cap="none" strike="noStrike">
                <a:solidFill>
                  <a:srgbClr val="3884FD"/>
                </a:solidFill>
                <a:latin typeface="Nunito"/>
                <a:ea typeface="Nunito"/>
                <a:cs typeface="Nunito"/>
                <a:sym typeface="Nunito"/>
              </a:rPr>
              <a:t>Building Forecasting Model using LSTM</a:t>
            </a:r>
            <a:endParaRPr sz="700"/>
          </a:p>
        </p:txBody>
      </p:sp>
      <p:cxnSp>
        <p:nvCxnSpPr>
          <p:cNvPr id="228" name="Google Shape;228;p24"/>
          <p:cNvCxnSpPr/>
          <p:nvPr/>
        </p:nvCxnSpPr>
        <p:spPr>
          <a:xfrm>
            <a:off x="514350" y="4534735"/>
            <a:ext cx="3794700" cy="0"/>
          </a:xfrm>
          <a:prstGeom prst="straightConnector1">
            <a:avLst/>
          </a:prstGeom>
          <a:noFill/>
          <a:ln cap="rnd" cmpd="sng" w="19050">
            <a:solidFill>
              <a:srgbClr val="243762"/>
            </a:solidFill>
            <a:prstDash val="solid"/>
            <a:round/>
            <a:headEnd len="sm" w="sm" type="none"/>
            <a:tailEnd len="sm" w="sm" type="none"/>
          </a:ln>
        </p:spPr>
      </p:cxnSp>
      <p:pic>
        <p:nvPicPr>
          <p:cNvPr id="229" name="Google Shape;229;p24"/>
          <p:cNvPicPr preferRelativeResize="0"/>
          <p:nvPr/>
        </p:nvPicPr>
        <p:blipFill rotWithShape="1">
          <a:blip r:embed="rId3">
            <a:alphaModFix/>
          </a:blip>
          <a:srcRect b="0" l="0" r="0" t="0"/>
          <a:stretch/>
        </p:blipFill>
        <p:spPr>
          <a:xfrm>
            <a:off x="761936" y="1152643"/>
            <a:ext cx="3299521" cy="3476507"/>
          </a:xfrm>
          <a:prstGeom prst="rect">
            <a:avLst/>
          </a:prstGeom>
          <a:noFill/>
          <a:ln>
            <a:noFill/>
          </a:ln>
        </p:spPr>
      </p:pic>
      <p:sp>
        <p:nvSpPr>
          <p:cNvPr id="230" name="Google Shape;230;p24"/>
          <p:cNvSpPr txBox="1"/>
          <p:nvPr/>
        </p:nvSpPr>
        <p:spPr>
          <a:xfrm>
            <a:off x="4932830" y="1913632"/>
            <a:ext cx="3474300" cy="2826300"/>
          </a:xfrm>
          <a:prstGeom prst="rect">
            <a:avLst/>
          </a:prstGeom>
          <a:noFill/>
          <a:ln>
            <a:noFill/>
          </a:ln>
        </p:spPr>
        <p:txBody>
          <a:bodyPr anchorCtr="0" anchor="t" bIns="0" lIns="0" spcFirstLastPara="1" rIns="0" wrap="square" tIns="0">
            <a:spAutoFit/>
          </a:bodyPr>
          <a:lstStyle/>
          <a:p>
            <a:pPr indent="-184150" lvl="1" marL="368300" marR="0" rtl="0" algn="just">
              <a:lnSpc>
                <a:spcPct val="140011"/>
              </a:lnSpc>
              <a:spcBef>
                <a:spcPts val="0"/>
              </a:spcBef>
              <a:spcAft>
                <a:spcPts val="0"/>
              </a:spcAft>
              <a:buClr>
                <a:srgbClr val="243762"/>
              </a:buClr>
              <a:buSzPts val="1700"/>
              <a:buFont typeface="Arial"/>
              <a:buChar char="•"/>
            </a:pPr>
            <a:r>
              <a:rPr b="0" i="0" lang="id" sz="1700" u="none" cap="none" strike="noStrike">
                <a:solidFill>
                  <a:srgbClr val="243762"/>
                </a:solidFill>
                <a:latin typeface="Open Sans Light"/>
                <a:ea typeface="Open Sans Light"/>
                <a:cs typeface="Open Sans Light"/>
                <a:sym typeface="Open Sans Light"/>
              </a:rPr>
              <a:t>Collect data</a:t>
            </a:r>
            <a:endParaRPr sz="700"/>
          </a:p>
          <a:p>
            <a:pPr indent="-184150" lvl="1" marL="368300" marR="0" rtl="0" algn="just">
              <a:lnSpc>
                <a:spcPct val="140011"/>
              </a:lnSpc>
              <a:spcBef>
                <a:spcPts val="0"/>
              </a:spcBef>
              <a:spcAft>
                <a:spcPts val="0"/>
              </a:spcAft>
              <a:buClr>
                <a:srgbClr val="243762"/>
              </a:buClr>
              <a:buSzPts val="1700"/>
              <a:buFont typeface="Arial"/>
              <a:buChar char="•"/>
            </a:pPr>
            <a:r>
              <a:rPr b="0" i="0" lang="id" sz="1700" u="none" cap="none" strike="noStrike">
                <a:solidFill>
                  <a:srgbClr val="243762"/>
                </a:solidFill>
                <a:latin typeface="Open Sans Light"/>
                <a:ea typeface="Open Sans Light"/>
                <a:cs typeface="Open Sans Light"/>
                <a:sym typeface="Open Sans Light"/>
              </a:rPr>
              <a:t>Preprocessing dataset for time series analysis</a:t>
            </a:r>
            <a:endParaRPr sz="700"/>
          </a:p>
          <a:p>
            <a:pPr indent="-184150" lvl="1" marL="368300" marR="0" rtl="0" algn="just">
              <a:lnSpc>
                <a:spcPct val="140011"/>
              </a:lnSpc>
              <a:spcBef>
                <a:spcPts val="0"/>
              </a:spcBef>
              <a:spcAft>
                <a:spcPts val="0"/>
              </a:spcAft>
              <a:buClr>
                <a:srgbClr val="243762"/>
              </a:buClr>
              <a:buSzPts val="1700"/>
              <a:buFont typeface="Arial"/>
              <a:buChar char="•"/>
            </a:pPr>
            <a:r>
              <a:rPr b="0" i="0" lang="id" sz="1700" u="none" cap="none" strike="noStrike">
                <a:solidFill>
                  <a:srgbClr val="243762"/>
                </a:solidFill>
                <a:latin typeface="Open Sans Light"/>
                <a:ea typeface="Open Sans Light"/>
                <a:cs typeface="Open Sans Light"/>
                <a:sym typeface="Open Sans Light"/>
              </a:rPr>
              <a:t>Transforming dataset for processing in Tensorflow Keras</a:t>
            </a:r>
            <a:endParaRPr sz="700"/>
          </a:p>
          <a:p>
            <a:pPr indent="-184150" lvl="1" marL="368300" marR="0" rtl="0" algn="just">
              <a:lnSpc>
                <a:spcPct val="140011"/>
              </a:lnSpc>
              <a:spcBef>
                <a:spcPts val="0"/>
              </a:spcBef>
              <a:spcAft>
                <a:spcPts val="0"/>
              </a:spcAft>
              <a:buClr>
                <a:srgbClr val="243762"/>
              </a:buClr>
              <a:buSzPts val="1700"/>
              <a:buFont typeface="Arial"/>
              <a:buChar char="•"/>
            </a:pPr>
            <a:r>
              <a:rPr b="0" i="0" lang="id" sz="1700" u="none" cap="none" strike="noStrike">
                <a:solidFill>
                  <a:srgbClr val="243762"/>
                </a:solidFill>
                <a:latin typeface="Open Sans Light"/>
                <a:ea typeface="Open Sans Light"/>
                <a:cs typeface="Open Sans Light"/>
                <a:sym typeface="Open Sans Light"/>
              </a:rPr>
              <a:t>Defining target prediction</a:t>
            </a:r>
            <a:endParaRPr sz="700"/>
          </a:p>
          <a:p>
            <a:pPr indent="-184150" lvl="1" marL="368300" marR="0" rtl="0" algn="just">
              <a:lnSpc>
                <a:spcPct val="140011"/>
              </a:lnSpc>
              <a:spcBef>
                <a:spcPts val="0"/>
              </a:spcBef>
              <a:spcAft>
                <a:spcPts val="0"/>
              </a:spcAft>
              <a:buClr>
                <a:srgbClr val="243762"/>
              </a:buClr>
              <a:buSzPts val="1700"/>
              <a:buFont typeface="Arial"/>
              <a:buChar char="•"/>
            </a:pPr>
            <a:r>
              <a:rPr b="0" i="0" lang="id" sz="1700" u="none" cap="none" strike="noStrike">
                <a:solidFill>
                  <a:srgbClr val="243762"/>
                </a:solidFill>
                <a:latin typeface="Open Sans Light"/>
                <a:ea typeface="Open Sans Light"/>
                <a:cs typeface="Open Sans Light"/>
                <a:sym typeface="Open Sans Light"/>
              </a:rPr>
              <a:t>Creating LSTM model</a:t>
            </a:r>
            <a:endParaRPr sz="700"/>
          </a:p>
          <a:p>
            <a:pPr indent="-184150" lvl="1" marL="368300" marR="0" rtl="0" algn="just">
              <a:lnSpc>
                <a:spcPct val="140011"/>
              </a:lnSpc>
              <a:spcBef>
                <a:spcPts val="0"/>
              </a:spcBef>
              <a:spcAft>
                <a:spcPts val="0"/>
              </a:spcAft>
              <a:buClr>
                <a:srgbClr val="243762"/>
              </a:buClr>
              <a:buSzPts val="1700"/>
              <a:buFont typeface="Arial"/>
              <a:buChar char="•"/>
            </a:pPr>
            <a:r>
              <a:rPr b="0" i="0" lang="id" sz="1700" u="none" cap="none" strike="noStrike">
                <a:solidFill>
                  <a:srgbClr val="243762"/>
                </a:solidFill>
                <a:latin typeface="Open Sans Light"/>
                <a:ea typeface="Open Sans Light"/>
                <a:cs typeface="Open Sans Light"/>
                <a:sym typeface="Open Sans Light"/>
              </a:rPr>
              <a:t>Evaluate model performance</a:t>
            </a:r>
            <a:endParaRPr sz="700"/>
          </a:p>
        </p:txBody>
      </p:sp>
      <p:pic>
        <p:nvPicPr>
          <p:cNvPr id="231" name="Google Shape;231;p24"/>
          <p:cNvPicPr preferRelativeResize="0"/>
          <p:nvPr/>
        </p:nvPicPr>
        <p:blipFill rotWithShape="1">
          <a:blip r:embed="rId4">
            <a:alphaModFix/>
          </a:blip>
          <a:srcRect b="0" l="0" r="0" t="0"/>
          <a:stretch/>
        </p:blipFill>
        <p:spPr>
          <a:xfrm>
            <a:off x="7315715" y="232910"/>
            <a:ext cx="701982" cy="425490"/>
          </a:xfrm>
          <a:prstGeom prst="rect">
            <a:avLst/>
          </a:prstGeom>
          <a:noFill/>
          <a:ln>
            <a:noFill/>
          </a:ln>
        </p:spPr>
      </p:pic>
      <p:pic>
        <p:nvPicPr>
          <p:cNvPr id="232" name="Google Shape;232;p24"/>
          <p:cNvPicPr preferRelativeResize="0"/>
          <p:nvPr/>
        </p:nvPicPr>
        <p:blipFill rotWithShape="1">
          <a:blip r:embed="rId5">
            <a:alphaModFix/>
          </a:blip>
          <a:srcRect b="0" l="0" r="0" t="0"/>
          <a:stretch/>
        </p:blipFill>
        <p:spPr>
          <a:xfrm>
            <a:off x="8066553" y="232910"/>
            <a:ext cx="786732" cy="4191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25"/>
          <p:cNvPicPr preferRelativeResize="0"/>
          <p:nvPr/>
        </p:nvPicPr>
        <p:blipFill rotWithShape="1">
          <a:blip r:embed="rId3">
            <a:alphaModFix/>
          </a:blip>
          <a:srcRect b="0" l="0" r="0" t="0"/>
          <a:stretch/>
        </p:blipFill>
        <p:spPr>
          <a:xfrm>
            <a:off x="7315715" y="232910"/>
            <a:ext cx="701982" cy="425490"/>
          </a:xfrm>
          <a:prstGeom prst="rect">
            <a:avLst/>
          </a:prstGeom>
          <a:noFill/>
          <a:ln>
            <a:noFill/>
          </a:ln>
        </p:spPr>
      </p:pic>
      <p:pic>
        <p:nvPicPr>
          <p:cNvPr id="238" name="Google Shape;238;p25"/>
          <p:cNvPicPr preferRelativeResize="0"/>
          <p:nvPr/>
        </p:nvPicPr>
        <p:blipFill rotWithShape="1">
          <a:blip r:embed="rId4">
            <a:alphaModFix/>
          </a:blip>
          <a:srcRect b="0" l="0" r="0" t="0"/>
          <a:stretch/>
        </p:blipFill>
        <p:spPr>
          <a:xfrm>
            <a:off x="8066553" y="232910"/>
            <a:ext cx="786732" cy="419170"/>
          </a:xfrm>
          <a:prstGeom prst="rect">
            <a:avLst/>
          </a:prstGeom>
          <a:noFill/>
          <a:ln>
            <a:noFill/>
          </a:ln>
        </p:spPr>
      </p:pic>
      <p:pic>
        <p:nvPicPr>
          <p:cNvPr id="239" name="Google Shape;239;p25"/>
          <p:cNvPicPr preferRelativeResize="0"/>
          <p:nvPr/>
        </p:nvPicPr>
        <p:blipFill rotWithShape="1">
          <a:blip r:embed="rId5">
            <a:alphaModFix/>
          </a:blip>
          <a:srcRect b="0" l="0" r="0" t="0"/>
          <a:stretch/>
        </p:blipFill>
        <p:spPr>
          <a:xfrm>
            <a:off x="421022" y="613114"/>
            <a:ext cx="3568840" cy="1882978"/>
          </a:xfrm>
          <a:prstGeom prst="rect">
            <a:avLst/>
          </a:prstGeom>
          <a:noFill/>
          <a:ln>
            <a:noFill/>
          </a:ln>
        </p:spPr>
      </p:pic>
      <p:pic>
        <p:nvPicPr>
          <p:cNvPr id="240" name="Google Shape;240;p25"/>
          <p:cNvPicPr preferRelativeResize="0"/>
          <p:nvPr/>
        </p:nvPicPr>
        <p:blipFill rotWithShape="1">
          <a:blip r:embed="rId6">
            <a:alphaModFix/>
          </a:blip>
          <a:srcRect b="0" l="0" r="0" t="0"/>
          <a:stretch/>
        </p:blipFill>
        <p:spPr>
          <a:xfrm>
            <a:off x="5788272" y="1109538"/>
            <a:ext cx="2841379" cy="2668946"/>
          </a:xfrm>
          <a:prstGeom prst="rect">
            <a:avLst/>
          </a:prstGeom>
          <a:noFill/>
          <a:ln>
            <a:noFill/>
          </a:ln>
        </p:spPr>
      </p:pic>
      <p:pic>
        <p:nvPicPr>
          <p:cNvPr id="241" name="Google Shape;241;p25"/>
          <p:cNvPicPr preferRelativeResize="0"/>
          <p:nvPr/>
        </p:nvPicPr>
        <p:blipFill rotWithShape="1">
          <a:blip r:embed="rId7">
            <a:alphaModFix/>
          </a:blip>
          <a:srcRect b="0" l="0" r="0" t="0"/>
          <a:stretch/>
        </p:blipFill>
        <p:spPr>
          <a:xfrm>
            <a:off x="421022" y="3108813"/>
            <a:ext cx="3568841" cy="1125366"/>
          </a:xfrm>
          <a:prstGeom prst="rect">
            <a:avLst/>
          </a:prstGeom>
          <a:noFill/>
          <a:ln>
            <a:noFill/>
          </a:ln>
        </p:spPr>
      </p:pic>
      <p:pic>
        <p:nvPicPr>
          <p:cNvPr id="242" name="Google Shape;242;p25"/>
          <p:cNvPicPr preferRelativeResize="0"/>
          <p:nvPr/>
        </p:nvPicPr>
        <p:blipFill rotWithShape="1">
          <a:blip r:embed="rId8">
            <a:alphaModFix/>
          </a:blip>
          <a:srcRect b="0" l="0" r="0" t="0"/>
          <a:stretch/>
        </p:blipFill>
        <p:spPr>
          <a:xfrm>
            <a:off x="4384823" y="1109538"/>
            <a:ext cx="916094" cy="327503"/>
          </a:xfrm>
          <a:prstGeom prst="rect">
            <a:avLst/>
          </a:prstGeom>
          <a:noFill/>
          <a:ln>
            <a:noFill/>
          </a:ln>
        </p:spPr>
      </p:pic>
      <p:pic>
        <p:nvPicPr>
          <p:cNvPr id="243" name="Google Shape;243;p25"/>
          <p:cNvPicPr preferRelativeResize="0"/>
          <p:nvPr/>
        </p:nvPicPr>
        <p:blipFill rotWithShape="1">
          <a:blip r:embed="rId9">
            <a:alphaModFix/>
          </a:blip>
          <a:srcRect b="0" l="0" r="0" t="0"/>
          <a:stretch/>
        </p:blipFill>
        <p:spPr>
          <a:xfrm rot="9525593">
            <a:off x="4517390" y="3418932"/>
            <a:ext cx="916093" cy="327503"/>
          </a:xfrm>
          <a:prstGeom prst="rect">
            <a:avLst/>
          </a:prstGeom>
          <a:noFill/>
          <a:ln>
            <a:noFill/>
          </a:ln>
        </p:spPr>
      </p:pic>
      <p:pic>
        <p:nvPicPr>
          <p:cNvPr id="244" name="Google Shape;244;p25"/>
          <p:cNvPicPr preferRelativeResize="0"/>
          <p:nvPr/>
        </p:nvPicPr>
        <p:blipFill rotWithShape="1">
          <a:blip r:embed="rId10">
            <a:alphaModFix/>
          </a:blip>
          <a:srcRect b="0" l="0" r="0" t="0"/>
          <a:stretch/>
        </p:blipFill>
        <p:spPr>
          <a:xfrm rot="4169986">
            <a:off x="7760016" y="3701368"/>
            <a:ext cx="1098137" cy="2057400"/>
          </a:xfrm>
          <a:prstGeom prst="rect">
            <a:avLst/>
          </a:prstGeom>
          <a:noFill/>
          <a:ln>
            <a:noFill/>
          </a:ln>
        </p:spPr>
      </p:pic>
      <p:sp>
        <p:nvSpPr>
          <p:cNvPr id="245" name="Google Shape;245;p25"/>
          <p:cNvSpPr txBox="1"/>
          <p:nvPr/>
        </p:nvSpPr>
        <p:spPr>
          <a:xfrm>
            <a:off x="421022" y="415159"/>
            <a:ext cx="3568800" cy="153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id" sz="1000" u="none" cap="none" strike="noStrike">
                <a:solidFill>
                  <a:srgbClr val="000000"/>
                </a:solidFill>
                <a:latin typeface="Open Sans"/>
                <a:ea typeface="Open Sans"/>
                <a:cs typeface="Open Sans"/>
                <a:sym typeface="Open Sans"/>
              </a:rPr>
              <a:t>Collecting Data</a:t>
            </a:r>
            <a:endParaRPr sz="700"/>
          </a:p>
        </p:txBody>
      </p:sp>
      <p:sp>
        <p:nvSpPr>
          <p:cNvPr id="246" name="Google Shape;246;p25"/>
          <p:cNvSpPr txBox="1"/>
          <p:nvPr/>
        </p:nvSpPr>
        <p:spPr>
          <a:xfrm>
            <a:off x="5788272" y="934967"/>
            <a:ext cx="2841600" cy="153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id" sz="1000" u="none" cap="none" strike="noStrike">
                <a:solidFill>
                  <a:srgbClr val="000000"/>
                </a:solidFill>
                <a:latin typeface="Open Sans"/>
                <a:ea typeface="Open Sans"/>
                <a:cs typeface="Open Sans"/>
                <a:sym typeface="Open Sans"/>
              </a:rPr>
              <a:t>Plot Data</a:t>
            </a:r>
            <a:endParaRPr sz="700"/>
          </a:p>
        </p:txBody>
      </p:sp>
      <p:sp>
        <p:nvSpPr>
          <p:cNvPr id="247" name="Google Shape;247;p25"/>
          <p:cNvSpPr txBox="1"/>
          <p:nvPr/>
        </p:nvSpPr>
        <p:spPr>
          <a:xfrm>
            <a:off x="421022" y="2934243"/>
            <a:ext cx="3568800" cy="153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id" sz="1000" u="none" cap="none" strike="noStrike">
                <a:solidFill>
                  <a:srgbClr val="000000"/>
                </a:solidFill>
                <a:latin typeface="Open Sans"/>
                <a:ea typeface="Open Sans"/>
                <a:cs typeface="Open Sans"/>
                <a:sym typeface="Open Sans"/>
              </a:rPr>
              <a:t>Split and Scaling Data</a:t>
            </a:r>
            <a:endParaRPr sz="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26"/>
          <p:cNvPicPr preferRelativeResize="0"/>
          <p:nvPr/>
        </p:nvPicPr>
        <p:blipFill rotWithShape="1">
          <a:blip r:embed="rId3">
            <a:alphaModFix/>
          </a:blip>
          <a:srcRect b="0" l="0" r="0" t="0"/>
          <a:stretch/>
        </p:blipFill>
        <p:spPr>
          <a:xfrm>
            <a:off x="7315715" y="232910"/>
            <a:ext cx="701982" cy="425490"/>
          </a:xfrm>
          <a:prstGeom prst="rect">
            <a:avLst/>
          </a:prstGeom>
          <a:noFill/>
          <a:ln>
            <a:noFill/>
          </a:ln>
        </p:spPr>
      </p:pic>
      <p:pic>
        <p:nvPicPr>
          <p:cNvPr id="253" name="Google Shape;253;p26"/>
          <p:cNvPicPr preferRelativeResize="0"/>
          <p:nvPr/>
        </p:nvPicPr>
        <p:blipFill rotWithShape="1">
          <a:blip r:embed="rId4">
            <a:alphaModFix/>
          </a:blip>
          <a:srcRect b="0" l="0" r="0" t="0"/>
          <a:stretch/>
        </p:blipFill>
        <p:spPr>
          <a:xfrm>
            <a:off x="8066553" y="232910"/>
            <a:ext cx="786732" cy="419170"/>
          </a:xfrm>
          <a:prstGeom prst="rect">
            <a:avLst/>
          </a:prstGeom>
          <a:noFill/>
          <a:ln>
            <a:noFill/>
          </a:ln>
        </p:spPr>
      </p:pic>
      <p:pic>
        <p:nvPicPr>
          <p:cNvPr id="254" name="Google Shape;254;p26"/>
          <p:cNvPicPr preferRelativeResize="0"/>
          <p:nvPr/>
        </p:nvPicPr>
        <p:blipFill rotWithShape="1">
          <a:blip r:embed="rId5">
            <a:alphaModFix/>
          </a:blip>
          <a:srcRect b="0" l="0" r="0" t="0"/>
          <a:stretch/>
        </p:blipFill>
        <p:spPr>
          <a:xfrm>
            <a:off x="4154702" y="1128650"/>
            <a:ext cx="916094" cy="327503"/>
          </a:xfrm>
          <a:prstGeom prst="rect">
            <a:avLst/>
          </a:prstGeom>
          <a:noFill/>
          <a:ln>
            <a:noFill/>
          </a:ln>
        </p:spPr>
      </p:pic>
      <p:pic>
        <p:nvPicPr>
          <p:cNvPr id="255" name="Google Shape;255;p26"/>
          <p:cNvPicPr preferRelativeResize="0"/>
          <p:nvPr/>
        </p:nvPicPr>
        <p:blipFill rotWithShape="1">
          <a:blip r:embed="rId6">
            <a:alphaModFix/>
          </a:blip>
          <a:srcRect b="0" l="0" r="0" t="0"/>
          <a:stretch/>
        </p:blipFill>
        <p:spPr>
          <a:xfrm>
            <a:off x="421022" y="615751"/>
            <a:ext cx="3568841" cy="1025798"/>
          </a:xfrm>
          <a:prstGeom prst="rect">
            <a:avLst/>
          </a:prstGeom>
          <a:noFill/>
          <a:ln>
            <a:noFill/>
          </a:ln>
        </p:spPr>
      </p:pic>
      <p:pic>
        <p:nvPicPr>
          <p:cNvPr id="256" name="Google Shape;256;p26"/>
          <p:cNvPicPr preferRelativeResize="0"/>
          <p:nvPr/>
        </p:nvPicPr>
        <p:blipFill rotWithShape="1">
          <a:blip r:embed="rId7">
            <a:alphaModFix/>
          </a:blip>
          <a:srcRect b="0" l="0" r="0" t="0"/>
          <a:stretch/>
        </p:blipFill>
        <p:spPr>
          <a:xfrm>
            <a:off x="421022" y="2097241"/>
            <a:ext cx="3568840" cy="346770"/>
          </a:xfrm>
          <a:prstGeom prst="rect">
            <a:avLst/>
          </a:prstGeom>
          <a:noFill/>
          <a:ln>
            <a:noFill/>
          </a:ln>
        </p:spPr>
      </p:pic>
      <p:pic>
        <p:nvPicPr>
          <p:cNvPr id="257" name="Google Shape;257;p26"/>
          <p:cNvPicPr preferRelativeResize="0"/>
          <p:nvPr/>
        </p:nvPicPr>
        <p:blipFill rotWithShape="1">
          <a:blip r:embed="rId8">
            <a:alphaModFix/>
          </a:blip>
          <a:srcRect b="0" l="0" r="0" t="0"/>
          <a:stretch/>
        </p:blipFill>
        <p:spPr>
          <a:xfrm>
            <a:off x="5235075" y="1109538"/>
            <a:ext cx="3394576" cy="2170656"/>
          </a:xfrm>
          <a:prstGeom prst="rect">
            <a:avLst/>
          </a:prstGeom>
          <a:noFill/>
          <a:ln>
            <a:noFill/>
          </a:ln>
        </p:spPr>
      </p:pic>
      <p:pic>
        <p:nvPicPr>
          <p:cNvPr id="258" name="Google Shape;258;p26"/>
          <p:cNvPicPr preferRelativeResize="0"/>
          <p:nvPr/>
        </p:nvPicPr>
        <p:blipFill rotWithShape="1">
          <a:blip r:embed="rId9">
            <a:alphaModFix/>
          </a:blip>
          <a:srcRect b="0" l="0" r="0" t="0"/>
          <a:stretch/>
        </p:blipFill>
        <p:spPr>
          <a:xfrm>
            <a:off x="2000991" y="3666618"/>
            <a:ext cx="3069804" cy="962532"/>
          </a:xfrm>
          <a:prstGeom prst="rect">
            <a:avLst/>
          </a:prstGeom>
          <a:noFill/>
          <a:ln>
            <a:noFill/>
          </a:ln>
        </p:spPr>
      </p:pic>
      <p:pic>
        <p:nvPicPr>
          <p:cNvPr id="259" name="Google Shape;259;p26"/>
          <p:cNvPicPr preferRelativeResize="0"/>
          <p:nvPr/>
        </p:nvPicPr>
        <p:blipFill rotWithShape="1">
          <a:blip r:embed="rId10">
            <a:alphaModFix/>
          </a:blip>
          <a:srcRect b="0" l="0" r="0" t="0"/>
          <a:stretch/>
        </p:blipFill>
        <p:spPr>
          <a:xfrm>
            <a:off x="4343735" y="2856268"/>
            <a:ext cx="891340" cy="659591"/>
          </a:xfrm>
          <a:prstGeom prst="rect">
            <a:avLst/>
          </a:prstGeom>
          <a:noFill/>
          <a:ln>
            <a:noFill/>
          </a:ln>
        </p:spPr>
      </p:pic>
      <p:pic>
        <p:nvPicPr>
          <p:cNvPr id="260" name="Google Shape;260;p26"/>
          <p:cNvPicPr preferRelativeResize="0"/>
          <p:nvPr/>
        </p:nvPicPr>
        <p:blipFill rotWithShape="1">
          <a:blip r:embed="rId11">
            <a:alphaModFix/>
          </a:blip>
          <a:srcRect b="0" l="0" r="0" t="0"/>
          <a:stretch/>
        </p:blipFill>
        <p:spPr>
          <a:xfrm>
            <a:off x="-401217" y="3900243"/>
            <a:ext cx="2060100" cy="2057400"/>
          </a:xfrm>
          <a:prstGeom prst="rect">
            <a:avLst/>
          </a:prstGeom>
          <a:noFill/>
          <a:ln>
            <a:noFill/>
          </a:ln>
        </p:spPr>
      </p:pic>
      <p:pic>
        <p:nvPicPr>
          <p:cNvPr id="261" name="Google Shape;261;p26"/>
          <p:cNvPicPr preferRelativeResize="0"/>
          <p:nvPr/>
        </p:nvPicPr>
        <p:blipFill rotWithShape="1">
          <a:blip r:embed="rId12">
            <a:alphaModFix/>
          </a:blip>
          <a:srcRect b="0" l="0" r="0" t="0"/>
          <a:stretch/>
        </p:blipFill>
        <p:spPr>
          <a:xfrm>
            <a:off x="8177562" y="3471097"/>
            <a:ext cx="1098137" cy="2057400"/>
          </a:xfrm>
          <a:prstGeom prst="rect">
            <a:avLst/>
          </a:prstGeom>
          <a:noFill/>
          <a:ln>
            <a:noFill/>
          </a:ln>
        </p:spPr>
      </p:pic>
      <p:sp>
        <p:nvSpPr>
          <p:cNvPr id="262" name="Google Shape;262;p26"/>
          <p:cNvSpPr txBox="1"/>
          <p:nvPr/>
        </p:nvSpPr>
        <p:spPr>
          <a:xfrm>
            <a:off x="421022" y="415159"/>
            <a:ext cx="3568800" cy="153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id" sz="1000" u="none" cap="none" strike="noStrike">
                <a:solidFill>
                  <a:srgbClr val="000000"/>
                </a:solidFill>
                <a:latin typeface="Open Sans"/>
                <a:ea typeface="Open Sans"/>
                <a:cs typeface="Open Sans"/>
                <a:sym typeface="Open Sans"/>
              </a:rPr>
              <a:t>Define Model</a:t>
            </a:r>
            <a:endParaRPr sz="700"/>
          </a:p>
        </p:txBody>
      </p:sp>
      <p:sp>
        <p:nvSpPr>
          <p:cNvPr id="263" name="Google Shape;263;p26"/>
          <p:cNvSpPr txBox="1"/>
          <p:nvPr/>
        </p:nvSpPr>
        <p:spPr>
          <a:xfrm>
            <a:off x="5237483" y="954080"/>
            <a:ext cx="2841600" cy="153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id" sz="1000" u="none" cap="none" strike="noStrike">
                <a:solidFill>
                  <a:srgbClr val="000000"/>
                </a:solidFill>
                <a:latin typeface="Open Sans"/>
                <a:ea typeface="Open Sans"/>
                <a:cs typeface="Open Sans"/>
                <a:sym typeface="Open Sans"/>
              </a:rPr>
              <a:t>Training Process</a:t>
            </a:r>
            <a:endParaRPr sz="700"/>
          </a:p>
        </p:txBody>
      </p:sp>
      <p:sp>
        <p:nvSpPr>
          <p:cNvPr id="264" name="Google Shape;264;p26"/>
          <p:cNvSpPr txBox="1"/>
          <p:nvPr/>
        </p:nvSpPr>
        <p:spPr>
          <a:xfrm>
            <a:off x="421022" y="1922670"/>
            <a:ext cx="3568800" cy="153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id" sz="1000" u="none" cap="none" strike="noStrike">
                <a:solidFill>
                  <a:srgbClr val="000000"/>
                </a:solidFill>
                <a:latin typeface="Open Sans"/>
                <a:ea typeface="Open Sans"/>
                <a:cs typeface="Open Sans"/>
                <a:sym typeface="Open Sans"/>
              </a:rPr>
              <a:t>Set Checkpoint for Save Model</a:t>
            </a:r>
            <a:endParaRPr sz="700"/>
          </a:p>
        </p:txBody>
      </p:sp>
      <p:sp>
        <p:nvSpPr>
          <p:cNvPr id="265" name="Google Shape;265;p26"/>
          <p:cNvSpPr txBox="1"/>
          <p:nvPr/>
        </p:nvSpPr>
        <p:spPr>
          <a:xfrm>
            <a:off x="2000991" y="3492048"/>
            <a:ext cx="3069900" cy="153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id" sz="1000" u="none" cap="none" strike="noStrike">
                <a:solidFill>
                  <a:srgbClr val="000000"/>
                </a:solidFill>
                <a:latin typeface="Open Sans"/>
                <a:ea typeface="Open Sans"/>
                <a:cs typeface="Open Sans"/>
                <a:sym typeface="Open Sans"/>
              </a:rPr>
              <a:t>Evaluate Model</a:t>
            </a:r>
            <a:endParaRPr sz="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27"/>
          <p:cNvPicPr preferRelativeResize="0"/>
          <p:nvPr/>
        </p:nvPicPr>
        <p:blipFill rotWithShape="1">
          <a:blip r:embed="rId3">
            <a:alphaModFix/>
          </a:blip>
          <a:srcRect b="0" l="0" r="0" t="0"/>
          <a:stretch/>
        </p:blipFill>
        <p:spPr>
          <a:xfrm>
            <a:off x="7315715" y="232910"/>
            <a:ext cx="701982" cy="425490"/>
          </a:xfrm>
          <a:prstGeom prst="rect">
            <a:avLst/>
          </a:prstGeom>
          <a:noFill/>
          <a:ln>
            <a:noFill/>
          </a:ln>
        </p:spPr>
      </p:pic>
      <p:pic>
        <p:nvPicPr>
          <p:cNvPr id="271" name="Google Shape;271;p27"/>
          <p:cNvPicPr preferRelativeResize="0"/>
          <p:nvPr/>
        </p:nvPicPr>
        <p:blipFill rotWithShape="1">
          <a:blip r:embed="rId4">
            <a:alphaModFix/>
          </a:blip>
          <a:srcRect b="0" l="0" r="0" t="0"/>
          <a:stretch/>
        </p:blipFill>
        <p:spPr>
          <a:xfrm>
            <a:off x="8066553" y="232910"/>
            <a:ext cx="786732" cy="419170"/>
          </a:xfrm>
          <a:prstGeom prst="rect">
            <a:avLst/>
          </a:prstGeom>
          <a:noFill/>
          <a:ln>
            <a:noFill/>
          </a:ln>
        </p:spPr>
      </p:pic>
      <p:pic>
        <p:nvPicPr>
          <p:cNvPr id="272" name="Google Shape;272;p27"/>
          <p:cNvPicPr preferRelativeResize="0"/>
          <p:nvPr/>
        </p:nvPicPr>
        <p:blipFill rotWithShape="1">
          <a:blip r:embed="rId5">
            <a:alphaModFix/>
          </a:blip>
          <a:srcRect b="0" l="0" r="0" t="0"/>
          <a:stretch/>
        </p:blipFill>
        <p:spPr>
          <a:xfrm>
            <a:off x="4154702" y="1128650"/>
            <a:ext cx="916094" cy="327503"/>
          </a:xfrm>
          <a:prstGeom prst="rect">
            <a:avLst/>
          </a:prstGeom>
          <a:noFill/>
          <a:ln>
            <a:noFill/>
          </a:ln>
        </p:spPr>
      </p:pic>
      <p:pic>
        <p:nvPicPr>
          <p:cNvPr id="273" name="Google Shape;273;p27"/>
          <p:cNvPicPr preferRelativeResize="0"/>
          <p:nvPr/>
        </p:nvPicPr>
        <p:blipFill rotWithShape="1">
          <a:blip r:embed="rId6">
            <a:alphaModFix/>
          </a:blip>
          <a:srcRect b="0" l="0" r="0" t="0"/>
          <a:stretch/>
        </p:blipFill>
        <p:spPr>
          <a:xfrm>
            <a:off x="8177562" y="3471097"/>
            <a:ext cx="1098137" cy="2057400"/>
          </a:xfrm>
          <a:prstGeom prst="rect">
            <a:avLst/>
          </a:prstGeom>
          <a:noFill/>
          <a:ln>
            <a:noFill/>
          </a:ln>
        </p:spPr>
      </p:pic>
      <p:pic>
        <p:nvPicPr>
          <p:cNvPr id="274" name="Google Shape;274;p27"/>
          <p:cNvPicPr preferRelativeResize="0"/>
          <p:nvPr/>
        </p:nvPicPr>
        <p:blipFill rotWithShape="1">
          <a:blip r:embed="rId7">
            <a:alphaModFix/>
          </a:blip>
          <a:srcRect b="0" l="0" r="0" t="0"/>
          <a:stretch/>
        </p:blipFill>
        <p:spPr>
          <a:xfrm>
            <a:off x="421022" y="616481"/>
            <a:ext cx="3566992" cy="1453032"/>
          </a:xfrm>
          <a:prstGeom prst="rect">
            <a:avLst/>
          </a:prstGeom>
          <a:noFill/>
          <a:ln>
            <a:noFill/>
          </a:ln>
        </p:spPr>
      </p:pic>
      <p:pic>
        <p:nvPicPr>
          <p:cNvPr id="275" name="Google Shape;275;p27"/>
          <p:cNvPicPr preferRelativeResize="0"/>
          <p:nvPr/>
        </p:nvPicPr>
        <p:blipFill rotWithShape="1">
          <a:blip r:embed="rId8">
            <a:alphaModFix/>
          </a:blip>
          <a:srcRect b="0" l="0" r="0" t="0"/>
          <a:stretch/>
        </p:blipFill>
        <p:spPr>
          <a:xfrm>
            <a:off x="5237483" y="1181558"/>
            <a:ext cx="1474233" cy="2879896"/>
          </a:xfrm>
          <a:prstGeom prst="rect">
            <a:avLst/>
          </a:prstGeom>
          <a:noFill/>
          <a:ln>
            <a:noFill/>
          </a:ln>
        </p:spPr>
      </p:pic>
      <p:sp>
        <p:nvSpPr>
          <p:cNvPr id="276" name="Google Shape;276;p27"/>
          <p:cNvSpPr txBox="1"/>
          <p:nvPr/>
        </p:nvSpPr>
        <p:spPr>
          <a:xfrm>
            <a:off x="421022" y="415159"/>
            <a:ext cx="3568800" cy="153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id" sz="1000" u="none" cap="none" strike="noStrike">
                <a:solidFill>
                  <a:srgbClr val="000000"/>
                </a:solidFill>
                <a:latin typeface="Open Sans"/>
                <a:ea typeface="Open Sans"/>
                <a:cs typeface="Open Sans"/>
                <a:sym typeface="Open Sans"/>
              </a:rPr>
              <a:t>Testing Model</a:t>
            </a:r>
            <a:endParaRPr sz="700"/>
          </a:p>
        </p:txBody>
      </p:sp>
      <p:sp>
        <p:nvSpPr>
          <p:cNvPr id="277" name="Google Shape;277;p27"/>
          <p:cNvSpPr txBox="1"/>
          <p:nvPr/>
        </p:nvSpPr>
        <p:spPr>
          <a:xfrm>
            <a:off x="5237483" y="954080"/>
            <a:ext cx="2841600" cy="153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id" sz="1000" u="none" cap="none" strike="noStrike">
                <a:solidFill>
                  <a:srgbClr val="000000"/>
                </a:solidFill>
                <a:latin typeface="Open Sans"/>
                <a:ea typeface="Open Sans"/>
                <a:cs typeface="Open Sans"/>
                <a:sym typeface="Open Sans"/>
              </a:rPr>
              <a:t>Result</a:t>
            </a:r>
            <a:endParaRPr sz="700"/>
          </a:p>
        </p:txBody>
      </p:sp>
      <p:grpSp>
        <p:nvGrpSpPr>
          <p:cNvPr id="278" name="Google Shape;278;p27"/>
          <p:cNvGrpSpPr/>
          <p:nvPr/>
        </p:nvGrpSpPr>
        <p:grpSpPr>
          <a:xfrm>
            <a:off x="514350" y="2844601"/>
            <a:ext cx="3794738" cy="1784549"/>
            <a:chOff x="0" y="0"/>
            <a:chExt cx="10119300" cy="4758797"/>
          </a:xfrm>
        </p:grpSpPr>
        <p:pic>
          <p:nvPicPr>
            <p:cNvPr id="279" name="Google Shape;279;p27"/>
            <p:cNvPicPr preferRelativeResize="0"/>
            <p:nvPr/>
          </p:nvPicPr>
          <p:blipFill rotWithShape="1">
            <a:blip r:embed="rId9">
              <a:alphaModFix/>
            </a:blip>
            <a:srcRect b="0" l="0" r="0" t="0"/>
            <a:stretch/>
          </p:blipFill>
          <p:spPr>
            <a:xfrm>
              <a:off x="492373" y="0"/>
              <a:ext cx="4611707" cy="4758797"/>
            </a:xfrm>
            <a:prstGeom prst="rect">
              <a:avLst/>
            </a:prstGeom>
            <a:noFill/>
            <a:ln>
              <a:noFill/>
            </a:ln>
          </p:spPr>
        </p:pic>
        <p:pic>
          <p:nvPicPr>
            <p:cNvPr id="280" name="Google Shape;280;p27"/>
            <p:cNvPicPr preferRelativeResize="0"/>
            <p:nvPr/>
          </p:nvPicPr>
          <p:blipFill rotWithShape="1">
            <a:blip r:embed="rId10">
              <a:alphaModFix/>
            </a:blip>
            <a:srcRect b="0" l="0" r="0" t="0"/>
            <a:stretch/>
          </p:blipFill>
          <p:spPr>
            <a:xfrm>
              <a:off x="3837594" y="1313164"/>
              <a:ext cx="4633492" cy="3445633"/>
            </a:xfrm>
            <a:prstGeom prst="rect">
              <a:avLst/>
            </a:prstGeom>
            <a:noFill/>
            <a:ln>
              <a:noFill/>
            </a:ln>
          </p:spPr>
        </p:pic>
        <p:cxnSp>
          <p:nvCxnSpPr>
            <p:cNvPr id="281" name="Google Shape;281;p27"/>
            <p:cNvCxnSpPr/>
            <p:nvPr/>
          </p:nvCxnSpPr>
          <p:spPr>
            <a:xfrm>
              <a:off x="0" y="4727047"/>
              <a:ext cx="10119300" cy="0"/>
            </a:xfrm>
            <a:prstGeom prst="straightConnector1">
              <a:avLst/>
            </a:prstGeom>
            <a:noFill/>
            <a:ln cap="rnd" cmpd="sng" w="25400">
              <a:solidFill>
                <a:srgbClr val="243762"/>
              </a:solidFill>
              <a:prstDash val="solid"/>
              <a:round/>
              <a:headEnd len="sm" w="sm" type="none"/>
              <a:tailEnd len="sm" w="sm" type="none"/>
            </a:ln>
          </p:spPr>
        </p:cxn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84FD"/>
        </a:solidFill>
      </p:bgPr>
    </p:bg>
    <p:spTree>
      <p:nvGrpSpPr>
        <p:cNvPr id="285" name="Shape 285"/>
        <p:cNvGrpSpPr/>
        <p:nvPr/>
      </p:nvGrpSpPr>
      <p:grpSpPr>
        <a:xfrm>
          <a:off x="0" y="0"/>
          <a:ext cx="0" cy="0"/>
          <a:chOff x="0" y="0"/>
          <a:chExt cx="0" cy="0"/>
        </a:xfrm>
      </p:grpSpPr>
      <p:cxnSp>
        <p:nvCxnSpPr>
          <p:cNvPr id="286" name="Google Shape;286;p28"/>
          <p:cNvCxnSpPr/>
          <p:nvPr/>
        </p:nvCxnSpPr>
        <p:spPr>
          <a:xfrm>
            <a:off x="514350" y="4288055"/>
            <a:ext cx="2975400" cy="0"/>
          </a:xfrm>
          <a:prstGeom prst="straightConnector1">
            <a:avLst/>
          </a:prstGeom>
          <a:noFill/>
          <a:ln cap="rnd" cmpd="sng" w="19050">
            <a:solidFill>
              <a:srgbClr val="243762"/>
            </a:solidFill>
            <a:prstDash val="solid"/>
            <a:round/>
            <a:headEnd len="sm" w="sm" type="none"/>
            <a:tailEnd len="sm" w="sm" type="none"/>
          </a:ln>
        </p:spPr>
      </p:cxnSp>
      <p:pic>
        <p:nvPicPr>
          <p:cNvPr id="287" name="Google Shape;287;p28"/>
          <p:cNvPicPr preferRelativeResize="0"/>
          <p:nvPr/>
        </p:nvPicPr>
        <p:blipFill rotWithShape="1">
          <a:blip r:embed="rId3">
            <a:alphaModFix/>
          </a:blip>
          <a:srcRect b="0" l="0" r="0" t="0"/>
          <a:stretch/>
        </p:blipFill>
        <p:spPr>
          <a:xfrm>
            <a:off x="795312" y="1871922"/>
            <a:ext cx="1063386" cy="2426815"/>
          </a:xfrm>
          <a:prstGeom prst="rect">
            <a:avLst/>
          </a:prstGeom>
          <a:noFill/>
          <a:ln>
            <a:noFill/>
          </a:ln>
        </p:spPr>
      </p:pic>
      <p:pic>
        <p:nvPicPr>
          <p:cNvPr id="288" name="Google Shape;288;p28"/>
          <p:cNvPicPr preferRelativeResize="0"/>
          <p:nvPr/>
        </p:nvPicPr>
        <p:blipFill rotWithShape="1">
          <a:blip r:embed="rId4">
            <a:alphaModFix/>
          </a:blip>
          <a:srcRect b="24167" l="0" r="45474" t="0"/>
          <a:stretch/>
        </p:blipFill>
        <p:spPr>
          <a:xfrm>
            <a:off x="1433694" y="2997139"/>
            <a:ext cx="1133295" cy="1441511"/>
          </a:xfrm>
          <a:prstGeom prst="rect">
            <a:avLst/>
          </a:prstGeom>
          <a:noFill/>
          <a:ln>
            <a:noFill/>
          </a:ln>
        </p:spPr>
      </p:pic>
      <p:pic>
        <p:nvPicPr>
          <p:cNvPr id="289" name="Google Shape;289;p28"/>
          <p:cNvPicPr preferRelativeResize="0"/>
          <p:nvPr/>
        </p:nvPicPr>
        <p:blipFill rotWithShape="1">
          <a:blip r:embed="rId5">
            <a:alphaModFix/>
          </a:blip>
          <a:srcRect b="0" l="54630" r="0" t="23506"/>
          <a:stretch/>
        </p:blipFill>
        <p:spPr>
          <a:xfrm>
            <a:off x="2376079" y="3179037"/>
            <a:ext cx="842946" cy="1299843"/>
          </a:xfrm>
          <a:prstGeom prst="rect">
            <a:avLst/>
          </a:prstGeom>
          <a:noFill/>
          <a:ln>
            <a:noFill/>
          </a:ln>
        </p:spPr>
      </p:pic>
      <p:grpSp>
        <p:nvGrpSpPr>
          <p:cNvPr id="290" name="Google Shape;290;p28"/>
          <p:cNvGrpSpPr/>
          <p:nvPr/>
        </p:nvGrpSpPr>
        <p:grpSpPr>
          <a:xfrm>
            <a:off x="6582776" y="-126582"/>
            <a:ext cx="2561308" cy="1669921"/>
            <a:chOff x="0" y="-66675"/>
            <a:chExt cx="1349122" cy="879600"/>
          </a:xfrm>
        </p:grpSpPr>
        <p:sp>
          <p:nvSpPr>
            <p:cNvPr id="291" name="Google Shape;291;p28"/>
            <p:cNvSpPr/>
            <p:nvPr/>
          </p:nvSpPr>
          <p:spPr>
            <a:xfrm>
              <a:off x="0" y="0"/>
              <a:ext cx="1349122" cy="569297"/>
            </a:xfrm>
            <a:custGeom>
              <a:rect b="b" l="l" r="r" t="t"/>
              <a:pathLst>
                <a:path extrusionOk="0" h="569297" w="1349122">
                  <a:moveTo>
                    <a:pt x="0" y="0"/>
                  </a:moveTo>
                  <a:lnTo>
                    <a:pt x="1349122" y="0"/>
                  </a:lnTo>
                  <a:lnTo>
                    <a:pt x="1349122" y="569297"/>
                  </a:lnTo>
                  <a:lnTo>
                    <a:pt x="0" y="569297"/>
                  </a:lnTo>
                  <a:close/>
                </a:path>
              </a:pathLst>
            </a:custGeom>
            <a:solidFill>
              <a:srgbClr val="FFFFFF"/>
            </a:solidFill>
            <a:ln>
              <a:noFill/>
            </a:ln>
          </p:spPr>
        </p:sp>
        <p:sp>
          <p:nvSpPr>
            <p:cNvPr id="292" name="Google Shape;292;p28"/>
            <p:cNvSpPr txBox="1"/>
            <p:nvPr/>
          </p:nvSpPr>
          <p:spPr>
            <a:xfrm>
              <a:off x="0" y="-66675"/>
              <a:ext cx="812700" cy="879600"/>
            </a:xfrm>
            <a:prstGeom prst="rect">
              <a:avLst/>
            </a:prstGeom>
            <a:noFill/>
            <a:ln>
              <a:noFill/>
            </a:ln>
          </p:spPr>
          <p:txBody>
            <a:bodyPr anchorCtr="0" anchor="ctr" bIns="25400" lIns="25400" spcFirstLastPara="1" rIns="25400" wrap="square" tIns="25400">
              <a:noAutofit/>
            </a:bodyPr>
            <a:lstStyle/>
            <a:p>
              <a:pPr indent="0" lvl="0" marL="0" marR="0" rtl="0" algn="ctr">
                <a:lnSpc>
                  <a:spcPct val="200000"/>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293" name="Google Shape;293;p28"/>
          <p:cNvPicPr preferRelativeResize="0"/>
          <p:nvPr/>
        </p:nvPicPr>
        <p:blipFill rotWithShape="1">
          <a:blip r:embed="rId6">
            <a:alphaModFix/>
          </a:blip>
          <a:srcRect b="0" l="0" r="0" t="0"/>
          <a:stretch/>
        </p:blipFill>
        <p:spPr>
          <a:xfrm>
            <a:off x="6807802" y="259793"/>
            <a:ext cx="958015" cy="580679"/>
          </a:xfrm>
          <a:prstGeom prst="rect">
            <a:avLst/>
          </a:prstGeom>
          <a:noFill/>
          <a:ln>
            <a:noFill/>
          </a:ln>
        </p:spPr>
      </p:pic>
      <p:pic>
        <p:nvPicPr>
          <p:cNvPr id="294" name="Google Shape;294;p28"/>
          <p:cNvPicPr preferRelativeResize="0"/>
          <p:nvPr/>
        </p:nvPicPr>
        <p:blipFill rotWithShape="1">
          <a:blip r:embed="rId7">
            <a:alphaModFix/>
          </a:blip>
          <a:srcRect b="0" l="0" r="0" t="0"/>
          <a:stretch/>
        </p:blipFill>
        <p:spPr>
          <a:xfrm>
            <a:off x="7832492" y="259794"/>
            <a:ext cx="1073677" cy="572053"/>
          </a:xfrm>
          <a:prstGeom prst="rect">
            <a:avLst/>
          </a:prstGeom>
          <a:noFill/>
          <a:ln>
            <a:noFill/>
          </a:ln>
        </p:spPr>
      </p:pic>
      <p:pic>
        <p:nvPicPr>
          <p:cNvPr id="295" name="Google Shape;295;p28"/>
          <p:cNvPicPr preferRelativeResize="0"/>
          <p:nvPr/>
        </p:nvPicPr>
        <p:blipFill rotWithShape="1">
          <a:blip r:embed="rId8">
            <a:alphaModFix/>
          </a:blip>
          <a:srcRect b="0" l="0" r="0" t="0"/>
          <a:stretch/>
        </p:blipFill>
        <p:spPr>
          <a:xfrm>
            <a:off x="5396732" y="1990664"/>
            <a:ext cx="2822140" cy="2990706"/>
          </a:xfrm>
          <a:prstGeom prst="rect">
            <a:avLst/>
          </a:prstGeom>
          <a:noFill/>
          <a:ln>
            <a:noFill/>
          </a:ln>
        </p:spPr>
      </p:pic>
      <p:sp>
        <p:nvSpPr>
          <p:cNvPr id="296" name="Google Shape;296;p28"/>
          <p:cNvSpPr txBox="1"/>
          <p:nvPr/>
        </p:nvSpPr>
        <p:spPr>
          <a:xfrm>
            <a:off x="2504201" y="1652095"/>
            <a:ext cx="5359200" cy="6465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1" i="0" lang="id" sz="4200" u="none" cap="none" strike="noStrike">
                <a:solidFill>
                  <a:srgbClr val="FFFFFF"/>
                </a:solidFill>
                <a:latin typeface="Nunito"/>
                <a:ea typeface="Nunito"/>
                <a:cs typeface="Nunito"/>
                <a:sym typeface="Nunito"/>
              </a:rPr>
              <a:t>LET'S HANDS ON !!</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64" name="Shape 64"/>
        <p:cNvGrpSpPr/>
        <p:nvPr/>
      </p:nvGrpSpPr>
      <p:grpSpPr>
        <a:xfrm>
          <a:off x="0" y="0"/>
          <a:ext cx="0" cy="0"/>
          <a:chOff x="0" y="0"/>
          <a:chExt cx="0" cy="0"/>
        </a:xfrm>
      </p:grpSpPr>
      <p:sp>
        <p:nvSpPr>
          <p:cNvPr id="65" name="Google Shape;65;p14"/>
          <p:cNvSpPr txBox="1"/>
          <p:nvPr/>
        </p:nvSpPr>
        <p:spPr>
          <a:xfrm>
            <a:off x="5753944" y="1168830"/>
            <a:ext cx="27249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id" sz="1600" u="none" cap="none" strike="noStrike">
                <a:solidFill>
                  <a:srgbClr val="243762"/>
                </a:solidFill>
                <a:latin typeface="Nunito Sans"/>
                <a:ea typeface="Nunito Sans"/>
                <a:cs typeface="Nunito Sans"/>
                <a:sym typeface="Nunito Sans"/>
              </a:rPr>
              <a:t>Introduction to Forecasting</a:t>
            </a:r>
            <a:endParaRPr sz="700"/>
          </a:p>
        </p:txBody>
      </p:sp>
      <p:sp>
        <p:nvSpPr>
          <p:cNvPr id="66" name="Google Shape;66;p14"/>
          <p:cNvSpPr txBox="1"/>
          <p:nvPr/>
        </p:nvSpPr>
        <p:spPr>
          <a:xfrm>
            <a:off x="5753944" y="3305524"/>
            <a:ext cx="27249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id" sz="1600" u="none" cap="none" strike="noStrike">
                <a:solidFill>
                  <a:srgbClr val="243762"/>
                </a:solidFill>
                <a:latin typeface="Nunito Sans"/>
                <a:ea typeface="Nunito Sans"/>
                <a:cs typeface="Nunito Sans"/>
                <a:sym typeface="Nunito Sans"/>
              </a:rPr>
              <a:t>Hands On!</a:t>
            </a:r>
            <a:endParaRPr sz="700"/>
          </a:p>
        </p:txBody>
      </p:sp>
      <p:grpSp>
        <p:nvGrpSpPr>
          <p:cNvPr id="67" name="Google Shape;67;p14"/>
          <p:cNvGrpSpPr/>
          <p:nvPr/>
        </p:nvGrpSpPr>
        <p:grpSpPr>
          <a:xfrm>
            <a:off x="514350" y="2800911"/>
            <a:ext cx="3794738" cy="1828239"/>
            <a:chOff x="0" y="0"/>
            <a:chExt cx="10119300" cy="4875304"/>
          </a:xfrm>
        </p:grpSpPr>
        <p:pic>
          <p:nvPicPr>
            <p:cNvPr id="68" name="Google Shape;68;p14"/>
            <p:cNvPicPr preferRelativeResize="0"/>
            <p:nvPr/>
          </p:nvPicPr>
          <p:blipFill rotWithShape="1">
            <a:blip r:embed="rId3">
              <a:alphaModFix/>
            </a:blip>
            <a:srcRect b="0" l="0" r="0" t="0"/>
            <a:stretch/>
          </p:blipFill>
          <p:spPr>
            <a:xfrm flipH="1">
              <a:off x="1013570" y="0"/>
              <a:ext cx="4175033" cy="4875304"/>
            </a:xfrm>
            <a:prstGeom prst="rect">
              <a:avLst/>
            </a:prstGeom>
            <a:noFill/>
            <a:ln>
              <a:noFill/>
            </a:ln>
          </p:spPr>
        </p:pic>
        <p:cxnSp>
          <p:nvCxnSpPr>
            <p:cNvPr id="69" name="Google Shape;69;p14"/>
            <p:cNvCxnSpPr/>
            <p:nvPr/>
          </p:nvCxnSpPr>
          <p:spPr>
            <a:xfrm>
              <a:off x="0" y="4843554"/>
              <a:ext cx="10119300" cy="0"/>
            </a:xfrm>
            <a:prstGeom prst="straightConnector1">
              <a:avLst/>
            </a:prstGeom>
            <a:noFill/>
            <a:ln cap="rnd" cmpd="sng" w="25400">
              <a:solidFill>
                <a:srgbClr val="243762"/>
              </a:solidFill>
              <a:prstDash val="solid"/>
              <a:round/>
              <a:headEnd len="sm" w="sm" type="none"/>
              <a:tailEnd len="sm" w="sm" type="none"/>
            </a:ln>
          </p:spPr>
        </p:cxnSp>
        <p:pic>
          <p:nvPicPr>
            <p:cNvPr id="70" name="Google Shape;70;p14"/>
            <p:cNvPicPr preferRelativeResize="0"/>
            <p:nvPr/>
          </p:nvPicPr>
          <p:blipFill rotWithShape="1">
            <a:blip r:embed="rId4">
              <a:alphaModFix/>
            </a:blip>
            <a:srcRect b="0" l="0" r="0" t="0"/>
            <a:stretch/>
          </p:blipFill>
          <p:spPr>
            <a:xfrm>
              <a:off x="3514001" y="2601194"/>
              <a:ext cx="4632446" cy="2274110"/>
            </a:xfrm>
            <a:prstGeom prst="rect">
              <a:avLst/>
            </a:prstGeom>
            <a:noFill/>
            <a:ln>
              <a:noFill/>
            </a:ln>
          </p:spPr>
        </p:pic>
        <p:pic>
          <p:nvPicPr>
            <p:cNvPr id="71" name="Google Shape;71;p14"/>
            <p:cNvPicPr preferRelativeResize="0"/>
            <p:nvPr/>
          </p:nvPicPr>
          <p:blipFill rotWithShape="1">
            <a:blip r:embed="rId5">
              <a:alphaModFix/>
            </a:blip>
            <a:srcRect b="0" l="0" r="0" t="0"/>
            <a:stretch/>
          </p:blipFill>
          <p:spPr>
            <a:xfrm>
              <a:off x="7670568" y="3094808"/>
              <a:ext cx="951756" cy="1780496"/>
            </a:xfrm>
            <a:prstGeom prst="rect">
              <a:avLst/>
            </a:prstGeom>
            <a:noFill/>
            <a:ln>
              <a:noFill/>
            </a:ln>
          </p:spPr>
        </p:pic>
      </p:grpSp>
      <p:sp>
        <p:nvSpPr>
          <p:cNvPr id="72" name="Google Shape;72;p14"/>
          <p:cNvSpPr txBox="1"/>
          <p:nvPr/>
        </p:nvSpPr>
        <p:spPr>
          <a:xfrm>
            <a:off x="5753944" y="2117706"/>
            <a:ext cx="2724900" cy="541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id" sz="1600" u="none" cap="none" strike="noStrike">
                <a:solidFill>
                  <a:srgbClr val="243762"/>
                </a:solidFill>
                <a:latin typeface="Nunito Sans"/>
                <a:ea typeface="Nunito Sans"/>
                <a:cs typeface="Nunito Sans"/>
                <a:sym typeface="Nunito Sans"/>
              </a:rPr>
              <a:t>Building Forecasting Model using Deep Learning</a:t>
            </a:r>
            <a:endParaRPr sz="700"/>
          </a:p>
        </p:txBody>
      </p:sp>
      <p:grpSp>
        <p:nvGrpSpPr>
          <p:cNvPr id="73" name="Google Shape;73;p14"/>
          <p:cNvGrpSpPr/>
          <p:nvPr/>
        </p:nvGrpSpPr>
        <p:grpSpPr>
          <a:xfrm>
            <a:off x="514350" y="621056"/>
            <a:ext cx="3397838" cy="959819"/>
            <a:chOff x="0" y="85725"/>
            <a:chExt cx="9060900" cy="2559517"/>
          </a:xfrm>
        </p:grpSpPr>
        <p:sp>
          <p:nvSpPr>
            <p:cNvPr id="74" name="Google Shape;74;p14"/>
            <p:cNvSpPr txBox="1"/>
            <p:nvPr/>
          </p:nvSpPr>
          <p:spPr>
            <a:xfrm>
              <a:off x="0" y="85725"/>
              <a:ext cx="9060900" cy="17238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1" i="0" lang="id" sz="4200" u="none" cap="none" strike="noStrike">
                  <a:solidFill>
                    <a:srgbClr val="3884FD"/>
                  </a:solidFill>
                  <a:latin typeface="Nunito"/>
                  <a:ea typeface="Nunito"/>
                  <a:cs typeface="Nunito"/>
                  <a:sym typeface="Nunito"/>
                </a:rPr>
                <a:t>Outline</a:t>
              </a:r>
              <a:endParaRPr sz="700"/>
            </a:p>
          </p:txBody>
        </p:sp>
        <p:sp>
          <p:nvSpPr>
            <p:cNvPr id="75" name="Google Shape;75;p14"/>
            <p:cNvSpPr txBox="1"/>
            <p:nvPr/>
          </p:nvSpPr>
          <p:spPr>
            <a:xfrm>
              <a:off x="0" y="1988542"/>
              <a:ext cx="8146500" cy="656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id" sz="1600" u="none" cap="none" strike="noStrike">
                  <a:solidFill>
                    <a:srgbClr val="243762"/>
                  </a:solidFill>
                  <a:latin typeface="Nunito"/>
                  <a:ea typeface="Nunito"/>
                  <a:cs typeface="Nunito"/>
                  <a:sym typeface="Nunito"/>
                </a:rPr>
                <a:t>We will discuss about :</a:t>
              </a:r>
              <a:endParaRPr sz="700"/>
            </a:p>
          </p:txBody>
        </p:sp>
      </p:grpSp>
      <p:pic>
        <p:nvPicPr>
          <p:cNvPr id="76" name="Google Shape;76;p14"/>
          <p:cNvPicPr preferRelativeResize="0"/>
          <p:nvPr/>
        </p:nvPicPr>
        <p:blipFill rotWithShape="1">
          <a:blip r:embed="rId6">
            <a:alphaModFix/>
          </a:blip>
          <a:srcRect b="0" l="0" r="0" t="0"/>
          <a:stretch/>
        </p:blipFill>
        <p:spPr>
          <a:xfrm>
            <a:off x="5209891" y="1206070"/>
            <a:ext cx="269148" cy="269148"/>
          </a:xfrm>
          <a:prstGeom prst="rect">
            <a:avLst/>
          </a:prstGeom>
          <a:noFill/>
          <a:ln>
            <a:noFill/>
          </a:ln>
        </p:spPr>
      </p:pic>
      <p:pic>
        <p:nvPicPr>
          <p:cNvPr id="77" name="Google Shape;77;p14"/>
          <p:cNvPicPr preferRelativeResize="0"/>
          <p:nvPr/>
        </p:nvPicPr>
        <p:blipFill rotWithShape="1">
          <a:blip r:embed="rId7">
            <a:alphaModFix/>
          </a:blip>
          <a:srcRect b="0" l="0" r="0" t="0"/>
          <a:stretch/>
        </p:blipFill>
        <p:spPr>
          <a:xfrm>
            <a:off x="5209891" y="2146754"/>
            <a:ext cx="269148" cy="269148"/>
          </a:xfrm>
          <a:prstGeom prst="rect">
            <a:avLst/>
          </a:prstGeom>
          <a:noFill/>
          <a:ln>
            <a:noFill/>
          </a:ln>
        </p:spPr>
      </p:pic>
      <p:pic>
        <p:nvPicPr>
          <p:cNvPr id="78" name="Google Shape;78;p14"/>
          <p:cNvPicPr preferRelativeResize="0"/>
          <p:nvPr/>
        </p:nvPicPr>
        <p:blipFill rotWithShape="1">
          <a:blip r:embed="rId8">
            <a:alphaModFix/>
          </a:blip>
          <a:srcRect b="0" l="0" r="0" t="0"/>
          <a:stretch/>
        </p:blipFill>
        <p:spPr>
          <a:xfrm>
            <a:off x="5209891" y="3305524"/>
            <a:ext cx="269148" cy="269148"/>
          </a:xfrm>
          <a:prstGeom prst="rect">
            <a:avLst/>
          </a:prstGeom>
          <a:noFill/>
          <a:ln>
            <a:noFill/>
          </a:ln>
        </p:spPr>
      </p:pic>
      <p:pic>
        <p:nvPicPr>
          <p:cNvPr id="79" name="Google Shape;79;p14"/>
          <p:cNvPicPr preferRelativeResize="0"/>
          <p:nvPr/>
        </p:nvPicPr>
        <p:blipFill rotWithShape="1">
          <a:blip r:embed="rId9">
            <a:alphaModFix/>
          </a:blip>
          <a:srcRect b="0" l="0" r="0" t="0"/>
          <a:stretch/>
        </p:blipFill>
        <p:spPr>
          <a:xfrm>
            <a:off x="6596926" y="4149479"/>
            <a:ext cx="958015" cy="580679"/>
          </a:xfrm>
          <a:prstGeom prst="rect">
            <a:avLst/>
          </a:prstGeom>
          <a:noFill/>
          <a:ln>
            <a:noFill/>
          </a:ln>
        </p:spPr>
      </p:pic>
      <p:pic>
        <p:nvPicPr>
          <p:cNvPr id="80" name="Google Shape;80;p14"/>
          <p:cNvPicPr preferRelativeResize="0"/>
          <p:nvPr/>
        </p:nvPicPr>
        <p:blipFill rotWithShape="1">
          <a:blip r:embed="rId10">
            <a:alphaModFix/>
          </a:blip>
          <a:srcRect b="0" l="0" r="0" t="0"/>
          <a:stretch/>
        </p:blipFill>
        <p:spPr>
          <a:xfrm>
            <a:off x="7621616" y="4149479"/>
            <a:ext cx="1073677" cy="57205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84FD"/>
        </a:solidFill>
      </p:bgPr>
    </p:bg>
    <p:spTree>
      <p:nvGrpSpPr>
        <p:cNvPr id="84" name="Shape 84"/>
        <p:cNvGrpSpPr/>
        <p:nvPr/>
      </p:nvGrpSpPr>
      <p:grpSpPr>
        <a:xfrm>
          <a:off x="0" y="0"/>
          <a:ext cx="0" cy="0"/>
          <a:chOff x="0" y="0"/>
          <a:chExt cx="0" cy="0"/>
        </a:xfrm>
      </p:grpSpPr>
      <p:cxnSp>
        <p:nvCxnSpPr>
          <p:cNvPr id="85" name="Google Shape;85;p15"/>
          <p:cNvCxnSpPr/>
          <p:nvPr/>
        </p:nvCxnSpPr>
        <p:spPr>
          <a:xfrm>
            <a:off x="514350" y="3997149"/>
            <a:ext cx="4737300" cy="0"/>
          </a:xfrm>
          <a:prstGeom prst="straightConnector1">
            <a:avLst/>
          </a:prstGeom>
          <a:noFill/>
          <a:ln cap="rnd" cmpd="sng" w="19050">
            <a:solidFill>
              <a:srgbClr val="243762"/>
            </a:solidFill>
            <a:prstDash val="solid"/>
            <a:round/>
            <a:headEnd len="sm" w="sm" type="none"/>
            <a:tailEnd len="sm" w="sm" type="none"/>
          </a:ln>
        </p:spPr>
      </p:cxnSp>
      <p:pic>
        <p:nvPicPr>
          <p:cNvPr id="86" name="Google Shape;86;p15"/>
          <p:cNvPicPr preferRelativeResize="0"/>
          <p:nvPr/>
        </p:nvPicPr>
        <p:blipFill rotWithShape="1">
          <a:blip r:embed="rId3">
            <a:alphaModFix/>
          </a:blip>
          <a:srcRect b="0" l="0" r="0" t="0"/>
          <a:stretch/>
        </p:blipFill>
        <p:spPr>
          <a:xfrm>
            <a:off x="706377" y="840472"/>
            <a:ext cx="4545121" cy="3462557"/>
          </a:xfrm>
          <a:prstGeom prst="rect">
            <a:avLst/>
          </a:prstGeom>
          <a:noFill/>
          <a:ln>
            <a:noFill/>
          </a:ln>
        </p:spPr>
      </p:pic>
      <p:grpSp>
        <p:nvGrpSpPr>
          <p:cNvPr id="87" name="Google Shape;87;p15"/>
          <p:cNvGrpSpPr/>
          <p:nvPr/>
        </p:nvGrpSpPr>
        <p:grpSpPr>
          <a:xfrm>
            <a:off x="6582776" y="-126582"/>
            <a:ext cx="2561308" cy="1669921"/>
            <a:chOff x="0" y="-66675"/>
            <a:chExt cx="1349122" cy="879600"/>
          </a:xfrm>
        </p:grpSpPr>
        <p:sp>
          <p:nvSpPr>
            <p:cNvPr id="88" name="Google Shape;88;p15"/>
            <p:cNvSpPr/>
            <p:nvPr/>
          </p:nvSpPr>
          <p:spPr>
            <a:xfrm>
              <a:off x="0" y="0"/>
              <a:ext cx="1349122" cy="569297"/>
            </a:xfrm>
            <a:custGeom>
              <a:rect b="b" l="l" r="r" t="t"/>
              <a:pathLst>
                <a:path extrusionOk="0" h="569297" w="1349122">
                  <a:moveTo>
                    <a:pt x="0" y="0"/>
                  </a:moveTo>
                  <a:lnTo>
                    <a:pt x="1349122" y="0"/>
                  </a:lnTo>
                  <a:lnTo>
                    <a:pt x="1349122" y="569297"/>
                  </a:lnTo>
                  <a:lnTo>
                    <a:pt x="0" y="569297"/>
                  </a:lnTo>
                  <a:close/>
                </a:path>
              </a:pathLst>
            </a:custGeom>
            <a:solidFill>
              <a:srgbClr val="FFFFFF"/>
            </a:solidFill>
            <a:ln>
              <a:noFill/>
            </a:ln>
          </p:spPr>
        </p:sp>
        <p:sp>
          <p:nvSpPr>
            <p:cNvPr id="89" name="Google Shape;89;p15"/>
            <p:cNvSpPr txBox="1"/>
            <p:nvPr/>
          </p:nvSpPr>
          <p:spPr>
            <a:xfrm>
              <a:off x="0" y="-66675"/>
              <a:ext cx="812700" cy="879600"/>
            </a:xfrm>
            <a:prstGeom prst="rect">
              <a:avLst/>
            </a:prstGeom>
            <a:noFill/>
            <a:ln>
              <a:noFill/>
            </a:ln>
          </p:spPr>
          <p:txBody>
            <a:bodyPr anchorCtr="0" anchor="ctr" bIns="25400" lIns="25400" spcFirstLastPara="1" rIns="25400" wrap="square" tIns="25400">
              <a:noAutofit/>
            </a:bodyPr>
            <a:lstStyle/>
            <a:p>
              <a:pPr indent="0" lvl="0" marL="0" marR="0" rtl="0" algn="ctr">
                <a:lnSpc>
                  <a:spcPct val="200000"/>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90" name="Google Shape;90;p15"/>
          <p:cNvPicPr preferRelativeResize="0"/>
          <p:nvPr/>
        </p:nvPicPr>
        <p:blipFill rotWithShape="1">
          <a:blip r:embed="rId4">
            <a:alphaModFix/>
          </a:blip>
          <a:srcRect b="0" l="0" r="0" t="0"/>
          <a:stretch/>
        </p:blipFill>
        <p:spPr>
          <a:xfrm>
            <a:off x="6807802" y="259793"/>
            <a:ext cx="958015" cy="580679"/>
          </a:xfrm>
          <a:prstGeom prst="rect">
            <a:avLst/>
          </a:prstGeom>
          <a:noFill/>
          <a:ln>
            <a:noFill/>
          </a:ln>
        </p:spPr>
      </p:pic>
      <p:pic>
        <p:nvPicPr>
          <p:cNvPr id="91" name="Google Shape;91;p15"/>
          <p:cNvPicPr preferRelativeResize="0"/>
          <p:nvPr/>
        </p:nvPicPr>
        <p:blipFill rotWithShape="1">
          <a:blip r:embed="rId5">
            <a:alphaModFix/>
          </a:blip>
          <a:srcRect b="0" l="0" r="0" t="0"/>
          <a:stretch/>
        </p:blipFill>
        <p:spPr>
          <a:xfrm>
            <a:off x="7832492" y="259794"/>
            <a:ext cx="1073677" cy="572053"/>
          </a:xfrm>
          <a:prstGeom prst="rect">
            <a:avLst/>
          </a:prstGeom>
          <a:noFill/>
          <a:ln>
            <a:noFill/>
          </a:ln>
        </p:spPr>
      </p:pic>
      <p:sp>
        <p:nvSpPr>
          <p:cNvPr id="92" name="Google Shape;92;p15"/>
          <p:cNvSpPr txBox="1"/>
          <p:nvPr/>
        </p:nvSpPr>
        <p:spPr>
          <a:xfrm>
            <a:off x="5663371" y="1721803"/>
            <a:ext cx="2966400" cy="2019600"/>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b="1" i="0" lang="id" sz="4100" u="none" cap="none" strike="noStrike">
                <a:solidFill>
                  <a:srgbClr val="FFFFFF"/>
                </a:solidFill>
                <a:latin typeface="Nunito"/>
                <a:ea typeface="Nunito"/>
                <a:cs typeface="Nunito"/>
                <a:sym typeface="Nunito"/>
              </a:rPr>
              <a:t>Introduction</a:t>
            </a:r>
            <a:endParaRPr sz="700"/>
          </a:p>
          <a:p>
            <a:pPr indent="0" lvl="0" marL="0" marR="0" rtl="0" algn="r">
              <a:lnSpc>
                <a:spcPct val="110000"/>
              </a:lnSpc>
              <a:spcBef>
                <a:spcPts val="0"/>
              </a:spcBef>
              <a:spcAft>
                <a:spcPts val="0"/>
              </a:spcAft>
              <a:buNone/>
            </a:pPr>
            <a:r>
              <a:rPr b="1" i="0" lang="id" sz="4100" u="none" cap="none" strike="noStrike">
                <a:solidFill>
                  <a:srgbClr val="FFFFFF"/>
                </a:solidFill>
                <a:latin typeface="Nunito"/>
                <a:ea typeface="Nunito"/>
                <a:cs typeface="Nunito"/>
                <a:sym typeface="Nunito"/>
              </a:rPr>
              <a:t>to</a:t>
            </a:r>
            <a:endParaRPr sz="700"/>
          </a:p>
          <a:p>
            <a:pPr indent="0" lvl="0" marL="0" marR="0" rtl="0" algn="r">
              <a:lnSpc>
                <a:spcPct val="110000"/>
              </a:lnSpc>
              <a:spcBef>
                <a:spcPts val="0"/>
              </a:spcBef>
              <a:spcAft>
                <a:spcPts val="0"/>
              </a:spcAft>
              <a:buNone/>
            </a:pPr>
            <a:r>
              <a:rPr b="1" i="0" lang="id" sz="4100" u="none" cap="none" strike="noStrike">
                <a:solidFill>
                  <a:srgbClr val="F2D16A"/>
                </a:solidFill>
                <a:latin typeface="Nunito"/>
                <a:ea typeface="Nunito"/>
                <a:cs typeface="Nunito"/>
                <a:sym typeface="Nunito"/>
              </a:rPr>
              <a:t>Forecasting</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nvSpPr>
        <p:spPr>
          <a:xfrm>
            <a:off x="514350" y="557213"/>
            <a:ext cx="6951900" cy="6465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1" i="0" lang="id" sz="4200" u="none" cap="none" strike="noStrike">
                <a:solidFill>
                  <a:srgbClr val="3884FD"/>
                </a:solidFill>
                <a:latin typeface="Nunito"/>
                <a:ea typeface="Nunito"/>
                <a:cs typeface="Nunito"/>
                <a:sym typeface="Nunito"/>
              </a:rPr>
              <a:t>Time Series Data</a:t>
            </a:r>
            <a:endParaRPr sz="700"/>
          </a:p>
        </p:txBody>
      </p:sp>
      <p:grpSp>
        <p:nvGrpSpPr>
          <p:cNvPr id="98" name="Google Shape;98;p16"/>
          <p:cNvGrpSpPr/>
          <p:nvPr/>
        </p:nvGrpSpPr>
        <p:grpSpPr>
          <a:xfrm>
            <a:off x="5802104" y="825876"/>
            <a:ext cx="2137230" cy="2191554"/>
            <a:chOff x="0" y="-28575"/>
            <a:chExt cx="5699281" cy="5844143"/>
          </a:xfrm>
        </p:grpSpPr>
        <p:sp>
          <p:nvSpPr>
            <p:cNvPr id="99" name="Google Shape;99;p16"/>
            <p:cNvSpPr txBox="1"/>
            <p:nvPr/>
          </p:nvSpPr>
          <p:spPr>
            <a:xfrm>
              <a:off x="992895" y="5487068"/>
              <a:ext cx="422700" cy="328500"/>
            </a:xfrm>
            <a:prstGeom prst="rect">
              <a:avLst/>
            </a:prstGeom>
            <a:noFill/>
            <a:ln>
              <a:noFill/>
            </a:ln>
          </p:spPr>
          <p:txBody>
            <a:bodyPr anchorCtr="0" anchor="t" bIns="0" lIns="0" spcFirstLastPara="1" rIns="0" wrap="square" tIns="0">
              <a:spAutoFit/>
            </a:bodyPr>
            <a:lstStyle/>
            <a:p>
              <a:pPr indent="0" lvl="0" marL="0" marR="0" rtl="0" algn="ctr">
                <a:lnSpc>
                  <a:spcPct val="140047"/>
                </a:lnSpc>
                <a:spcBef>
                  <a:spcPts val="0"/>
                </a:spcBef>
                <a:spcAft>
                  <a:spcPts val="0"/>
                </a:spcAft>
                <a:buNone/>
              </a:pPr>
              <a:r>
                <a:rPr b="1" i="0" lang="id" sz="800" u="none" cap="none" strike="noStrike">
                  <a:solidFill>
                    <a:srgbClr val="243762"/>
                  </a:solidFill>
                  <a:latin typeface="Nunito"/>
                  <a:ea typeface="Nunito"/>
                  <a:cs typeface="Nunito"/>
                  <a:sym typeface="Nunito"/>
                </a:rPr>
                <a:t>Jan</a:t>
              </a:r>
              <a:endParaRPr sz="700"/>
            </a:p>
          </p:txBody>
        </p:sp>
        <p:sp>
          <p:nvSpPr>
            <p:cNvPr id="100" name="Google Shape;100;p16"/>
            <p:cNvSpPr txBox="1"/>
            <p:nvPr/>
          </p:nvSpPr>
          <p:spPr>
            <a:xfrm>
              <a:off x="2246420" y="5487068"/>
              <a:ext cx="484200" cy="328500"/>
            </a:xfrm>
            <a:prstGeom prst="rect">
              <a:avLst/>
            </a:prstGeom>
            <a:noFill/>
            <a:ln>
              <a:noFill/>
            </a:ln>
          </p:spPr>
          <p:txBody>
            <a:bodyPr anchorCtr="0" anchor="t" bIns="0" lIns="0" spcFirstLastPara="1" rIns="0" wrap="square" tIns="0">
              <a:spAutoFit/>
            </a:bodyPr>
            <a:lstStyle/>
            <a:p>
              <a:pPr indent="0" lvl="0" marL="0" marR="0" rtl="0" algn="ctr">
                <a:lnSpc>
                  <a:spcPct val="140047"/>
                </a:lnSpc>
                <a:spcBef>
                  <a:spcPts val="0"/>
                </a:spcBef>
                <a:spcAft>
                  <a:spcPts val="0"/>
                </a:spcAft>
                <a:buNone/>
              </a:pPr>
              <a:r>
                <a:rPr b="1" i="0" lang="id" sz="800" u="none" cap="none" strike="noStrike">
                  <a:solidFill>
                    <a:srgbClr val="243762"/>
                  </a:solidFill>
                  <a:latin typeface="Nunito"/>
                  <a:ea typeface="Nunito"/>
                  <a:cs typeface="Nunito"/>
                  <a:sym typeface="Nunito"/>
                </a:rPr>
                <a:t>Feb</a:t>
              </a:r>
              <a:endParaRPr sz="700"/>
            </a:p>
          </p:txBody>
        </p:sp>
        <p:sp>
          <p:nvSpPr>
            <p:cNvPr id="101" name="Google Shape;101;p16"/>
            <p:cNvSpPr txBox="1"/>
            <p:nvPr/>
          </p:nvSpPr>
          <p:spPr>
            <a:xfrm>
              <a:off x="3521147" y="5487068"/>
              <a:ext cx="502800" cy="328500"/>
            </a:xfrm>
            <a:prstGeom prst="rect">
              <a:avLst/>
            </a:prstGeom>
            <a:noFill/>
            <a:ln>
              <a:noFill/>
            </a:ln>
          </p:spPr>
          <p:txBody>
            <a:bodyPr anchorCtr="0" anchor="t" bIns="0" lIns="0" spcFirstLastPara="1" rIns="0" wrap="square" tIns="0">
              <a:spAutoFit/>
            </a:bodyPr>
            <a:lstStyle/>
            <a:p>
              <a:pPr indent="0" lvl="0" marL="0" marR="0" rtl="0" algn="ctr">
                <a:lnSpc>
                  <a:spcPct val="140047"/>
                </a:lnSpc>
                <a:spcBef>
                  <a:spcPts val="0"/>
                </a:spcBef>
                <a:spcAft>
                  <a:spcPts val="0"/>
                </a:spcAft>
                <a:buNone/>
              </a:pPr>
              <a:r>
                <a:rPr b="1" i="0" lang="id" sz="800" u="none" cap="none" strike="noStrike">
                  <a:solidFill>
                    <a:srgbClr val="243762"/>
                  </a:solidFill>
                  <a:latin typeface="Nunito"/>
                  <a:ea typeface="Nunito"/>
                  <a:cs typeface="Nunito"/>
                  <a:sym typeface="Nunito"/>
                </a:rPr>
                <a:t>Mar</a:t>
              </a:r>
              <a:endParaRPr sz="700"/>
            </a:p>
          </p:txBody>
        </p:sp>
        <p:sp>
          <p:nvSpPr>
            <p:cNvPr id="102" name="Google Shape;102;p16"/>
            <p:cNvSpPr txBox="1"/>
            <p:nvPr/>
          </p:nvSpPr>
          <p:spPr>
            <a:xfrm>
              <a:off x="4810706" y="5487068"/>
              <a:ext cx="492000" cy="328500"/>
            </a:xfrm>
            <a:prstGeom prst="rect">
              <a:avLst/>
            </a:prstGeom>
            <a:noFill/>
            <a:ln>
              <a:noFill/>
            </a:ln>
          </p:spPr>
          <p:txBody>
            <a:bodyPr anchorCtr="0" anchor="t" bIns="0" lIns="0" spcFirstLastPara="1" rIns="0" wrap="square" tIns="0">
              <a:spAutoFit/>
            </a:bodyPr>
            <a:lstStyle/>
            <a:p>
              <a:pPr indent="0" lvl="0" marL="0" marR="0" rtl="0" algn="ctr">
                <a:lnSpc>
                  <a:spcPct val="140047"/>
                </a:lnSpc>
                <a:spcBef>
                  <a:spcPts val="0"/>
                </a:spcBef>
                <a:spcAft>
                  <a:spcPts val="0"/>
                </a:spcAft>
                <a:buNone/>
              </a:pPr>
              <a:r>
                <a:rPr b="1" i="0" lang="id" sz="800" u="none" cap="none" strike="noStrike">
                  <a:solidFill>
                    <a:srgbClr val="243762"/>
                  </a:solidFill>
                  <a:latin typeface="Nunito"/>
                  <a:ea typeface="Nunito"/>
                  <a:cs typeface="Nunito"/>
                  <a:sym typeface="Nunito"/>
                </a:rPr>
                <a:t>Apr</a:t>
              </a:r>
              <a:endParaRPr sz="700"/>
            </a:p>
          </p:txBody>
        </p:sp>
        <p:grpSp>
          <p:nvGrpSpPr>
            <p:cNvPr id="103" name="Google Shape;103;p16"/>
            <p:cNvGrpSpPr/>
            <p:nvPr/>
          </p:nvGrpSpPr>
          <p:grpSpPr>
            <a:xfrm>
              <a:off x="562228" y="164951"/>
              <a:ext cx="5137053" cy="5211671"/>
              <a:chOff x="0" y="-6350"/>
              <a:chExt cx="10620328" cy="10774593"/>
            </a:xfrm>
          </p:grpSpPr>
          <p:sp>
            <p:nvSpPr>
              <p:cNvPr id="104" name="Google Shape;104;p16"/>
              <p:cNvSpPr/>
              <p:nvPr/>
            </p:nvSpPr>
            <p:spPr>
              <a:xfrm>
                <a:off x="0" y="-6350"/>
                <a:ext cx="10620328" cy="12700"/>
              </a:xfrm>
              <a:custGeom>
                <a:rect b="b" l="l" r="r" t="t"/>
                <a:pathLst>
                  <a:path extrusionOk="0" h="12700" w="10620328">
                    <a:moveTo>
                      <a:pt x="0" y="0"/>
                    </a:moveTo>
                    <a:lnTo>
                      <a:pt x="10620328" y="0"/>
                    </a:lnTo>
                    <a:lnTo>
                      <a:pt x="10620328" y="12700"/>
                    </a:lnTo>
                    <a:lnTo>
                      <a:pt x="0" y="12700"/>
                    </a:lnTo>
                    <a:close/>
                  </a:path>
                </a:pathLst>
              </a:custGeom>
              <a:solidFill>
                <a:srgbClr val="243762"/>
              </a:solidFill>
              <a:ln>
                <a:noFill/>
              </a:ln>
            </p:spPr>
          </p:sp>
          <p:sp>
            <p:nvSpPr>
              <p:cNvPr id="105" name="Google Shape;105;p16"/>
              <p:cNvSpPr/>
              <p:nvPr/>
            </p:nvSpPr>
            <p:spPr>
              <a:xfrm>
                <a:off x="0" y="2684123"/>
                <a:ext cx="10620328" cy="12700"/>
              </a:xfrm>
              <a:custGeom>
                <a:rect b="b" l="l" r="r" t="t"/>
                <a:pathLst>
                  <a:path extrusionOk="0" h="12700" w="10620328">
                    <a:moveTo>
                      <a:pt x="0" y="0"/>
                    </a:moveTo>
                    <a:lnTo>
                      <a:pt x="10620328" y="0"/>
                    </a:lnTo>
                    <a:lnTo>
                      <a:pt x="10620328" y="12700"/>
                    </a:lnTo>
                    <a:lnTo>
                      <a:pt x="0" y="12700"/>
                    </a:lnTo>
                    <a:close/>
                  </a:path>
                </a:pathLst>
              </a:custGeom>
              <a:solidFill>
                <a:srgbClr val="243762"/>
              </a:solidFill>
              <a:ln>
                <a:noFill/>
              </a:ln>
            </p:spPr>
          </p:sp>
          <p:sp>
            <p:nvSpPr>
              <p:cNvPr id="106" name="Google Shape;106;p16"/>
              <p:cNvSpPr/>
              <p:nvPr/>
            </p:nvSpPr>
            <p:spPr>
              <a:xfrm>
                <a:off x="0" y="5374597"/>
                <a:ext cx="10620328" cy="12700"/>
              </a:xfrm>
              <a:custGeom>
                <a:rect b="b" l="l" r="r" t="t"/>
                <a:pathLst>
                  <a:path extrusionOk="0" h="12700" w="10620328">
                    <a:moveTo>
                      <a:pt x="0" y="0"/>
                    </a:moveTo>
                    <a:lnTo>
                      <a:pt x="10620328" y="0"/>
                    </a:lnTo>
                    <a:lnTo>
                      <a:pt x="10620328" y="12700"/>
                    </a:lnTo>
                    <a:lnTo>
                      <a:pt x="0" y="12700"/>
                    </a:lnTo>
                    <a:close/>
                  </a:path>
                </a:pathLst>
              </a:custGeom>
              <a:solidFill>
                <a:srgbClr val="243762"/>
              </a:solidFill>
              <a:ln>
                <a:noFill/>
              </a:ln>
            </p:spPr>
          </p:sp>
          <p:sp>
            <p:nvSpPr>
              <p:cNvPr id="107" name="Google Shape;107;p16"/>
              <p:cNvSpPr/>
              <p:nvPr/>
            </p:nvSpPr>
            <p:spPr>
              <a:xfrm>
                <a:off x="0" y="8065071"/>
                <a:ext cx="10620328" cy="12700"/>
              </a:xfrm>
              <a:custGeom>
                <a:rect b="b" l="l" r="r" t="t"/>
                <a:pathLst>
                  <a:path extrusionOk="0" h="12700" w="10620328">
                    <a:moveTo>
                      <a:pt x="0" y="0"/>
                    </a:moveTo>
                    <a:lnTo>
                      <a:pt x="10620328" y="0"/>
                    </a:lnTo>
                    <a:lnTo>
                      <a:pt x="10620328" y="12700"/>
                    </a:lnTo>
                    <a:lnTo>
                      <a:pt x="0" y="12700"/>
                    </a:lnTo>
                    <a:close/>
                  </a:path>
                </a:pathLst>
              </a:custGeom>
              <a:solidFill>
                <a:srgbClr val="243762"/>
              </a:solidFill>
              <a:ln>
                <a:noFill/>
              </a:ln>
            </p:spPr>
          </p:sp>
          <p:sp>
            <p:nvSpPr>
              <p:cNvPr id="108" name="Google Shape;108;p16"/>
              <p:cNvSpPr/>
              <p:nvPr/>
            </p:nvSpPr>
            <p:spPr>
              <a:xfrm>
                <a:off x="0" y="10755543"/>
                <a:ext cx="10620328" cy="12700"/>
              </a:xfrm>
              <a:custGeom>
                <a:rect b="b" l="l" r="r" t="t"/>
                <a:pathLst>
                  <a:path extrusionOk="0" h="12700" w="10620328">
                    <a:moveTo>
                      <a:pt x="0" y="0"/>
                    </a:moveTo>
                    <a:lnTo>
                      <a:pt x="10620328" y="0"/>
                    </a:lnTo>
                    <a:lnTo>
                      <a:pt x="10620328" y="12700"/>
                    </a:lnTo>
                    <a:lnTo>
                      <a:pt x="0" y="12700"/>
                    </a:lnTo>
                    <a:close/>
                  </a:path>
                </a:pathLst>
              </a:custGeom>
              <a:solidFill>
                <a:srgbClr val="243762"/>
              </a:solidFill>
              <a:ln>
                <a:noFill/>
              </a:ln>
            </p:spPr>
          </p:sp>
        </p:grpSp>
        <p:sp>
          <p:nvSpPr>
            <p:cNvPr id="109" name="Google Shape;109;p16"/>
            <p:cNvSpPr txBox="1"/>
            <p:nvPr/>
          </p:nvSpPr>
          <p:spPr>
            <a:xfrm>
              <a:off x="262" y="-28575"/>
              <a:ext cx="419400" cy="328500"/>
            </a:xfrm>
            <a:prstGeom prst="rect">
              <a:avLst/>
            </a:prstGeom>
            <a:noFill/>
            <a:ln>
              <a:noFill/>
            </a:ln>
          </p:spPr>
          <p:txBody>
            <a:bodyPr anchorCtr="0" anchor="t" bIns="0" lIns="0" spcFirstLastPara="1" rIns="0" wrap="square" tIns="0">
              <a:spAutoFit/>
            </a:bodyPr>
            <a:lstStyle/>
            <a:p>
              <a:pPr indent="0" lvl="0" marL="0" marR="0" rtl="0" algn="r">
                <a:lnSpc>
                  <a:spcPct val="140047"/>
                </a:lnSpc>
                <a:spcBef>
                  <a:spcPts val="0"/>
                </a:spcBef>
                <a:spcAft>
                  <a:spcPts val="0"/>
                </a:spcAft>
                <a:buNone/>
              </a:pPr>
              <a:r>
                <a:rPr b="1" i="0" lang="id" sz="800" u="none" cap="none" strike="noStrike">
                  <a:solidFill>
                    <a:srgbClr val="243762"/>
                  </a:solidFill>
                  <a:latin typeface="Nunito"/>
                  <a:ea typeface="Nunito"/>
                  <a:cs typeface="Nunito"/>
                  <a:sym typeface="Nunito"/>
                </a:rPr>
                <a:t>40 </a:t>
              </a:r>
              <a:endParaRPr sz="700"/>
            </a:p>
          </p:txBody>
        </p:sp>
        <p:sp>
          <p:nvSpPr>
            <p:cNvPr id="110" name="Google Shape;110;p16"/>
            <p:cNvSpPr txBox="1"/>
            <p:nvPr/>
          </p:nvSpPr>
          <p:spPr>
            <a:xfrm>
              <a:off x="262" y="1272692"/>
              <a:ext cx="419400" cy="328500"/>
            </a:xfrm>
            <a:prstGeom prst="rect">
              <a:avLst/>
            </a:prstGeom>
            <a:noFill/>
            <a:ln>
              <a:noFill/>
            </a:ln>
          </p:spPr>
          <p:txBody>
            <a:bodyPr anchorCtr="0" anchor="t" bIns="0" lIns="0" spcFirstLastPara="1" rIns="0" wrap="square" tIns="0">
              <a:spAutoFit/>
            </a:bodyPr>
            <a:lstStyle/>
            <a:p>
              <a:pPr indent="0" lvl="0" marL="0" marR="0" rtl="0" algn="r">
                <a:lnSpc>
                  <a:spcPct val="140047"/>
                </a:lnSpc>
                <a:spcBef>
                  <a:spcPts val="0"/>
                </a:spcBef>
                <a:spcAft>
                  <a:spcPts val="0"/>
                </a:spcAft>
                <a:buNone/>
              </a:pPr>
              <a:r>
                <a:rPr b="1" i="0" lang="id" sz="800" u="none" cap="none" strike="noStrike">
                  <a:solidFill>
                    <a:srgbClr val="243762"/>
                  </a:solidFill>
                  <a:latin typeface="Nunito"/>
                  <a:ea typeface="Nunito"/>
                  <a:cs typeface="Nunito"/>
                  <a:sym typeface="Nunito"/>
                </a:rPr>
                <a:t>30 </a:t>
              </a:r>
              <a:endParaRPr sz="700"/>
            </a:p>
          </p:txBody>
        </p:sp>
        <p:sp>
          <p:nvSpPr>
            <p:cNvPr id="111" name="Google Shape;111;p16"/>
            <p:cNvSpPr txBox="1"/>
            <p:nvPr/>
          </p:nvSpPr>
          <p:spPr>
            <a:xfrm>
              <a:off x="0" y="2573960"/>
              <a:ext cx="419700" cy="328500"/>
            </a:xfrm>
            <a:prstGeom prst="rect">
              <a:avLst/>
            </a:prstGeom>
            <a:noFill/>
            <a:ln>
              <a:noFill/>
            </a:ln>
          </p:spPr>
          <p:txBody>
            <a:bodyPr anchorCtr="0" anchor="t" bIns="0" lIns="0" spcFirstLastPara="1" rIns="0" wrap="square" tIns="0">
              <a:spAutoFit/>
            </a:bodyPr>
            <a:lstStyle/>
            <a:p>
              <a:pPr indent="0" lvl="0" marL="0" marR="0" rtl="0" algn="r">
                <a:lnSpc>
                  <a:spcPct val="140047"/>
                </a:lnSpc>
                <a:spcBef>
                  <a:spcPts val="0"/>
                </a:spcBef>
                <a:spcAft>
                  <a:spcPts val="0"/>
                </a:spcAft>
                <a:buNone/>
              </a:pPr>
              <a:r>
                <a:rPr b="1" i="0" lang="id" sz="800" u="none" cap="none" strike="noStrike">
                  <a:solidFill>
                    <a:srgbClr val="243762"/>
                  </a:solidFill>
                  <a:latin typeface="Nunito"/>
                  <a:ea typeface="Nunito"/>
                  <a:cs typeface="Nunito"/>
                  <a:sym typeface="Nunito"/>
                </a:rPr>
                <a:t>20 </a:t>
              </a:r>
              <a:endParaRPr sz="700"/>
            </a:p>
          </p:txBody>
        </p:sp>
        <p:sp>
          <p:nvSpPr>
            <p:cNvPr id="112" name="Google Shape;112;p16"/>
            <p:cNvSpPr txBox="1"/>
            <p:nvPr/>
          </p:nvSpPr>
          <p:spPr>
            <a:xfrm>
              <a:off x="262" y="3875227"/>
              <a:ext cx="419400" cy="328500"/>
            </a:xfrm>
            <a:prstGeom prst="rect">
              <a:avLst/>
            </a:prstGeom>
            <a:noFill/>
            <a:ln>
              <a:noFill/>
            </a:ln>
          </p:spPr>
          <p:txBody>
            <a:bodyPr anchorCtr="0" anchor="t" bIns="0" lIns="0" spcFirstLastPara="1" rIns="0" wrap="square" tIns="0">
              <a:spAutoFit/>
            </a:bodyPr>
            <a:lstStyle/>
            <a:p>
              <a:pPr indent="0" lvl="0" marL="0" marR="0" rtl="0" algn="r">
                <a:lnSpc>
                  <a:spcPct val="140047"/>
                </a:lnSpc>
                <a:spcBef>
                  <a:spcPts val="0"/>
                </a:spcBef>
                <a:spcAft>
                  <a:spcPts val="0"/>
                </a:spcAft>
                <a:buNone/>
              </a:pPr>
              <a:r>
                <a:rPr b="1" i="0" lang="id" sz="800" u="none" cap="none" strike="noStrike">
                  <a:solidFill>
                    <a:srgbClr val="243762"/>
                  </a:solidFill>
                  <a:latin typeface="Nunito"/>
                  <a:ea typeface="Nunito"/>
                  <a:cs typeface="Nunito"/>
                  <a:sym typeface="Nunito"/>
                </a:rPr>
                <a:t>10 </a:t>
              </a:r>
              <a:endParaRPr sz="700"/>
            </a:p>
          </p:txBody>
        </p:sp>
        <p:sp>
          <p:nvSpPr>
            <p:cNvPr id="113" name="Google Shape;113;p16"/>
            <p:cNvSpPr txBox="1"/>
            <p:nvPr/>
          </p:nvSpPr>
          <p:spPr>
            <a:xfrm>
              <a:off x="171273" y="5176495"/>
              <a:ext cx="248400" cy="328500"/>
            </a:xfrm>
            <a:prstGeom prst="rect">
              <a:avLst/>
            </a:prstGeom>
            <a:noFill/>
            <a:ln>
              <a:noFill/>
            </a:ln>
          </p:spPr>
          <p:txBody>
            <a:bodyPr anchorCtr="0" anchor="t" bIns="0" lIns="0" spcFirstLastPara="1" rIns="0" wrap="square" tIns="0">
              <a:spAutoFit/>
            </a:bodyPr>
            <a:lstStyle/>
            <a:p>
              <a:pPr indent="0" lvl="0" marL="0" marR="0" rtl="0" algn="r">
                <a:lnSpc>
                  <a:spcPct val="140047"/>
                </a:lnSpc>
                <a:spcBef>
                  <a:spcPts val="0"/>
                </a:spcBef>
                <a:spcAft>
                  <a:spcPts val="0"/>
                </a:spcAft>
                <a:buNone/>
              </a:pPr>
              <a:r>
                <a:rPr b="1" i="0" lang="id" sz="800" u="none" cap="none" strike="noStrike">
                  <a:solidFill>
                    <a:srgbClr val="243762"/>
                  </a:solidFill>
                  <a:latin typeface="Nunito"/>
                  <a:ea typeface="Nunito"/>
                  <a:cs typeface="Nunito"/>
                  <a:sym typeface="Nunito"/>
                </a:rPr>
                <a:t>0 </a:t>
              </a:r>
              <a:endParaRPr sz="700"/>
            </a:p>
          </p:txBody>
        </p:sp>
        <p:grpSp>
          <p:nvGrpSpPr>
            <p:cNvPr id="114" name="Google Shape;114;p16"/>
            <p:cNvGrpSpPr/>
            <p:nvPr/>
          </p:nvGrpSpPr>
          <p:grpSpPr>
            <a:xfrm>
              <a:off x="1173645" y="788135"/>
              <a:ext cx="3914219" cy="3314611"/>
              <a:chOff x="1264041" y="1282020"/>
              <a:chExt cx="8092246" cy="6852617"/>
            </a:xfrm>
          </p:grpSpPr>
          <p:sp>
            <p:nvSpPr>
              <p:cNvPr id="115" name="Google Shape;115;p16"/>
              <p:cNvSpPr/>
              <p:nvPr/>
            </p:nvSpPr>
            <p:spPr>
              <a:xfrm>
                <a:off x="1264041" y="3734613"/>
                <a:ext cx="2750587" cy="2247645"/>
              </a:xfrm>
              <a:custGeom>
                <a:rect b="b" l="l" r="r" t="t"/>
                <a:pathLst>
                  <a:path extrusionOk="0" h="2247645" w="2750587">
                    <a:moveTo>
                      <a:pt x="127000" y="2184428"/>
                    </a:moveTo>
                    <a:cubicBezTo>
                      <a:pt x="126844" y="2149469"/>
                      <a:pt x="98460" y="2121212"/>
                      <a:pt x="63500" y="2121212"/>
                    </a:cubicBezTo>
                    <a:cubicBezTo>
                      <a:pt x="28540" y="2121212"/>
                      <a:pt x="156" y="2149469"/>
                      <a:pt x="0" y="2184428"/>
                    </a:cubicBezTo>
                    <a:cubicBezTo>
                      <a:pt x="156" y="2219388"/>
                      <a:pt x="28540" y="2247645"/>
                      <a:pt x="63500" y="2247645"/>
                    </a:cubicBezTo>
                    <a:cubicBezTo>
                      <a:pt x="98460" y="2247645"/>
                      <a:pt x="126844" y="2219388"/>
                      <a:pt x="127000" y="2184428"/>
                    </a:cubicBezTo>
                    <a:close/>
                    <a:moveTo>
                      <a:pt x="45505" y="2162231"/>
                    </a:moveTo>
                    <a:cubicBezTo>
                      <a:pt x="33329" y="2172192"/>
                      <a:pt x="31495" y="2190122"/>
                      <a:pt x="41402" y="2202343"/>
                    </a:cubicBezTo>
                    <a:cubicBezTo>
                      <a:pt x="51308" y="2214563"/>
                      <a:pt x="69230" y="2216478"/>
                      <a:pt x="81495" y="2206626"/>
                    </a:cubicBezTo>
                    <a:lnTo>
                      <a:pt x="2736576" y="54247"/>
                    </a:lnTo>
                    <a:cubicBezTo>
                      <a:pt x="2748753" y="44286"/>
                      <a:pt x="2750587" y="26356"/>
                      <a:pt x="2740680" y="14135"/>
                    </a:cubicBezTo>
                    <a:cubicBezTo>
                      <a:pt x="2730773" y="1915"/>
                      <a:pt x="2712852" y="0"/>
                      <a:pt x="2700587" y="9852"/>
                    </a:cubicBezTo>
                    <a:close/>
                  </a:path>
                </a:pathLst>
              </a:custGeom>
              <a:solidFill>
                <a:srgbClr val="F9A159"/>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6" name="Google Shape;116;p16"/>
              <p:cNvSpPr/>
              <p:nvPr/>
            </p:nvSpPr>
            <p:spPr>
              <a:xfrm>
                <a:off x="3919123" y="3703446"/>
                <a:ext cx="2750376" cy="902207"/>
              </a:xfrm>
              <a:custGeom>
                <a:rect b="b" l="l" r="r" t="t"/>
                <a:pathLst>
                  <a:path extrusionOk="0" h="902207" w="2750376">
                    <a:moveTo>
                      <a:pt x="127000" y="63217"/>
                    </a:moveTo>
                    <a:cubicBezTo>
                      <a:pt x="126844" y="28258"/>
                      <a:pt x="98459" y="0"/>
                      <a:pt x="63500" y="0"/>
                    </a:cubicBezTo>
                    <a:cubicBezTo>
                      <a:pt x="28540" y="0"/>
                      <a:pt x="156" y="28258"/>
                      <a:pt x="0" y="63217"/>
                    </a:cubicBezTo>
                    <a:cubicBezTo>
                      <a:pt x="156" y="98176"/>
                      <a:pt x="28540" y="126433"/>
                      <a:pt x="63500" y="126433"/>
                    </a:cubicBezTo>
                    <a:cubicBezTo>
                      <a:pt x="98459" y="126433"/>
                      <a:pt x="126844" y="98176"/>
                      <a:pt x="127000" y="63217"/>
                    </a:cubicBezTo>
                    <a:close/>
                    <a:moveTo>
                      <a:pt x="71811" y="35877"/>
                    </a:moveTo>
                    <a:cubicBezTo>
                      <a:pt x="56739" y="31369"/>
                      <a:pt x="40858" y="39891"/>
                      <a:pt x="36282" y="54943"/>
                    </a:cubicBezTo>
                    <a:cubicBezTo>
                      <a:pt x="31706" y="69995"/>
                      <a:pt x="40157" y="85914"/>
                      <a:pt x="55189" y="90557"/>
                    </a:cubicBezTo>
                    <a:lnTo>
                      <a:pt x="2710271" y="897698"/>
                    </a:lnTo>
                    <a:cubicBezTo>
                      <a:pt x="2725343" y="902207"/>
                      <a:pt x="2741224" y="893685"/>
                      <a:pt x="2745800" y="878633"/>
                    </a:cubicBezTo>
                    <a:cubicBezTo>
                      <a:pt x="2750375" y="863581"/>
                      <a:pt x="2741924" y="847662"/>
                      <a:pt x="2726893" y="843019"/>
                    </a:cubicBezTo>
                    <a:close/>
                  </a:path>
                </a:pathLst>
              </a:custGeom>
              <a:solidFill>
                <a:srgbClr val="F9A159"/>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7" name="Google Shape;117;p16"/>
              <p:cNvSpPr/>
              <p:nvPr/>
            </p:nvSpPr>
            <p:spPr>
              <a:xfrm>
                <a:off x="6574205" y="1282020"/>
                <a:ext cx="2782082" cy="3355002"/>
              </a:xfrm>
              <a:custGeom>
                <a:rect b="b" l="l" r="r" t="t"/>
                <a:pathLst>
                  <a:path extrusionOk="0" h="3355002" w="2782082">
                    <a:moveTo>
                      <a:pt x="127000" y="3291785"/>
                    </a:moveTo>
                    <a:cubicBezTo>
                      <a:pt x="126843" y="3256826"/>
                      <a:pt x="98460" y="3228568"/>
                      <a:pt x="63500" y="3228568"/>
                    </a:cubicBezTo>
                    <a:cubicBezTo>
                      <a:pt x="28540" y="3228568"/>
                      <a:pt x="156" y="3256826"/>
                      <a:pt x="0" y="3291785"/>
                    </a:cubicBezTo>
                    <a:cubicBezTo>
                      <a:pt x="156" y="3326744"/>
                      <a:pt x="28540" y="3355002"/>
                      <a:pt x="63500" y="3355002"/>
                    </a:cubicBezTo>
                    <a:cubicBezTo>
                      <a:pt x="98460" y="3355002"/>
                      <a:pt x="126843" y="3326744"/>
                      <a:pt x="127000" y="3291785"/>
                    </a:cubicBezTo>
                    <a:close/>
                    <a:moveTo>
                      <a:pt x="41429" y="3273634"/>
                    </a:moveTo>
                    <a:cubicBezTo>
                      <a:pt x="31491" y="3285830"/>
                      <a:pt x="33279" y="3303764"/>
                      <a:pt x="45430" y="3313756"/>
                    </a:cubicBezTo>
                    <a:cubicBezTo>
                      <a:pt x="57581" y="3323749"/>
                      <a:pt x="75523" y="3322041"/>
                      <a:pt x="85570" y="3309935"/>
                    </a:cubicBezTo>
                    <a:lnTo>
                      <a:pt x="2740652" y="81367"/>
                    </a:lnTo>
                    <a:cubicBezTo>
                      <a:pt x="2750590" y="69172"/>
                      <a:pt x="2748801" y="51237"/>
                      <a:pt x="2736651" y="41245"/>
                    </a:cubicBezTo>
                    <a:cubicBezTo>
                      <a:pt x="2724500" y="31252"/>
                      <a:pt x="2706558" y="32961"/>
                      <a:pt x="2696511" y="45067"/>
                    </a:cubicBezTo>
                    <a:close/>
                    <a:moveTo>
                      <a:pt x="2782082" y="63217"/>
                    </a:moveTo>
                    <a:cubicBezTo>
                      <a:pt x="2781925" y="28257"/>
                      <a:pt x="2753542" y="0"/>
                      <a:pt x="2718582" y="0"/>
                    </a:cubicBezTo>
                    <a:cubicBezTo>
                      <a:pt x="2683622" y="0"/>
                      <a:pt x="2655239" y="28257"/>
                      <a:pt x="2655082" y="63217"/>
                    </a:cubicBezTo>
                    <a:cubicBezTo>
                      <a:pt x="2655239" y="98176"/>
                      <a:pt x="2683622" y="126433"/>
                      <a:pt x="2718582" y="126433"/>
                    </a:cubicBezTo>
                    <a:cubicBezTo>
                      <a:pt x="2753542" y="126433"/>
                      <a:pt x="2781925" y="98176"/>
                      <a:pt x="2782082" y="63217"/>
                    </a:cubicBezTo>
                    <a:close/>
                  </a:path>
                </a:pathLst>
              </a:custGeom>
              <a:solidFill>
                <a:srgbClr val="F9A159"/>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8" name="Google Shape;118;p16"/>
              <p:cNvSpPr/>
              <p:nvPr/>
            </p:nvSpPr>
            <p:spPr>
              <a:xfrm>
                <a:off x="1264041" y="6693646"/>
                <a:ext cx="2751069" cy="1440991"/>
              </a:xfrm>
              <a:custGeom>
                <a:rect b="b" l="l" r="r" t="t"/>
                <a:pathLst>
                  <a:path extrusionOk="0" h="1440991" w="2751069">
                    <a:moveTo>
                      <a:pt x="127000" y="1377775"/>
                    </a:moveTo>
                    <a:cubicBezTo>
                      <a:pt x="126844" y="1342815"/>
                      <a:pt x="98460" y="1314558"/>
                      <a:pt x="63500" y="1314558"/>
                    </a:cubicBezTo>
                    <a:cubicBezTo>
                      <a:pt x="28540" y="1314558"/>
                      <a:pt x="156" y="1342815"/>
                      <a:pt x="0" y="1377775"/>
                    </a:cubicBezTo>
                    <a:cubicBezTo>
                      <a:pt x="156" y="1412734"/>
                      <a:pt x="28540" y="1440991"/>
                      <a:pt x="63500" y="1440991"/>
                    </a:cubicBezTo>
                    <a:cubicBezTo>
                      <a:pt x="98460" y="1440991"/>
                      <a:pt x="126844" y="1412734"/>
                      <a:pt x="127000" y="1377775"/>
                    </a:cubicBezTo>
                    <a:close/>
                    <a:moveTo>
                      <a:pt x="50585" y="1352285"/>
                    </a:moveTo>
                    <a:cubicBezTo>
                      <a:pt x="36584" y="1359458"/>
                      <a:pt x="31014" y="1376599"/>
                      <a:pt x="38124" y="1390632"/>
                    </a:cubicBezTo>
                    <a:cubicBezTo>
                      <a:pt x="45234" y="1404665"/>
                      <a:pt x="62350" y="1410312"/>
                      <a:pt x="76415" y="1403264"/>
                    </a:cubicBezTo>
                    <a:lnTo>
                      <a:pt x="2731497" y="58027"/>
                    </a:lnTo>
                    <a:cubicBezTo>
                      <a:pt x="2745498" y="50854"/>
                      <a:pt x="2751069" y="33713"/>
                      <a:pt x="2743958" y="19680"/>
                    </a:cubicBezTo>
                    <a:cubicBezTo>
                      <a:pt x="2736848" y="5647"/>
                      <a:pt x="2719732" y="0"/>
                      <a:pt x="2705667" y="7047"/>
                    </a:cubicBezTo>
                    <a:close/>
                  </a:path>
                </a:pathLst>
              </a:custGeom>
              <a:solidFill>
                <a:srgbClr val="3884F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9" name="Google Shape;119;p16"/>
              <p:cNvSpPr/>
              <p:nvPr/>
            </p:nvSpPr>
            <p:spPr>
              <a:xfrm>
                <a:off x="3919123" y="3465651"/>
                <a:ext cx="2750590" cy="3323749"/>
              </a:xfrm>
              <a:custGeom>
                <a:rect b="b" l="l" r="r" t="t"/>
                <a:pathLst>
                  <a:path extrusionOk="0" h="3323749" w="2750590">
                    <a:moveTo>
                      <a:pt x="127000" y="3260532"/>
                    </a:moveTo>
                    <a:cubicBezTo>
                      <a:pt x="126844" y="3225573"/>
                      <a:pt x="98459" y="3197316"/>
                      <a:pt x="63500" y="3197316"/>
                    </a:cubicBezTo>
                    <a:cubicBezTo>
                      <a:pt x="28540" y="3197316"/>
                      <a:pt x="156" y="3225573"/>
                      <a:pt x="0" y="3260532"/>
                    </a:cubicBezTo>
                    <a:cubicBezTo>
                      <a:pt x="156" y="3295491"/>
                      <a:pt x="28540" y="3323749"/>
                      <a:pt x="63500" y="3323749"/>
                    </a:cubicBezTo>
                    <a:cubicBezTo>
                      <a:pt x="98459" y="3323749"/>
                      <a:pt x="126844" y="3295491"/>
                      <a:pt x="127000" y="3260532"/>
                    </a:cubicBezTo>
                    <a:close/>
                    <a:moveTo>
                      <a:pt x="41429" y="3242382"/>
                    </a:moveTo>
                    <a:cubicBezTo>
                      <a:pt x="31491" y="3254578"/>
                      <a:pt x="33280" y="3272511"/>
                      <a:pt x="45431" y="3282504"/>
                    </a:cubicBezTo>
                    <a:cubicBezTo>
                      <a:pt x="57582" y="3292496"/>
                      <a:pt x="75523" y="3290789"/>
                      <a:pt x="85570" y="3278682"/>
                    </a:cubicBezTo>
                    <a:lnTo>
                      <a:pt x="2740652" y="50115"/>
                    </a:lnTo>
                    <a:cubicBezTo>
                      <a:pt x="2750590" y="37919"/>
                      <a:pt x="2748802" y="19985"/>
                      <a:pt x="2736651" y="9993"/>
                    </a:cubicBezTo>
                    <a:cubicBezTo>
                      <a:pt x="2724500" y="0"/>
                      <a:pt x="2706558" y="1708"/>
                      <a:pt x="2696511" y="13814"/>
                    </a:cubicBezTo>
                    <a:close/>
                  </a:path>
                </a:pathLst>
              </a:custGeom>
              <a:solidFill>
                <a:srgbClr val="3884F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20" name="Google Shape;120;p16"/>
              <p:cNvSpPr/>
              <p:nvPr/>
            </p:nvSpPr>
            <p:spPr>
              <a:xfrm>
                <a:off x="6574205" y="2627257"/>
                <a:ext cx="2782082" cy="933576"/>
              </a:xfrm>
              <a:custGeom>
                <a:rect b="b" l="l" r="r" t="t"/>
                <a:pathLst>
                  <a:path extrusionOk="0" h="933576" w="2782082">
                    <a:moveTo>
                      <a:pt x="127000" y="870359"/>
                    </a:moveTo>
                    <a:cubicBezTo>
                      <a:pt x="126843" y="835399"/>
                      <a:pt x="98460" y="807142"/>
                      <a:pt x="63500" y="807142"/>
                    </a:cubicBezTo>
                    <a:cubicBezTo>
                      <a:pt x="28540" y="807142"/>
                      <a:pt x="156" y="835399"/>
                      <a:pt x="0" y="870359"/>
                    </a:cubicBezTo>
                    <a:cubicBezTo>
                      <a:pt x="156" y="905318"/>
                      <a:pt x="28540" y="933575"/>
                      <a:pt x="63500" y="933575"/>
                    </a:cubicBezTo>
                    <a:cubicBezTo>
                      <a:pt x="98460" y="933575"/>
                      <a:pt x="126843" y="905318"/>
                      <a:pt x="127000" y="870359"/>
                    </a:cubicBezTo>
                    <a:close/>
                    <a:moveTo>
                      <a:pt x="55189" y="843019"/>
                    </a:moveTo>
                    <a:cubicBezTo>
                      <a:pt x="40158" y="847662"/>
                      <a:pt x="31707" y="863581"/>
                      <a:pt x="36282" y="878632"/>
                    </a:cubicBezTo>
                    <a:cubicBezTo>
                      <a:pt x="40858" y="893684"/>
                      <a:pt x="56739" y="902206"/>
                      <a:pt x="71811" y="897698"/>
                    </a:cubicBezTo>
                    <a:lnTo>
                      <a:pt x="2726893" y="90556"/>
                    </a:lnTo>
                    <a:cubicBezTo>
                      <a:pt x="2741924" y="85913"/>
                      <a:pt x="2750375" y="69994"/>
                      <a:pt x="2745800" y="54942"/>
                    </a:cubicBezTo>
                    <a:cubicBezTo>
                      <a:pt x="2741224" y="39891"/>
                      <a:pt x="2725343" y="31369"/>
                      <a:pt x="2710271" y="35877"/>
                    </a:cubicBezTo>
                    <a:close/>
                    <a:moveTo>
                      <a:pt x="2782082" y="63216"/>
                    </a:moveTo>
                    <a:cubicBezTo>
                      <a:pt x="2781925" y="28257"/>
                      <a:pt x="2753542" y="0"/>
                      <a:pt x="2718582" y="0"/>
                    </a:cubicBezTo>
                    <a:cubicBezTo>
                      <a:pt x="2683622" y="0"/>
                      <a:pt x="2655239" y="28257"/>
                      <a:pt x="2655082" y="63216"/>
                    </a:cubicBezTo>
                    <a:cubicBezTo>
                      <a:pt x="2655239" y="98176"/>
                      <a:pt x="2683622" y="126433"/>
                      <a:pt x="2718582" y="126433"/>
                    </a:cubicBezTo>
                    <a:cubicBezTo>
                      <a:pt x="2753542" y="126433"/>
                      <a:pt x="2781925" y="98176"/>
                      <a:pt x="2782082" y="63216"/>
                    </a:cubicBezTo>
                    <a:close/>
                  </a:path>
                </a:pathLst>
              </a:custGeom>
              <a:solidFill>
                <a:srgbClr val="3884F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pic>
        <p:nvPicPr>
          <p:cNvPr id="121" name="Google Shape;121;p16"/>
          <p:cNvPicPr preferRelativeResize="0"/>
          <p:nvPr/>
        </p:nvPicPr>
        <p:blipFill rotWithShape="1">
          <a:blip r:embed="rId3">
            <a:alphaModFix/>
          </a:blip>
          <a:srcRect b="0" l="0" r="0" t="0"/>
          <a:stretch/>
        </p:blipFill>
        <p:spPr>
          <a:xfrm rot="-3367624">
            <a:off x="695749" y="3031502"/>
            <a:ext cx="1098137" cy="2057400"/>
          </a:xfrm>
          <a:prstGeom prst="rect">
            <a:avLst/>
          </a:prstGeom>
          <a:noFill/>
          <a:ln>
            <a:noFill/>
          </a:ln>
        </p:spPr>
      </p:pic>
      <p:sp>
        <p:nvSpPr>
          <p:cNvPr id="122" name="Google Shape;122;p16"/>
          <p:cNvSpPr txBox="1"/>
          <p:nvPr/>
        </p:nvSpPr>
        <p:spPr>
          <a:xfrm>
            <a:off x="514350" y="1575643"/>
            <a:ext cx="4572000" cy="12006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id" sz="1500" u="none" cap="none" strike="noStrike">
                <a:solidFill>
                  <a:srgbClr val="243762"/>
                </a:solidFill>
                <a:latin typeface="Open Sans Light"/>
                <a:ea typeface="Open Sans Light"/>
                <a:cs typeface="Open Sans Light"/>
                <a:sym typeface="Open Sans Light"/>
              </a:rPr>
              <a:t>Time series can be defined as a sequence of a metric is recorded over regular time intervals. Depending on the frequency, a time series can be of yearly, quarterly, monthly etc.</a:t>
            </a:r>
            <a:endParaRPr sz="700"/>
          </a:p>
        </p:txBody>
      </p:sp>
      <p:sp>
        <p:nvSpPr>
          <p:cNvPr id="123" name="Google Shape;123;p16"/>
          <p:cNvSpPr txBox="1"/>
          <p:nvPr/>
        </p:nvSpPr>
        <p:spPr>
          <a:xfrm>
            <a:off x="2774235" y="3305311"/>
            <a:ext cx="5855400" cy="15237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id" sz="1500" u="none" cap="none" strike="noStrike">
                <a:solidFill>
                  <a:srgbClr val="243762"/>
                </a:solidFill>
                <a:latin typeface="Open Sans Light"/>
                <a:ea typeface="Open Sans Light"/>
                <a:cs typeface="Open Sans Light"/>
                <a:sym typeface="Open Sans Light"/>
              </a:rPr>
              <a:t>There are 2 things which Time-series make different from the regular regression problem. First one is Time-dependent. In linear regression models, observations are independent but in this case, observations depend on time. And there can be Seasonality trends, where variations specific to a particular time frame.</a:t>
            </a:r>
            <a:endParaRPr sz="700"/>
          </a:p>
        </p:txBody>
      </p:sp>
      <p:pic>
        <p:nvPicPr>
          <p:cNvPr id="124" name="Google Shape;124;p16"/>
          <p:cNvPicPr preferRelativeResize="0"/>
          <p:nvPr/>
        </p:nvPicPr>
        <p:blipFill rotWithShape="1">
          <a:blip r:embed="rId4">
            <a:alphaModFix/>
          </a:blip>
          <a:srcRect b="0" l="0" r="0" t="0"/>
          <a:stretch/>
        </p:blipFill>
        <p:spPr>
          <a:xfrm>
            <a:off x="7315715" y="232910"/>
            <a:ext cx="701982" cy="425490"/>
          </a:xfrm>
          <a:prstGeom prst="rect">
            <a:avLst/>
          </a:prstGeom>
          <a:noFill/>
          <a:ln>
            <a:noFill/>
          </a:ln>
        </p:spPr>
      </p:pic>
      <p:pic>
        <p:nvPicPr>
          <p:cNvPr id="125" name="Google Shape;125;p16"/>
          <p:cNvPicPr preferRelativeResize="0"/>
          <p:nvPr/>
        </p:nvPicPr>
        <p:blipFill rotWithShape="1">
          <a:blip r:embed="rId5">
            <a:alphaModFix/>
          </a:blip>
          <a:srcRect b="0" l="0" r="0" t="0"/>
          <a:stretch/>
        </p:blipFill>
        <p:spPr>
          <a:xfrm>
            <a:off x="8066553" y="232910"/>
            <a:ext cx="786732" cy="4191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nvSpPr>
        <p:spPr>
          <a:xfrm>
            <a:off x="514350" y="547688"/>
            <a:ext cx="5509200" cy="10989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id" sz="3400" u="none" cap="none" strike="noStrike">
                <a:solidFill>
                  <a:srgbClr val="243762"/>
                </a:solidFill>
                <a:latin typeface="Nunito"/>
                <a:ea typeface="Nunito"/>
                <a:cs typeface="Nunito"/>
                <a:sym typeface="Nunito"/>
              </a:rPr>
              <a:t>There are 2 methods used for time series forecasting.</a:t>
            </a:r>
            <a:endParaRPr sz="700"/>
          </a:p>
        </p:txBody>
      </p:sp>
      <p:grpSp>
        <p:nvGrpSpPr>
          <p:cNvPr id="131" name="Google Shape;131;p17"/>
          <p:cNvGrpSpPr/>
          <p:nvPr/>
        </p:nvGrpSpPr>
        <p:grpSpPr>
          <a:xfrm>
            <a:off x="1165693" y="2199918"/>
            <a:ext cx="3972263" cy="752814"/>
            <a:chOff x="0" y="0"/>
            <a:chExt cx="10592700" cy="2007505"/>
          </a:xfrm>
        </p:grpSpPr>
        <p:sp>
          <p:nvSpPr>
            <p:cNvPr id="132" name="Google Shape;132;p17"/>
            <p:cNvSpPr txBox="1"/>
            <p:nvPr/>
          </p:nvSpPr>
          <p:spPr>
            <a:xfrm>
              <a:off x="0" y="0"/>
              <a:ext cx="10592700" cy="65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id" sz="1600" u="none" cap="none" strike="noStrike">
                  <a:solidFill>
                    <a:srgbClr val="3884FD"/>
                  </a:solidFill>
                  <a:latin typeface="Nunito Sans"/>
                  <a:ea typeface="Nunito Sans"/>
                  <a:cs typeface="Nunito Sans"/>
                  <a:sym typeface="Nunito Sans"/>
                </a:rPr>
                <a:t>Univariate Time-series Forecasting</a:t>
              </a:r>
              <a:endParaRPr sz="700"/>
            </a:p>
          </p:txBody>
        </p:sp>
        <p:sp>
          <p:nvSpPr>
            <p:cNvPr id="133" name="Google Shape;133;p17"/>
            <p:cNvSpPr txBox="1"/>
            <p:nvPr/>
          </p:nvSpPr>
          <p:spPr>
            <a:xfrm>
              <a:off x="0" y="776005"/>
              <a:ext cx="10592700" cy="12315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id" sz="1200" u="none" cap="none" strike="noStrike">
                  <a:solidFill>
                    <a:srgbClr val="243762"/>
                  </a:solidFill>
                  <a:latin typeface="Nunito"/>
                  <a:ea typeface="Nunito"/>
                  <a:cs typeface="Nunito"/>
                  <a:sym typeface="Nunito"/>
                </a:rPr>
                <a:t>Univariate Time-series Forecasting: only two variables in which one is time and the other is the field to forecast.</a:t>
              </a:r>
              <a:endParaRPr sz="700"/>
            </a:p>
          </p:txBody>
        </p:sp>
      </p:grpSp>
      <p:grpSp>
        <p:nvGrpSpPr>
          <p:cNvPr id="134" name="Google Shape;134;p17"/>
          <p:cNvGrpSpPr/>
          <p:nvPr/>
        </p:nvGrpSpPr>
        <p:grpSpPr>
          <a:xfrm>
            <a:off x="1165693" y="3267266"/>
            <a:ext cx="3972263" cy="1029789"/>
            <a:chOff x="0" y="0"/>
            <a:chExt cx="10592700" cy="2746105"/>
          </a:xfrm>
        </p:grpSpPr>
        <p:sp>
          <p:nvSpPr>
            <p:cNvPr id="135" name="Google Shape;135;p17"/>
            <p:cNvSpPr txBox="1"/>
            <p:nvPr/>
          </p:nvSpPr>
          <p:spPr>
            <a:xfrm>
              <a:off x="0" y="0"/>
              <a:ext cx="10592700" cy="65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id" sz="1600" u="none" cap="none" strike="noStrike">
                  <a:solidFill>
                    <a:srgbClr val="3884FD"/>
                  </a:solidFill>
                  <a:latin typeface="Nunito Sans"/>
                  <a:ea typeface="Nunito Sans"/>
                  <a:cs typeface="Nunito Sans"/>
                  <a:sym typeface="Nunito Sans"/>
                </a:rPr>
                <a:t>Multivariate Time-series Forecasting</a:t>
              </a:r>
              <a:endParaRPr sz="700"/>
            </a:p>
          </p:txBody>
        </p:sp>
        <p:sp>
          <p:nvSpPr>
            <p:cNvPr id="136" name="Google Shape;136;p17"/>
            <p:cNvSpPr txBox="1"/>
            <p:nvPr/>
          </p:nvSpPr>
          <p:spPr>
            <a:xfrm>
              <a:off x="0" y="776005"/>
              <a:ext cx="10592700" cy="19701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id" sz="1200" u="none" cap="none" strike="noStrike">
                  <a:solidFill>
                    <a:srgbClr val="243762"/>
                  </a:solidFill>
                  <a:latin typeface="Nunito"/>
                  <a:ea typeface="Nunito"/>
                  <a:cs typeface="Nunito"/>
                  <a:sym typeface="Nunito"/>
                </a:rPr>
                <a:t>Multivariate Time-series Forecasting: contain multiple variables keeping one variable as time and others will be multiple in parameters.</a:t>
              </a:r>
              <a:endParaRPr sz="700"/>
            </a:p>
          </p:txBody>
        </p:sp>
      </p:grpSp>
      <p:pic>
        <p:nvPicPr>
          <p:cNvPr id="137" name="Google Shape;137;p17"/>
          <p:cNvPicPr preferRelativeResize="0"/>
          <p:nvPr/>
        </p:nvPicPr>
        <p:blipFill rotWithShape="1">
          <a:blip r:embed="rId3">
            <a:alphaModFix/>
          </a:blip>
          <a:srcRect b="0" l="0" r="0" t="0"/>
          <a:stretch/>
        </p:blipFill>
        <p:spPr>
          <a:xfrm>
            <a:off x="5807511" y="1652731"/>
            <a:ext cx="2822140" cy="2990706"/>
          </a:xfrm>
          <a:prstGeom prst="rect">
            <a:avLst/>
          </a:prstGeom>
          <a:noFill/>
          <a:ln>
            <a:noFill/>
          </a:ln>
        </p:spPr>
      </p:pic>
      <p:cxnSp>
        <p:nvCxnSpPr>
          <p:cNvPr id="138" name="Google Shape;138;p17"/>
          <p:cNvCxnSpPr/>
          <p:nvPr/>
        </p:nvCxnSpPr>
        <p:spPr>
          <a:xfrm>
            <a:off x="5713536" y="4629150"/>
            <a:ext cx="2916300" cy="0"/>
          </a:xfrm>
          <a:prstGeom prst="straightConnector1">
            <a:avLst/>
          </a:prstGeom>
          <a:noFill/>
          <a:ln cap="rnd" cmpd="sng" w="19050">
            <a:solidFill>
              <a:srgbClr val="243762"/>
            </a:solidFill>
            <a:prstDash val="solid"/>
            <a:round/>
            <a:headEnd len="sm" w="sm" type="none"/>
            <a:tailEnd len="sm" w="sm" type="none"/>
          </a:ln>
        </p:spPr>
      </p:cxnSp>
      <p:sp>
        <p:nvSpPr>
          <p:cNvPr id="139" name="Google Shape;139;p17"/>
          <p:cNvSpPr txBox="1"/>
          <p:nvPr/>
        </p:nvSpPr>
        <p:spPr>
          <a:xfrm>
            <a:off x="514350" y="2199919"/>
            <a:ext cx="4140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id" sz="1600" u="none" cap="none" strike="noStrike">
                <a:solidFill>
                  <a:srgbClr val="3884FD"/>
                </a:solidFill>
                <a:latin typeface="Nunito Sans"/>
                <a:ea typeface="Nunito Sans"/>
                <a:cs typeface="Nunito Sans"/>
                <a:sym typeface="Nunito Sans"/>
              </a:rPr>
              <a:t>01</a:t>
            </a:r>
            <a:endParaRPr sz="700"/>
          </a:p>
        </p:txBody>
      </p:sp>
      <p:sp>
        <p:nvSpPr>
          <p:cNvPr id="140" name="Google Shape;140;p17"/>
          <p:cNvSpPr txBox="1"/>
          <p:nvPr/>
        </p:nvSpPr>
        <p:spPr>
          <a:xfrm>
            <a:off x="514350" y="3267266"/>
            <a:ext cx="4140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id" sz="1600" u="none" cap="none" strike="noStrike">
                <a:solidFill>
                  <a:srgbClr val="3884FD"/>
                </a:solidFill>
                <a:latin typeface="Nunito Sans"/>
                <a:ea typeface="Nunito Sans"/>
                <a:cs typeface="Nunito Sans"/>
                <a:sym typeface="Nunito Sans"/>
              </a:rPr>
              <a:t>02</a:t>
            </a:r>
            <a:endParaRPr sz="700"/>
          </a:p>
        </p:txBody>
      </p:sp>
      <p:pic>
        <p:nvPicPr>
          <p:cNvPr id="141" name="Google Shape;141;p17"/>
          <p:cNvPicPr preferRelativeResize="0"/>
          <p:nvPr/>
        </p:nvPicPr>
        <p:blipFill rotWithShape="1">
          <a:blip r:embed="rId4">
            <a:alphaModFix/>
          </a:blip>
          <a:srcRect b="0" l="0" r="0" t="0"/>
          <a:stretch/>
        </p:blipFill>
        <p:spPr>
          <a:xfrm>
            <a:off x="6531283" y="514350"/>
            <a:ext cx="958015" cy="580679"/>
          </a:xfrm>
          <a:prstGeom prst="rect">
            <a:avLst/>
          </a:prstGeom>
          <a:noFill/>
          <a:ln>
            <a:noFill/>
          </a:ln>
        </p:spPr>
      </p:pic>
      <p:pic>
        <p:nvPicPr>
          <p:cNvPr id="142" name="Google Shape;142;p17"/>
          <p:cNvPicPr preferRelativeResize="0"/>
          <p:nvPr/>
        </p:nvPicPr>
        <p:blipFill rotWithShape="1">
          <a:blip r:embed="rId5">
            <a:alphaModFix/>
          </a:blip>
          <a:srcRect b="0" l="0" r="0" t="0"/>
          <a:stretch/>
        </p:blipFill>
        <p:spPr>
          <a:xfrm>
            <a:off x="7555973" y="514350"/>
            <a:ext cx="1073677" cy="5720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8"/>
          <p:cNvPicPr preferRelativeResize="0"/>
          <p:nvPr/>
        </p:nvPicPr>
        <p:blipFill rotWithShape="1">
          <a:blip r:embed="rId3">
            <a:alphaModFix/>
          </a:blip>
          <a:srcRect b="0" l="0" r="0" t="0"/>
          <a:stretch/>
        </p:blipFill>
        <p:spPr>
          <a:xfrm>
            <a:off x="5303757" y="1991743"/>
            <a:ext cx="3325894" cy="1991280"/>
          </a:xfrm>
          <a:prstGeom prst="rect">
            <a:avLst/>
          </a:prstGeom>
          <a:noFill/>
          <a:ln>
            <a:noFill/>
          </a:ln>
        </p:spPr>
      </p:pic>
      <p:sp>
        <p:nvSpPr>
          <p:cNvPr id="148" name="Google Shape;148;p18"/>
          <p:cNvSpPr txBox="1"/>
          <p:nvPr/>
        </p:nvSpPr>
        <p:spPr>
          <a:xfrm>
            <a:off x="514350" y="542925"/>
            <a:ext cx="8115300" cy="840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id" sz="2600" u="none" cap="none" strike="noStrike">
                <a:solidFill>
                  <a:srgbClr val="243762"/>
                </a:solidFill>
                <a:latin typeface="Nunito"/>
                <a:ea typeface="Nunito"/>
                <a:cs typeface="Nunito"/>
                <a:sym typeface="Nunito"/>
              </a:rPr>
              <a:t>There are some special characteristics needed to be considered when it comes to time series analysis.</a:t>
            </a:r>
            <a:endParaRPr sz="600"/>
          </a:p>
        </p:txBody>
      </p:sp>
      <p:grpSp>
        <p:nvGrpSpPr>
          <p:cNvPr id="149" name="Google Shape;149;p18"/>
          <p:cNvGrpSpPr/>
          <p:nvPr/>
        </p:nvGrpSpPr>
        <p:grpSpPr>
          <a:xfrm>
            <a:off x="1165693" y="1809089"/>
            <a:ext cx="3972263" cy="752814"/>
            <a:chOff x="0" y="0"/>
            <a:chExt cx="10592700" cy="2007505"/>
          </a:xfrm>
        </p:grpSpPr>
        <p:sp>
          <p:nvSpPr>
            <p:cNvPr id="150" name="Google Shape;150;p18"/>
            <p:cNvSpPr txBox="1"/>
            <p:nvPr/>
          </p:nvSpPr>
          <p:spPr>
            <a:xfrm>
              <a:off x="0" y="0"/>
              <a:ext cx="10592700" cy="65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id" sz="1600" u="none" cap="none" strike="noStrike">
                  <a:solidFill>
                    <a:srgbClr val="3884FD"/>
                  </a:solidFill>
                  <a:latin typeface="Nunito Sans"/>
                  <a:ea typeface="Nunito Sans"/>
                  <a:cs typeface="Nunito Sans"/>
                  <a:sym typeface="Nunito Sans"/>
                </a:rPr>
                <a:t>Trend</a:t>
              </a:r>
              <a:endParaRPr sz="700"/>
            </a:p>
          </p:txBody>
        </p:sp>
        <p:sp>
          <p:nvSpPr>
            <p:cNvPr id="151" name="Google Shape;151;p18"/>
            <p:cNvSpPr txBox="1"/>
            <p:nvPr/>
          </p:nvSpPr>
          <p:spPr>
            <a:xfrm>
              <a:off x="0" y="776005"/>
              <a:ext cx="10592700" cy="1231500"/>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b="0" i="0" lang="id" sz="1200" u="none" cap="none" strike="noStrike">
                  <a:solidFill>
                    <a:srgbClr val="243762"/>
                  </a:solidFill>
                  <a:latin typeface="Nunito"/>
                  <a:ea typeface="Nunito"/>
                  <a:cs typeface="Nunito"/>
                  <a:sym typeface="Nunito"/>
                </a:rPr>
                <a:t>The trend is showing the general tendency of the data to increase or decrease with time.</a:t>
              </a:r>
              <a:endParaRPr sz="700"/>
            </a:p>
          </p:txBody>
        </p:sp>
      </p:grpSp>
      <p:grpSp>
        <p:nvGrpSpPr>
          <p:cNvPr id="152" name="Google Shape;152;p18"/>
          <p:cNvGrpSpPr/>
          <p:nvPr/>
        </p:nvGrpSpPr>
        <p:grpSpPr>
          <a:xfrm>
            <a:off x="1165693" y="2876436"/>
            <a:ext cx="3972263" cy="1602949"/>
            <a:chOff x="0" y="0"/>
            <a:chExt cx="10592700" cy="4274530"/>
          </a:xfrm>
        </p:grpSpPr>
        <p:sp>
          <p:nvSpPr>
            <p:cNvPr id="153" name="Google Shape;153;p18"/>
            <p:cNvSpPr txBox="1"/>
            <p:nvPr/>
          </p:nvSpPr>
          <p:spPr>
            <a:xfrm>
              <a:off x="0" y="0"/>
              <a:ext cx="10592700" cy="65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id" sz="1600" u="none" cap="none" strike="noStrike">
                  <a:solidFill>
                    <a:srgbClr val="3884FD"/>
                  </a:solidFill>
                  <a:latin typeface="Nunito Sans"/>
                  <a:ea typeface="Nunito Sans"/>
                  <a:cs typeface="Nunito Sans"/>
                  <a:sym typeface="Nunito Sans"/>
                </a:rPr>
                <a:t>Seasonality</a:t>
              </a:r>
              <a:endParaRPr sz="700"/>
            </a:p>
          </p:txBody>
        </p:sp>
        <p:sp>
          <p:nvSpPr>
            <p:cNvPr id="154" name="Google Shape;154;p18"/>
            <p:cNvSpPr txBox="1"/>
            <p:nvPr/>
          </p:nvSpPr>
          <p:spPr>
            <a:xfrm>
              <a:off x="0" y="785530"/>
              <a:ext cx="10592700" cy="3489000"/>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b="0" i="0" lang="id" sz="1000" u="none" cap="none" strike="noStrike">
                  <a:solidFill>
                    <a:srgbClr val="243762"/>
                  </a:solidFill>
                  <a:latin typeface="Nunito"/>
                  <a:ea typeface="Nunito"/>
                  <a:cs typeface="Nunito"/>
                  <a:sym typeface="Nunito"/>
                </a:rPr>
                <a:t>Seasonality in a time series is a regular pattern of changes that repeats over S time periods, where S defines the number of periods until the pattern repeats.</a:t>
              </a:r>
              <a:endParaRPr sz="700"/>
            </a:p>
            <a:p>
              <a:pPr indent="0" lvl="0" marL="0" marR="0" rtl="0" algn="just">
                <a:lnSpc>
                  <a:spcPct val="150000"/>
                </a:lnSpc>
                <a:spcBef>
                  <a:spcPts val="0"/>
                </a:spcBef>
                <a:spcAft>
                  <a:spcPts val="0"/>
                </a:spcAft>
                <a:buNone/>
              </a:pPr>
              <a:r>
                <a:rPr b="0" i="0" lang="id" sz="1000" u="none" cap="none" strike="noStrike">
                  <a:solidFill>
                    <a:srgbClr val="243762"/>
                  </a:solidFill>
                  <a:latin typeface="Arimo"/>
                  <a:ea typeface="Arimo"/>
                  <a:cs typeface="Arimo"/>
                  <a:sym typeface="Arimo"/>
                </a:rPr>
                <a:t>For example, if we think about ice cream sales in several years, there will be a high number of sales in summer and low sales in winter. So, this pattern repeats for particular years. So, the S would be 12.</a:t>
              </a:r>
              <a:endParaRPr sz="700"/>
            </a:p>
          </p:txBody>
        </p:sp>
      </p:grpSp>
      <p:sp>
        <p:nvSpPr>
          <p:cNvPr id="155" name="Google Shape;155;p18"/>
          <p:cNvSpPr txBox="1"/>
          <p:nvPr/>
        </p:nvSpPr>
        <p:spPr>
          <a:xfrm>
            <a:off x="514350" y="1809089"/>
            <a:ext cx="4140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id" sz="1600" u="none" cap="none" strike="noStrike">
                <a:solidFill>
                  <a:srgbClr val="3884FD"/>
                </a:solidFill>
                <a:latin typeface="Nunito Sans"/>
                <a:ea typeface="Nunito Sans"/>
                <a:cs typeface="Nunito Sans"/>
                <a:sym typeface="Nunito Sans"/>
              </a:rPr>
              <a:t>01</a:t>
            </a:r>
            <a:endParaRPr sz="700"/>
          </a:p>
        </p:txBody>
      </p:sp>
      <p:sp>
        <p:nvSpPr>
          <p:cNvPr id="156" name="Google Shape;156;p18"/>
          <p:cNvSpPr txBox="1"/>
          <p:nvPr/>
        </p:nvSpPr>
        <p:spPr>
          <a:xfrm>
            <a:off x="514350" y="2876436"/>
            <a:ext cx="4140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id" sz="1600" u="none" cap="none" strike="noStrike">
                <a:solidFill>
                  <a:srgbClr val="3884FD"/>
                </a:solidFill>
                <a:latin typeface="Nunito Sans"/>
                <a:ea typeface="Nunito Sans"/>
                <a:cs typeface="Nunito Sans"/>
                <a:sym typeface="Nunito Sans"/>
              </a:rPr>
              <a:t>02</a:t>
            </a:r>
            <a:endParaRPr sz="700"/>
          </a:p>
        </p:txBody>
      </p:sp>
      <p:pic>
        <p:nvPicPr>
          <p:cNvPr id="157" name="Google Shape;157;p18"/>
          <p:cNvPicPr preferRelativeResize="0"/>
          <p:nvPr/>
        </p:nvPicPr>
        <p:blipFill rotWithShape="1">
          <a:blip r:embed="rId4">
            <a:alphaModFix/>
          </a:blip>
          <a:srcRect b="0" l="0" r="0" t="0"/>
          <a:stretch/>
        </p:blipFill>
        <p:spPr>
          <a:xfrm>
            <a:off x="6596926" y="4149479"/>
            <a:ext cx="958015" cy="580679"/>
          </a:xfrm>
          <a:prstGeom prst="rect">
            <a:avLst/>
          </a:prstGeom>
          <a:noFill/>
          <a:ln>
            <a:noFill/>
          </a:ln>
        </p:spPr>
      </p:pic>
      <p:pic>
        <p:nvPicPr>
          <p:cNvPr id="158" name="Google Shape;158;p18"/>
          <p:cNvPicPr preferRelativeResize="0"/>
          <p:nvPr/>
        </p:nvPicPr>
        <p:blipFill rotWithShape="1">
          <a:blip r:embed="rId5">
            <a:alphaModFix/>
          </a:blip>
          <a:srcRect b="0" l="0" r="0" t="0"/>
          <a:stretch/>
        </p:blipFill>
        <p:spPr>
          <a:xfrm>
            <a:off x="7621616" y="4149479"/>
            <a:ext cx="1073677" cy="5720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9"/>
          <p:cNvPicPr preferRelativeResize="0"/>
          <p:nvPr/>
        </p:nvPicPr>
        <p:blipFill rotWithShape="1">
          <a:blip r:embed="rId3">
            <a:alphaModFix/>
          </a:blip>
          <a:srcRect b="0" l="0" r="0" t="0"/>
          <a:stretch/>
        </p:blipFill>
        <p:spPr>
          <a:xfrm>
            <a:off x="4720350" y="1809089"/>
            <a:ext cx="3909299" cy="934298"/>
          </a:xfrm>
          <a:prstGeom prst="rect">
            <a:avLst/>
          </a:prstGeom>
          <a:noFill/>
          <a:ln>
            <a:noFill/>
          </a:ln>
        </p:spPr>
      </p:pic>
      <p:sp>
        <p:nvSpPr>
          <p:cNvPr id="164" name="Google Shape;164;p19"/>
          <p:cNvSpPr txBox="1"/>
          <p:nvPr/>
        </p:nvSpPr>
        <p:spPr>
          <a:xfrm>
            <a:off x="1165693" y="2889524"/>
            <a:ext cx="5962800" cy="1218900"/>
          </a:xfrm>
          <a:prstGeom prst="rect">
            <a:avLst/>
          </a:prstGeom>
          <a:noFill/>
          <a:ln>
            <a:noFill/>
          </a:ln>
        </p:spPr>
        <p:txBody>
          <a:bodyPr anchorCtr="0" anchor="t" bIns="0" lIns="0" spcFirstLastPara="1" rIns="0" wrap="square" tIns="0">
            <a:spAutoFit/>
          </a:bodyPr>
          <a:lstStyle/>
          <a:p>
            <a:pPr indent="-127000" lvl="1" marL="254000" marR="0" rtl="0" algn="just">
              <a:lnSpc>
                <a:spcPct val="139958"/>
              </a:lnSpc>
              <a:spcBef>
                <a:spcPts val="0"/>
              </a:spcBef>
              <a:spcAft>
                <a:spcPts val="0"/>
              </a:spcAft>
              <a:buClr>
                <a:srgbClr val="243762"/>
              </a:buClr>
              <a:buSzPts val="1200"/>
              <a:buFont typeface="Arial"/>
              <a:buChar char="•"/>
            </a:pPr>
            <a:r>
              <a:rPr b="0" i="0" lang="id" sz="1200" u="none" cap="none" strike="noStrike">
                <a:solidFill>
                  <a:srgbClr val="243762"/>
                </a:solidFill>
                <a:latin typeface="Open Sans Light"/>
                <a:ea typeface="Open Sans Light"/>
                <a:cs typeface="Open Sans Light"/>
                <a:sym typeface="Open Sans Light"/>
              </a:rPr>
              <a:t>In the first plot, mean varies (increases) with time which results in an upward trend.</a:t>
            </a:r>
            <a:endParaRPr sz="700"/>
          </a:p>
          <a:p>
            <a:pPr indent="-127000" lvl="1" marL="254000" marR="0" rtl="0" algn="just">
              <a:lnSpc>
                <a:spcPct val="139958"/>
              </a:lnSpc>
              <a:spcBef>
                <a:spcPts val="0"/>
              </a:spcBef>
              <a:spcAft>
                <a:spcPts val="0"/>
              </a:spcAft>
              <a:buClr>
                <a:srgbClr val="243762"/>
              </a:buClr>
              <a:buSzPts val="1200"/>
              <a:buFont typeface="Arial"/>
              <a:buChar char="•"/>
            </a:pPr>
            <a:r>
              <a:rPr b="0" i="0" lang="id" sz="1200" u="none" cap="none" strike="noStrike">
                <a:solidFill>
                  <a:srgbClr val="243762"/>
                </a:solidFill>
                <a:latin typeface="Open Sans Light"/>
                <a:ea typeface="Open Sans Light"/>
                <a:cs typeface="Open Sans Light"/>
                <a:sym typeface="Open Sans Light"/>
              </a:rPr>
              <a:t>In the second plot, no trend in the series, but the variance of the series is a vary over time.</a:t>
            </a:r>
            <a:endParaRPr sz="700"/>
          </a:p>
          <a:p>
            <a:pPr indent="-127000" lvl="1" marL="254000" marR="0" rtl="0" algn="just">
              <a:lnSpc>
                <a:spcPct val="139958"/>
              </a:lnSpc>
              <a:spcBef>
                <a:spcPts val="0"/>
              </a:spcBef>
              <a:spcAft>
                <a:spcPts val="0"/>
              </a:spcAft>
              <a:buClr>
                <a:srgbClr val="243762"/>
              </a:buClr>
              <a:buSzPts val="1200"/>
              <a:buFont typeface="Arial"/>
              <a:buChar char="•"/>
            </a:pPr>
            <a:r>
              <a:rPr b="0" i="0" lang="id" sz="1200" u="none" cap="none" strike="noStrike">
                <a:solidFill>
                  <a:srgbClr val="243762"/>
                </a:solidFill>
                <a:latin typeface="Open Sans Light"/>
                <a:ea typeface="Open Sans Light"/>
                <a:cs typeface="Open Sans Light"/>
                <a:sym typeface="Open Sans Light"/>
              </a:rPr>
              <a:t>In the third plot, the spread becomes closer as the time increases, which means that the covariance is varying over time.</a:t>
            </a:r>
            <a:endParaRPr sz="700"/>
          </a:p>
        </p:txBody>
      </p:sp>
      <p:pic>
        <p:nvPicPr>
          <p:cNvPr id="165" name="Google Shape;165;p19"/>
          <p:cNvPicPr preferRelativeResize="0"/>
          <p:nvPr/>
        </p:nvPicPr>
        <p:blipFill rotWithShape="1">
          <a:blip r:embed="rId4">
            <a:alphaModFix/>
          </a:blip>
          <a:srcRect b="0" l="0" r="0" t="0"/>
          <a:stretch/>
        </p:blipFill>
        <p:spPr>
          <a:xfrm rot="-3367624">
            <a:off x="695749" y="3031502"/>
            <a:ext cx="1098137" cy="2057400"/>
          </a:xfrm>
          <a:prstGeom prst="rect">
            <a:avLst/>
          </a:prstGeom>
          <a:noFill/>
          <a:ln>
            <a:noFill/>
          </a:ln>
        </p:spPr>
      </p:pic>
      <p:pic>
        <p:nvPicPr>
          <p:cNvPr id="166" name="Google Shape;166;p19"/>
          <p:cNvPicPr preferRelativeResize="0"/>
          <p:nvPr/>
        </p:nvPicPr>
        <p:blipFill rotWithShape="1">
          <a:blip r:embed="rId5">
            <a:alphaModFix/>
          </a:blip>
          <a:srcRect b="0" l="0" r="0" t="0"/>
          <a:stretch/>
        </p:blipFill>
        <p:spPr>
          <a:xfrm>
            <a:off x="6596926" y="4149479"/>
            <a:ext cx="958015" cy="580679"/>
          </a:xfrm>
          <a:prstGeom prst="rect">
            <a:avLst/>
          </a:prstGeom>
          <a:noFill/>
          <a:ln>
            <a:noFill/>
          </a:ln>
        </p:spPr>
      </p:pic>
      <p:pic>
        <p:nvPicPr>
          <p:cNvPr id="167" name="Google Shape;167;p19"/>
          <p:cNvPicPr preferRelativeResize="0"/>
          <p:nvPr/>
        </p:nvPicPr>
        <p:blipFill rotWithShape="1">
          <a:blip r:embed="rId6">
            <a:alphaModFix/>
          </a:blip>
          <a:srcRect b="0" l="0" r="0" t="0"/>
          <a:stretch/>
        </p:blipFill>
        <p:spPr>
          <a:xfrm>
            <a:off x="7621616" y="4149479"/>
            <a:ext cx="1073677" cy="572053"/>
          </a:xfrm>
          <a:prstGeom prst="rect">
            <a:avLst/>
          </a:prstGeom>
          <a:noFill/>
          <a:ln>
            <a:noFill/>
          </a:ln>
        </p:spPr>
      </p:pic>
      <p:pic>
        <p:nvPicPr>
          <p:cNvPr id="168" name="Google Shape;168;p19"/>
          <p:cNvPicPr preferRelativeResize="0"/>
          <p:nvPr/>
        </p:nvPicPr>
        <p:blipFill rotWithShape="1">
          <a:blip r:embed="rId7">
            <a:alphaModFix/>
          </a:blip>
          <a:srcRect b="0" l="0" r="0" t="0"/>
          <a:stretch/>
        </p:blipFill>
        <p:spPr>
          <a:xfrm>
            <a:off x="7243549" y="2890686"/>
            <a:ext cx="1386101" cy="1034956"/>
          </a:xfrm>
          <a:prstGeom prst="rect">
            <a:avLst/>
          </a:prstGeom>
          <a:noFill/>
          <a:ln>
            <a:noFill/>
          </a:ln>
        </p:spPr>
      </p:pic>
      <p:sp>
        <p:nvSpPr>
          <p:cNvPr id="169" name="Google Shape;169;p19"/>
          <p:cNvSpPr txBox="1"/>
          <p:nvPr/>
        </p:nvSpPr>
        <p:spPr>
          <a:xfrm>
            <a:off x="514350" y="542925"/>
            <a:ext cx="8115300" cy="840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id" sz="2600" u="none" cap="none" strike="noStrike">
                <a:solidFill>
                  <a:srgbClr val="243762"/>
                </a:solidFill>
                <a:latin typeface="Nunito"/>
                <a:ea typeface="Nunito"/>
                <a:cs typeface="Nunito"/>
                <a:sym typeface="Nunito"/>
              </a:rPr>
              <a:t>There are some special characteristics needed to be considered when it comes to time series analysis.</a:t>
            </a:r>
            <a:endParaRPr sz="600"/>
          </a:p>
        </p:txBody>
      </p:sp>
      <p:grpSp>
        <p:nvGrpSpPr>
          <p:cNvPr id="170" name="Google Shape;170;p19"/>
          <p:cNvGrpSpPr/>
          <p:nvPr/>
        </p:nvGrpSpPr>
        <p:grpSpPr>
          <a:xfrm>
            <a:off x="1165693" y="1809089"/>
            <a:ext cx="3357900" cy="1029789"/>
            <a:chOff x="0" y="0"/>
            <a:chExt cx="8954400" cy="2746105"/>
          </a:xfrm>
        </p:grpSpPr>
        <p:sp>
          <p:nvSpPr>
            <p:cNvPr id="171" name="Google Shape;171;p19"/>
            <p:cNvSpPr txBox="1"/>
            <p:nvPr/>
          </p:nvSpPr>
          <p:spPr>
            <a:xfrm>
              <a:off x="0" y="0"/>
              <a:ext cx="8954400" cy="65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id" sz="1600" u="none" cap="none" strike="noStrike">
                  <a:solidFill>
                    <a:srgbClr val="3884FD"/>
                  </a:solidFill>
                  <a:latin typeface="Nunito Sans"/>
                  <a:ea typeface="Nunito Sans"/>
                  <a:cs typeface="Nunito Sans"/>
                  <a:sym typeface="Nunito Sans"/>
                </a:rPr>
                <a:t>Stationary</a:t>
              </a:r>
              <a:endParaRPr sz="700"/>
            </a:p>
          </p:txBody>
        </p:sp>
        <p:sp>
          <p:nvSpPr>
            <p:cNvPr id="172" name="Google Shape;172;p19"/>
            <p:cNvSpPr txBox="1"/>
            <p:nvPr/>
          </p:nvSpPr>
          <p:spPr>
            <a:xfrm>
              <a:off x="0" y="776005"/>
              <a:ext cx="8954400" cy="1970100"/>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b="0" i="0" lang="id" sz="1200" u="none" cap="none" strike="noStrike">
                  <a:solidFill>
                    <a:srgbClr val="243762"/>
                  </a:solidFill>
                  <a:latin typeface="Nunito"/>
                  <a:ea typeface="Nunito"/>
                  <a:cs typeface="Nunito"/>
                  <a:sym typeface="Nunito"/>
                </a:rPr>
                <a:t>Stationarity means that the statistical properties of a time series which are mean, variance and covariance do not change over time.</a:t>
              </a:r>
              <a:endParaRPr sz="700"/>
            </a:p>
          </p:txBody>
        </p:sp>
      </p:grpSp>
      <p:sp>
        <p:nvSpPr>
          <p:cNvPr id="173" name="Google Shape;173;p19"/>
          <p:cNvSpPr txBox="1"/>
          <p:nvPr/>
        </p:nvSpPr>
        <p:spPr>
          <a:xfrm>
            <a:off x="514350" y="1809089"/>
            <a:ext cx="4140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id" sz="1600" u="none" cap="none" strike="noStrike">
                <a:solidFill>
                  <a:srgbClr val="3884FD"/>
                </a:solidFill>
                <a:latin typeface="Nunito Sans"/>
                <a:ea typeface="Nunito Sans"/>
                <a:cs typeface="Nunito Sans"/>
                <a:sym typeface="Nunito Sans"/>
              </a:rPr>
              <a:t>03</a:t>
            </a:r>
            <a:endParaRPr sz="700"/>
          </a:p>
        </p:txBody>
      </p:sp>
      <p:sp>
        <p:nvSpPr>
          <p:cNvPr id="174" name="Google Shape;174;p19"/>
          <p:cNvSpPr txBox="1"/>
          <p:nvPr/>
        </p:nvSpPr>
        <p:spPr>
          <a:xfrm>
            <a:off x="5243765" y="1743486"/>
            <a:ext cx="160500" cy="169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id" sz="1100" u="none" cap="none" strike="noStrike">
                <a:solidFill>
                  <a:srgbClr val="000000"/>
                </a:solidFill>
                <a:latin typeface="Nunito Sans"/>
                <a:ea typeface="Nunito Sans"/>
                <a:cs typeface="Nunito Sans"/>
                <a:sym typeface="Nunito Sans"/>
              </a:rPr>
              <a:t>1</a:t>
            </a:r>
            <a:endParaRPr sz="700"/>
          </a:p>
        </p:txBody>
      </p:sp>
      <p:sp>
        <p:nvSpPr>
          <p:cNvPr id="175" name="Google Shape;175;p19"/>
          <p:cNvSpPr txBox="1"/>
          <p:nvPr/>
        </p:nvSpPr>
        <p:spPr>
          <a:xfrm>
            <a:off x="6594838" y="1743486"/>
            <a:ext cx="160500" cy="169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id" sz="1100" u="none" cap="none" strike="noStrike">
                <a:solidFill>
                  <a:srgbClr val="000000"/>
                </a:solidFill>
                <a:latin typeface="Nunito Sans"/>
                <a:ea typeface="Nunito Sans"/>
                <a:cs typeface="Nunito Sans"/>
                <a:sym typeface="Nunito Sans"/>
              </a:rPr>
              <a:t>2</a:t>
            </a:r>
            <a:endParaRPr sz="700"/>
          </a:p>
        </p:txBody>
      </p:sp>
      <p:sp>
        <p:nvSpPr>
          <p:cNvPr id="176" name="Google Shape;176;p19"/>
          <p:cNvSpPr txBox="1"/>
          <p:nvPr/>
        </p:nvSpPr>
        <p:spPr>
          <a:xfrm>
            <a:off x="7945788" y="1743486"/>
            <a:ext cx="160500" cy="169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id" sz="1100" u="none" cap="none" strike="noStrike">
                <a:solidFill>
                  <a:srgbClr val="000000"/>
                </a:solidFill>
                <a:latin typeface="Nunito Sans"/>
                <a:ea typeface="Nunito Sans"/>
                <a:cs typeface="Nunito Sans"/>
                <a:sym typeface="Nunito Sans"/>
              </a:rPr>
              <a:t>3</a:t>
            </a:r>
            <a:endParaRPr sz="700"/>
          </a:p>
        </p:txBody>
      </p:sp>
      <p:sp>
        <p:nvSpPr>
          <p:cNvPr id="177" name="Google Shape;177;p19"/>
          <p:cNvSpPr txBox="1"/>
          <p:nvPr/>
        </p:nvSpPr>
        <p:spPr>
          <a:xfrm>
            <a:off x="7703538" y="2871636"/>
            <a:ext cx="716400" cy="153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id" sz="1000" u="none" cap="none" strike="noStrike">
                <a:solidFill>
                  <a:srgbClr val="000000"/>
                </a:solidFill>
                <a:latin typeface="Nunito Sans"/>
                <a:ea typeface="Nunito Sans"/>
                <a:cs typeface="Nunito Sans"/>
                <a:sym typeface="Nunito Sans"/>
              </a:rPr>
              <a:t>Stationary</a:t>
            </a: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0"/>
          <p:cNvPicPr preferRelativeResize="0"/>
          <p:nvPr/>
        </p:nvPicPr>
        <p:blipFill rotWithShape="1">
          <a:blip r:embed="rId3">
            <a:alphaModFix/>
          </a:blip>
          <a:srcRect b="0" l="0" r="0" t="0"/>
          <a:stretch/>
        </p:blipFill>
        <p:spPr>
          <a:xfrm rot="-3367624">
            <a:off x="695749" y="3031502"/>
            <a:ext cx="1098137" cy="2057400"/>
          </a:xfrm>
          <a:prstGeom prst="rect">
            <a:avLst/>
          </a:prstGeom>
          <a:noFill/>
          <a:ln>
            <a:noFill/>
          </a:ln>
        </p:spPr>
      </p:pic>
      <p:pic>
        <p:nvPicPr>
          <p:cNvPr id="183" name="Google Shape;183;p20"/>
          <p:cNvPicPr preferRelativeResize="0"/>
          <p:nvPr/>
        </p:nvPicPr>
        <p:blipFill rotWithShape="1">
          <a:blip r:embed="rId4">
            <a:alphaModFix/>
          </a:blip>
          <a:srcRect b="0" l="0" r="0" t="0"/>
          <a:stretch/>
        </p:blipFill>
        <p:spPr>
          <a:xfrm>
            <a:off x="7083219" y="4403668"/>
            <a:ext cx="744012" cy="450966"/>
          </a:xfrm>
          <a:prstGeom prst="rect">
            <a:avLst/>
          </a:prstGeom>
          <a:noFill/>
          <a:ln>
            <a:noFill/>
          </a:ln>
        </p:spPr>
      </p:pic>
      <p:pic>
        <p:nvPicPr>
          <p:cNvPr id="184" name="Google Shape;184;p20"/>
          <p:cNvPicPr preferRelativeResize="0"/>
          <p:nvPr/>
        </p:nvPicPr>
        <p:blipFill rotWithShape="1">
          <a:blip r:embed="rId5">
            <a:alphaModFix/>
          </a:blip>
          <a:srcRect b="0" l="0" r="0" t="0"/>
          <a:stretch/>
        </p:blipFill>
        <p:spPr>
          <a:xfrm>
            <a:off x="7879010" y="4403668"/>
            <a:ext cx="833837" cy="444267"/>
          </a:xfrm>
          <a:prstGeom prst="rect">
            <a:avLst/>
          </a:prstGeom>
          <a:noFill/>
          <a:ln>
            <a:noFill/>
          </a:ln>
        </p:spPr>
      </p:pic>
      <p:pic>
        <p:nvPicPr>
          <p:cNvPr id="185" name="Google Shape;185;p20"/>
          <p:cNvPicPr preferRelativeResize="0"/>
          <p:nvPr/>
        </p:nvPicPr>
        <p:blipFill rotWithShape="1">
          <a:blip r:embed="rId6">
            <a:alphaModFix/>
          </a:blip>
          <a:srcRect b="4905" l="7383" r="8235" t="5912"/>
          <a:stretch/>
        </p:blipFill>
        <p:spPr>
          <a:xfrm>
            <a:off x="5270846" y="1699741"/>
            <a:ext cx="3358804" cy="2662467"/>
          </a:xfrm>
          <a:prstGeom prst="rect">
            <a:avLst/>
          </a:prstGeom>
          <a:noFill/>
          <a:ln>
            <a:noFill/>
          </a:ln>
        </p:spPr>
      </p:pic>
      <p:sp>
        <p:nvSpPr>
          <p:cNvPr id="186" name="Google Shape;186;p20"/>
          <p:cNvSpPr txBox="1"/>
          <p:nvPr/>
        </p:nvSpPr>
        <p:spPr>
          <a:xfrm>
            <a:off x="514350" y="542925"/>
            <a:ext cx="8115300" cy="840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id" sz="2600" u="none" cap="none" strike="noStrike">
                <a:solidFill>
                  <a:srgbClr val="243762"/>
                </a:solidFill>
                <a:latin typeface="Nunito"/>
                <a:ea typeface="Nunito"/>
                <a:cs typeface="Nunito"/>
                <a:sym typeface="Nunito"/>
              </a:rPr>
              <a:t>There are some special characteristics needed to be considered when it comes to time series analysis.</a:t>
            </a:r>
            <a:endParaRPr sz="600"/>
          </a:p>
        </p:txBody>
      </p:sp>
      <p:grpSp>
        <p:nvGrpSpPr>
          <p:cNvPr id="187" name="Google Shape;187;p20"/>
          <p:cNvGrpSpPr/>
          <p:nvPr/>
        </p:nvGrpSpPr>
        <p:grpSpPr>
          <a:xfrm>
            <a:off x="1165693" y="1809089"/>
            <a:ext cx="3995663" cy="2138139"/>
            <a:chOff x="0" y="0"/>
            <a:chExt cx="10655100" cy="5701705"/>
          </a:xfrm>
        </p:grpSpPr>
        <p:sp>
          <p:nvSpPr>
            <p:cNvPr id="188" name="Google Shape;188;p20"/>
            <p:cNvSpPr txBox="1"/>
            <p:nvPr/>
          </p:nvSpPr>
          <p:spPr>
            <a:xfrm>
              <a:off x="0" y="0"/>
              <a:ext cx="10655100" cy="65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id" sz="1600" u="none" cap="none" strike="noStrike">
                  <a:solidFill>
                    <a:srgbClr val="3884FD"/>
                  </a:solidFill>
                  <a:latin typeface="Nunito Sans"/>
                  <a:ea typeface="Nunito Sans"/>
                  <a:cs typeface="Nunito Sans"/>
                  <a:sym typeface="Nunito Sans"/>
                </a:rPr>
                <a:t>White Noise</a:t>
              </a:r>
              <a:endParaRPr sz="700"/>
            </a:p>
          </p:txBody>
        </p:sp>
        <p:sp>
          <p:nvSpPr>
            <p:cNvPr id="189" name="Google Shape;189;p20"/>
            <p:cNvSpPr txBox="1"/>
            <p:nvPr/>
          </p:nvSpPr>
          <p:spPr>
            <a:xfrm>
              <a:off x="0" y="776005"/>
              <a:ext cx="10655100" cy="4925700"/>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b="0" i="0" lang="id" sz="1200" u="none" cap="none" strike="noStrike">
                  <a:solidFill>
                    <a:srgbClr val="243762"/>
                  </a:solidFill>
                  <a:latin typeface="Nunito"/>
                  <a:ea typeface="Nunito"/>
                  <a:cs typeface="Nunito"/>
                  <a:sym typeface="Nunito"/>
                </a:rPr>
                <a:t>Simply the “white” means all frequencies are equally represented and “noise” is because there’s no pattern, just random variation.</a:t>
              </a:r>
              <a:endParaRPr sz="700"/>
            </a:p>
            <a:p>
              <a:pPr indent="0" lvl="0" marL="0" marR="0" rtl="0" algn="just">
                <a:lnSpc>
                  <a:spcPct val="150000"/>
                </a:lnSpc>
                <a:spcBef>
                  <a:spcPts val="0"/>
                </a:spcBef>
                <a:spcAft>
                  <a:spcPts val="0"/>
                </a:spcAft>
                <a:buNone/>
              </a:pPr>
              <a:r>
                <a:rPr b="0" i="0" lang="id" sz="1200" u="none" cap="none" strike="noStrike">
                  <a:solidFill>
                    <a:srgbClr val="243762"/>
                  </a:solidFill>
                  <a:latin typeface="Nunito"/>
                  <a:ea typeface="Nunito"/>
                  <a:cs typeface="Nunito"/>
                  <a:sym typeface="Nunito"/>
                </a:rPr>
                <a:t>A time series is a white noise if it distributed with a mean of zero, constant variance and a zero correlation between lags. Gaussian white noise, Binary white noise and Sinusoidal white noise are examples for white noise.</a:t>
              </a:r>
              <a:endParaRPr sz="700"/>
            </a:p>
          </p:txBody>
        </p:sp>
      </p:grpSp>
      <p:sp>
        <p:nvSpPr>
          <p:cNvPr id="190" name="Google Shape;190;p20"/>
          <p:cNvSpPr txBox="1"/>
          <p:nvPr/>
        </p:nvSpPr>
        <p:spPr>
          <a:xfrm>
            <a:off x="514350" y="1809089"/>
            <a:ext cx="4140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id" sz="1600" u="none" cap="none" strike="noStrike">
                <a:solidFill>
                  <a:srgbClr val="3884FD"/>
                </a:solidFill>
                <a:latin typeface="Nunito Sans"/>
                <a:ea typeface="Nunito Sans"/>
                <a:cs typeface="Nunito Sans"/>
                <a:sym typeface="Nunito Sans"/>
              </a:rPr>
              <a:t>04</a:t>
            </a:r>
            <a:endParaRPr sz="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nvSpPr>
        <p:spPr>
          <a:xfrm>
            <a:off x="514350" y="538163"/>
            <a:ext cx="6951900" cy="477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id" sz="3100" u="none" cap="none" strike="noStrike">
                <a:solidFill>
                  <a:srgbClr val="3884FD"/>
                </a:solidFill>
                <a:latin typeface="Nunito"/>
                <a:ea typeface="Nunito"/>
                <a:cs typeface="Nunito"/>
                <a:sym typeface="Nunito"/>
              </a:rPr>
              <a:t>What is Time Series Forecasting ?</a:t>
            </a:r>
            <a:endParaRPr sz="700"/>
          </a:p>
        </p:txBody>
      </p:sp>
      <p:sp>
        <p:nvSpPr>
          <p:cNvPr id="196" name="Google Shape;196;p21"/>
          <p:cNvSpPr txBox="1"/>
          <p:nvPr/>
        </p:nvSpPr>
        <p:spPr>
          <a:xfrm>
            <a:off x="514350" y="1380439"/>
            <a:ext cx="5204100" cy="24936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id" sz="1500" u="none" cap="none" strike="noStrike">
                <a:solidFill>
                  <a:srgbClr val="243762"/>
                </a:solidFill>
                <a:latin typeface="Open Sans Light"/>
                <a:ea typeface="Open Sans Light"/>
                <a:cs typeface="Open Sans Light"/>
                <a:sym typeface="Open Sans Light"/>
              </a:rPr>
              <a:t>Time series forecasting is a technique for predicting future events by analyzing past trends, based on the assumption that future trends will hold similar to historical trends. Forecasting involves using models fit on historical data to predict future values. Prediction problems that involve a time component require time series forecasting, which provides a data-driven approach to effective and efficient planning.</a:t>
            </a:r>
            <a:endParaRPr sz="700"/>
          </a:p>
        </p:txBody>
      </p:sp>
      <p:pic>
        <p:nvPicPr>
          <p:cNvPr id="197" name="Google Shape;197;p21"/>
          <p:cNvPicPr preferRelativeResize="0"/>
          <p:nvPr/>
        </p:nvPicPr>
        <p:blipFill rotWithShape="1">
          <a:blip r:embed="rId3">
            <a:alphaModFix/>
          </a:blip>
          <a:srcRect b="0" l="0" r="0" t="0"/>
          <a:stretch/>
        </p:blipFill>
        <p:spPr>
          <a:xfrm flipH="1">
            <a:off x="5975711" y="1493285"/>
            <a:ext cx="2653939" cy="2156929"/>
          </a:xfrm>
          <a:prstGeom prst="rect">
            <a:avLst/>
          </a:prstGeom>
          <a:noFill/>
          <a:ln>
            <a:noFill/>
          </a:ln>
        </p:spPr>
      </p:pic>
      <p:pic>
        <p:nvPicPr>
          <p:cNvPr id="198" name="Google Shape;198;p21"/>
          <p:cNvPicPr preferRelativeResize="0"/>
          <p:nvPr/>
        </p:nvPicPr>
        <p:blipFill rotWithShape="1">
          <a:blip r:embed="rId4">
            <a:alphaModFix/>
          </a:blip>
          <a:srcRect b="0" l="0" r="0" t="0"/>
          <a:stretch/>
        </p:blipFill>
        <p:spPr>
          <a:xfrm>
            <a:off x="4697626" y="3294748"/>
            <a:ext cx="3657600" cy="1678744"/>
          </a:xfrm>
          <a:prstGeom prst="rect">
            <a:avLst/>
          </a:prstGeom>
          <a:noFill/>
          <a:ln>
            <a:noFill/>
          </a:ln>
        </p:spPr>
      </p:pic>
      <p:pic>
        <p:nvPicPr>
          <p:cNvPr id="199" name="Google Shape;199;p21"/>
          <p:cNvPicPr preferRelativeResize="0"/>
          <p:nvPr/>
        </p:nvPicPr>
        <p:blipFill rotWithShape="1">
          <a:blip r:embed="rId5">
            <a:alphaModFix/>
          </a:blip>
          <a:srcRect b="0" l="0" r="0" t="0"/>
          <a:stretch/>
        </p:blipFill>
        <p:spPr>
          <a:xfrm>
            <a:off x="514350" y="4203660"/>
            <a:ext cx="701981" cy="425490"/>
          </a:xfrm>
          <a:prstGeom prst="rect">
            <a:avLst/>
          </a:prstGeom>
          <a:noFill/>
          <a:ln>
            <a:noFill/>
          </a:ln>
        </p:spPr>
      </p:pic>
      <p:pic>
        <p:nvPicPr>
          <p:cNvPr id="200" name="Google Shape;200;p21"/>
          <p:cNvPicPr preferRelativeResize="0"/>
          <p:nvPr/>
        </p:nvPicPr>
        <p:blipFill rotWithShape="1">
          <a:blip r:embed="rId6">
            <a:alphaModFix/>
          </a:blip>
          <a:srcRect b="0" l="0" r="0" t="0"/>
          <a:stretch/>
        </p:blipFill>
        <p:spPr>
          <a:xfrm>
            <a:off x="1265187" y="4203660"/>
            <a:ext cx="786732" cy="4191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