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87" r:id="rId5"/>
    <p:sldId id="286" r:id="rId6"/>
    <p:sldId id="288" r:id="rId7"/>
    <p:sldId id="276" r:id="rId8"/>
    <p:sldId id="277" r:id="rId9"/>
    <p:sldId id="278" r:id="rId10"/>
    <p:sldId id="291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6.wmf"/><Relationship Id="rId1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058057/comparing-irises-images-with-openc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IPBOOK\WINMCD\CHAP5\EYE_GR0.BM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Lecture </a:t>
            </a:r>
            <a:r>
              <a:rPr lang="en-GB" dirty="0" smtClean="0"/>
              <a:t>8 Finding More Shapes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COMP3204 &amp; COMP6223 </a:t>
            </a:r>
            <a:r>
              <a:rPr lang="en-GB" dirty="0" smtClean="0"/>
              <a:t>Computer Vision</a:t>
            </a:r>
          </a:p>
          <a:p>
            <a:endParaRPr lang="en-GB" dirty="0"/>
          </a:p>
          <a:p>
            <a:r>
              <a:rPr lang="en-GB" sz="3600" b="1" dirty="0" smtClean="0">
                <a:solidFill>
                  <a:srgbClr val="0070C0"/>
                </a:solidFill>
              </a:rPr>
              <a:t>How can we go from conic sections to general shapes?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2479"/>
              </p:ext>
            </p:extLst>
          </p:nvPr>
        </p:nvGraphicFramePr>
        <p:xfrm>
          <a:off x="114298" y="5613401"/>
          <a:ext cx="1870912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Book </a:t>
                      </a:r>
                    </a:p>
                    <a:p>
                      <a:r>
                        <a:rPr lang="en-GB" dirty="0" smtClean="0"/>
                        <a:t>pp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r>
                        <a:rPr lang="en-GB" sz="1400" baseline="0" dirty="0" smtClean="0"/>
                        <a:t>250-258; 271-279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Geometric active contours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3" y="1540442"/>
            <a:ext cx="9443954" cy="5111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8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7" y="1533526"/>
            <a:ext cx="10132946" cy="440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13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Symmetry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47" y="1567907"/>
            <a:ext cx="10112305" cy="4253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2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Hough Transform for Circles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Again, it’s </a:t>
            </a:r>
            <a:r>
              <a:rPr lang="en-GB" altLang="en-US" sz="2400" dirty="0">
                <a:solidFill>
                  <a:srgbClr val="0000CC"/>
                </a:solidFill>
              </a:rPr>
              <a:t>duality</a:t>
            </a:r>
            <a:r>
              <a:rPr lang="en-GB" altLang="en-US" sz="2400" dirty="0"/>
              <a:t>:</a:t>
            </a:r>
          </a:p>
          <a:p>
            <a:endParaRPr lang="en-GB" altLang="en-US" sz="2400" dirty="0"/>
          </a:p>
          <a:p>
            <a:r>
              <a:rPr lang="en-GB" altLang="en-US" sz="2400" dirty="0"/>
              <a:t>Points:		parameters		radius</a:t>
            </a:r>
          </a:p>
          <a:p>
            <a:r>
              <a:rPr lang="en-GB" altLang="en-US" sz="2400" dirty="0"/>
              <a:t>Points:		 parameters 		radius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000CC"/>
              </a:solidFill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72153"/>
              </p:ext>
            </p:extLst>
          </p:nvPr>
        </p:nvGraphicFramePr>
        <p:xfrm>
          <a:off x="3541713" y="1722438"/>
          <a:ext cx="3346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1587500" imgH="279400" progId="Equation.DSMT4">
                  <p:embed/>
                </p:oleObj>
              </mc:Choice>
              <mc:Fallback>
                <p:oleObj name="Equation" r:id="rId3" imgW="1587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1722438"/>
                        <a:ext cx="33464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75230"/>
              </p:ext>
            </p:extLst>
          </p:nvPr>
        </p:nvGraphicFramePr>
        <p:xfrm>
          <a:off x="2394534" y="3118044"/>
          <a:ext cx="8778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534" y="3118044"/>
                        <a:ext cx="8778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51193"/>
              </p:ext>
            </p:extLst>
          </p:nvPr>
        </p:nvGraphicFramePr>
        <p:xfrm>
          <a:off x="5418720" y="2686244"/>
          <a:ext cx="8778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7" imgW="368280" imgH="228600" progId="Equation.DSMT4">
                  <p:embed/>
                </p:oleObj>
              </mc:Choice>
              <mc:Fallback>
                <p:oleObj name="Equation" r:id="rId7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720" y="2686244"/>
                        <a:ext cx="8778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16659"/>
              </p:ext>
            </p:extLst>
          </p:nvPr>
        </p:nvGraphicFramePr>
        <p:xfrm>
          <a:off x="2394533" y="2795781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8" imgW="266400" imgH="164880" progId="Equation.DSMT4">
                  <p:embed/>
                </p:oleObj>
              </mc:Choice>
              <mc:Fallback>
                <p:oleObj name="Equation" r:id="rId8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533" y="2795781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49572"/>
              </p:ext>
            </p:extLst>
          </p:nvPr>
        </p:nvGraphicFramePr>
        <p:xfrm>
          <a:off x="5488570" y="3262506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0" imgW="266400" imgH="164880" progId="Equation.DSMT4">
                  <p:embed/>
                </p:oleObj>
              </mc:Choice>
              <mc:Fallback>
                <p:oleObj name="Equation" r:id="rId10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570" y="3262506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66084"/>
              </p:ext>
            </p:extLst>
          </p:nvPr>
        </p:nvGraphicFramePr>
        <p:xfrm>
          <a:off x="7434845" y="2830707"/>
          <a:ext cx="2730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45" y="2830707"/>
                        <a:ext cx="27305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74614"/>
              </p:ext>
            </p:extLst>
          </p:nvPr>
        </p:nvGraphicFramePr>
        <p:xfrm>
          <a:off x="7434845" y="3260920"/>
          <a:ext cx="260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45" y="3260920"/>
                        <a:ext cx="2603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Content Placeholder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7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74638"/>
            <a:ext cx="8964613" cy="1143000"/>
          </a:xfrm>
        </p:spPr>
        <p:txBody>
          <a:bodyPr/>
          <a:lstStyle/>
          <a:p>
            <a:r>
              <a:rPr lang="en-GB" altLang="en-US" sz="4000"/>
              <a:t>Circle Voting and Accumulator Space</a:t>
            </a:r>
          </a:p>
        </p:txBody>
      </p:sp>
      <p:pic>
        <p:nvPicPr>
          <p:cNvPr id="101380" name="Picture 4" descr="F5-1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33" y="1557338"/>
            <a:ext cx="4378325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1" name="Picture 5" descr="F5-1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83" y="1484313"/>
            <a:ext cx="421798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Speeding it up…..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Now it’s a </a:t>
            </a:r>
            <a:r>
              <a:rPr lang="en-GB" altLang="en-US" dirty="0">
                <a:solidFill>
                  <a:srgbClr val="0000CC"/>
                </a:solidFill>
              </a:rPr>
              <a:t>3D</a:t>
            </a:r>
            <a:r>
              <a:rPr lang="en-GB" altLang="en-US" dirty="0"/>
              <a:t> accumulator, fast algorithms are available</a:t>
            </a:r>
          </a:p>
          <a:p>
            <a:r>
              <a:rPr lang="en-GB" altLang="en-US" dirty="0"/>
              <a:t>E.g. by </a:t>
            </a:r>
            <a:r>
              <a:rPr lang="en-GB" altLang="en-US" dirty="0">
                <a:solidFill>
                  <a:srgbClr val="0000CC"/>
                </a:solidFill>
              </a:rPr>
              <a:t>differentiation</a:t>
            </a:r>
          </a:p>
          <a:p>
            <a:endParaRPr lang="en-GB" altLang="en-US" dirty="0"/>
          </a:p>
          <a:p>
            <a:r>
              <a:rPr lang="en-GB" altLang="en-US" dirty="0"/>
              <a:t>So </a:t>
            </a:r>
            <a:r>
              <a:rPr lang="en-GB" altLang="en-US" dirty="0">
                <a:solidFill>
                  <a:srgbClr val="0000CC"/>
                </a:solidFill>
              </a:rPr>
              <a:t>edge gradient direction</a:t>
            </a:r>
            <a:r>
              <a:rPr lang="en-GB" altLang="en-US" dirty="0"/>
              <a:t> can be used, e.g. 2D accumulator by</a:t>
            </a:r>
          </a:p>
          <a:p>
            <a:endParaRPr lang="en-GB" altLang="en-US" dirty="0">
              <a:solidFill>
                <a:srgbClr val="0000CC"/>
              </a:solidFill>
            </a:endParaRPr>
          </a:p>
          <a:p>
            <a:endParaRPr lang="en-GB" altLang="en-US" dirty="0">
              <a:solidFill>
                <a:srgbClr val="0000CC"/>
              </a:solidFill>
            </a:endParaRPr>
          </a:p>
          <a:p>
            <a:endParaRPr lang="en-GB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29551"/>
              </p:ext>
            </p:extLst>
          </p:nvPr>
        </p:nvGraphicFramePr>
        <p:xfrm>
          <a:off x="4385597" y="2219890"/>
          <a:ext cx="208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597" y="2219890"/>
                        <a:ext cx="208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71664"/>
              </p:ext>
            </p:extLst>
          </p:nvPr>
        </p:nvGraphicFramePr>
        <p:xfrm>
          <a:off x="3853650" y="3712030"/>
          <a:ext cx="41211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955520" imgH="469800" progId="Equation.DSMT4">
                  <p:embed/>
                </p:oleObj>
              </mc:Choice>
              <mc:Fallback>
                <p:oleObj name="Equation" r:id="rId5" imgW="1955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650" y="3712030"/>
                        <a:ext cx="41211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0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4051" cy="1325563"/>
          </a:xfrm>
        </p:spPr>
        <p:txBody>
          <a:bodyPr/>
          <a:lstStyle/>
          <a:p>
            <a:r>
              <a:rPr lang="en-GB" dirty="0" smtClean="0"/>
              <a:t>Applying the HT for circles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37" y="0"/>
            <a:ext cx="7004261" cy="6858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Integrodifferential</a:t>
            </a:r>
            <a:r>
              <a:rPr lang="en-GB" dirty="0" smtClean="0"/>
              <a:t> operator?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56" y="1825625"/>
            <a:ext cx="5364963" cy="4032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2393" y="6176963"/>
            <a:ext cx="462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stackoverflow.com/questions/27058057/comparing-irises-images-with-opencv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1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Arbitrary Shapes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Use </a:t>
            </a:r>
            <a:r>
              <a:rPr lang="en-GB" altLang="en-US" sz="2400">
                <a:solidFill>
                  <a:srgbClr val="0000CC"/>
                </a:solidFill>
              </a:rPr>
              <a:t>Generalised</a:t>
            </a:r>
            <a:r>
              <a:rPr lang="en-GB" altLang="en-US" sz="2400"/>
              <a:t> HT</a:t>
            </a:r>
          </a:p>
          <a:p>
            <a:r>
              <a:rPr lang="en-GB" altLang="en-US" sz="2400"/>
              <a:t>Form (discrete) </a:t>
            </a:r>
            <a:r>
              <a:rPr lang="en-GB" altLang="en-US" sz="2400">
                <a:solidFill>
                  <a:srgbClr val="0000CC"/>
                </a:solidFill>
              </a:rPr>
              <a:t>look-up-table</a:t>
            </a:r>
            <a:r>
              <a:rPr lang="en-GB" altLang="en-US" sz="2400"/>
              <a:t> (R-table)</a:t>
            </a:r>
          </a:p>
          <a:p>
            <a:r>
              <a:rPr lang="en-GB" altLang="en-US" sz="2400">
                <a:solidFill>
                  <a:srgbClr val="0000CC"/>
                </a:solidFill>
              </a:rPr>
              <a:t>Vote</a:t>
            </a:r>
            <a:r>
              <a:rPr lang="en-GB" altLang="en-US" sz="2400"/>
              <a:t> via look-up-table</a:t>
            </a:r>
          </a:p>
          <a:p>
            <a:r>
              <a:rPr lang="en-GB" altLang="en-US" sz="2400">
                <a:solidFill>
                  <a:srgbClr val="0000CC"/>
                </a:solidFill>
              </a:rPr>
              <a:t>Orientation</a:t>
            </a:r>
            <a:r>
              <a:rPr lang="en-GB" altLang="en-US" sz="2400"/>
              <a:t>? Rotate R-table voting</a:t>
            </a:r>
          </a:p>
          <a:p>
            <a:r>
              <a:rPr lang="en-GB" altLang="en-US" sz="2400">
                <a:solidFill>
                  <a:srgbClr val="0000CC"/>
                </a:solidFill>
              </a:rPr>
              <a:t>Scale</a:t>
            </a:r>
            <a:r>
              <a:rPr lang="en-GB" altLang="en-US" sz="2400"/>
              <a:t>? scale R-table voting</a:t>
            </a:r>
          </a:p>
          <a:p>
            <a:r>
              <a:rPr lang="en-GB" altLang="en-US" sz="2400"/>
              <a:t>Inherent </a:t>
            </a:r>
            <a:r>
              <a:rPr lang="en-GB" altLang="en-US" sz="2400">
                <a:solidFill>
                  <a:srgbClr val="0000CC"/>
                </a:solidFill>
              </a:rPr>
              <a:t>problems</a:t>
            </a:r>
            <a:r>
              <a:rPr lang="en-GB" altLang="en-US" sz="2400"/>
              <a:t> with discretisation</a:t>
            </a:r>
            <a:endParaRPr lang="en-US" altLang="en-US" sz="2400"/>
          </a:p>
          <a:p>
            <a:endParaRPr lang="en-US" altLang="en-US" sz="240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5733931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7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Active Contours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530658"/>
            <a:ext cx="10515600" cy="4351338"/>
          </a:xfrm>
        </p:spPr>
        <p:txBody>
          <a:bodyPr/>
          <a:lstStyle/>
          <a:p>
            <a:r>
              <a:rPr lang="en-GB" altLang="en-US" sz="2400" dirty="0"/>
              <a:t>For </a:t>
            </a:r>
            <a:r>
              <a:rPr lang="en-GB" altLang="en-US" sz="2400" dirty="0">
                <a:solidFill>
                  <a:srgbClr val="0000CC"/>
                </a:solidFill>
              </a:rPr>
              <a:t>unknown</a:t>
            </a:r>
            <a:r>
              <a:rPr lang="en-GB" altLang="en-US" sz="2400" dirty="0"/>
              <a:t> arbitrary shapes: extract by </a:t>
            </a:r>
            <a:r>
              <a:rPr lang="en-GB" altLang="en-US" sz="2400" dirty="0">
                <a:solidFill>
                  <a:srgbClr val="0000CC"/>
                </a:solidFill>
              </a:rPr>
              <a:t>evolution</a:t>
            </a:r>
          </a:p>
          <a:p>
            <a:r>
              <a:rPr lang="en-GB" altLang="en-US" sz="2400" dirty="0">
                <a:solidFill>
                  <a:srgbClr val="0000CC"/>
                </a:solidFill>
              </a:rPr>
              <a:t>Elastic</a:t>
            </a:r>
            <a:r>
              <a:rPr lang="en-GB" altLang="en-US" sz="2400" dirty="0"/>
              <a:t> </a:t>
            </a:r>
            <a:r>
              <a:rPr lang="en-GB" altLang="en-US" sz="2400" dirty="0">
                <a:solidFill>
                  <a:srgbClr val="0000CC"/>
                </a:solidFill>
              </a:rPr>
              <a:t>band</a:t>
            </a:r>
            <a:r>
              <a:rPr lang="en-GB" altLang="en-US" sz="2400" dirty="0"/>
              <a:t> analogy</a:t>
            </a:r>
          </a:p>
          <a:p>
            <a:r>
              <a:rPr lang="en-GB" altLang="en-US" sz="2400" dirty="0">
                <a:solidFill>
                  <a:srgbClr val="0000CC"/>
                </a:solidFill>
              </a:rPr>
              <a:t>Balloon</a:t>
            </a:r>
            <a:r>
              <a:rPr lang="en-GB" altLang="en-US" sz="2400" dirty="0"/>
              <a:t> analogy</a:t>
            </a:r>
          </a:p>
          <a:p>
            <a:r>
              <a:rPr lang="en-GB" altLang="en-US" sz="2400" dirty="0"/>
              <a:t>Discrete vs. continuous</a:t>
            </a:r>
          </a:p>
          <a:p>
            <a:r>
              <a:rPr lang="en-GB" altLang="en-US" sz="2400" dirty="0">
                <a:solidFill>
                  <a:srgbClr val="0000CC"/>
                </a:solidFill>
              </a:rPr>
              <a:t>Volcanoes</a:t>
            </a:r>
            <a:r>
              <a:rPr lang="en-GB" altLang="en-US" sz="2400" dirty="0"/>
              <a:t>?</a:t>
            </a:r>
            <a:endParaRPr lang="en-US" altLang="en-US" sz="2400" dirty="0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6" name="Picture 8" descr="D:\IPBOOK\WINMCD\CHAP5\EYE_GR0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890964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3875089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3859214"/>
            <a:ext cx="1944688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3860800"/>
            <a:ext cx="1944687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9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Lecture 8 Finding More Shapes </vt:lpstr>
      <vt:lpstr>Hough Transform for Circles</vt:lpstr>
      <vt:lpstr>Circle Voting and Accumulator Space</vt:lpstr>
      <vt:lpstr>Speeding it up…..</vt:lpstr>
      <vt:lpstr>Applying the HT for circles</vt:lpstr>
      <vt:lpstr>Integrodifferential operator?</vt:lpstr>
      <vt:lpstr>Arbitrary Shapes</vt:lpstr>
      <vt:lpstr>R-table Construction</vt:lpstr>
      <vt:lpstr>Active Contours</vt:lpstr>
      <vt:lpstr>Geometric active contours</vt:lpstr>
      <vt:lpstr>Parts </vt:lpstr>
      <vt:lpstr>Symmetry 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User</cp:lastModifiedBy>
  <cp:revision>50</cp:revision>
  <dcterms:created xsi:type="dcterms:W3CDTF">2015-09-30T14:03:40Z</dcterms:created>
  <dcterms:modified xsi:type="dcterms:W3CDTF">2018-10-30T13:53:09Z</dcterms:modified>
</cp:coreProperties>
</file>