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42803763" cy="30275213"/>
  <p:notesSz cx="9144000" cy="6858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567" userDrawn="1">
          <p15:clr>
            <a:srgbClr val="A4A3A4"/>
          </p15:clr>
        </p15:guide>
        <p15:guide id="6" pos="26399"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B39F"/>
    <a:srgbClr val="FC1C1C"/>
    <a:srgbClr val="CBCBCB"/>
    <a:srgbClr val="E7E7E7"/>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85995" autoAdjust="0"/>
  </p:normalViewPr>
  <p:slideViewPr>
    <p:cSldViewPr snapToGrid="0" snapToObjects="1" showGuides="1">
      <p:cViewPr varScale="1">
        <p:scale>
          <a:sx n="17" d="100"/>
          <a:sy n="17" d="100"/>
        </p:scale>
        <p:origin x="1810" y="62"/>
      </p:cViewPr>
      <p:guideLst>
        <p:guide orient="horz" pos="3053"/>
        <p:guide orient="horz" pos="265"/>
        <p:guide orient="horz" pos="18541"/>
        <p:guide orient="horz"/>
        <p:guide pos="567"/>
        <p:guide pos="26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040" y="77"/>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11/24/2017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11/24/2017</a:t>
            </a:fld>
            <a:endParaRPr lang="en-US" dirty="0"/>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4313" y="514350"/>
            <a:ext cx="3635375" cy="2571750"/>
          </a:xfrm>
        </p:spPr>
      </p:sp>
      <p:sp>
        <p:nvSpPr>
          <p:cNvPr id="3" name="Notes Placeholder 2"/>
          <p:cNvSpPr>
            <a:spLocks noGrp="1"/>
          </p:cNvSpPr>
          <p:nvPr>
            <p:ph type="body" idx="1"/>
          </p:nvPr>
        </p:nvSpPr>
        <p:spPr/>
        <p:txBody>
          <a:bodyPr>
            <a:normAutofit fontScale="92500"/>
          </a:bodyPr>
          <a:lstStyle/>
          <a:p>
            <a:endParaRPr lang="fr-FR" sz="6000" b="1" noProof="0" dirty="0"/>
          </a:p>
          <a:p>
            <a:endParaRPr lang="fr-FR" sz="6000" b="1" noProof="0" dirty="0"/>
          </a:p>
          <a:p>
            <a:r>
              <a:rPr lang="fr-FR" sz="6000" b="1" noProof="0" dirty="0"/>
              <a:t>Problèmes rencontré on peut pas </a:t>
            </a:r>
            <a:r>
              <a:rPr lang="fr-FR" sz="6000" b="1" noProof="0" dirty="0" err="1"/>
              <a:t>extend</a:t>
            </a:r>
            <a:r>
              <a:rPr lang="fr-FR" sz="6000" b="1" noProof="0" dirty="0"/>
              <a:t> une interface</a:t>
            </a:r>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149985"/>
            <a:ext cx="20216457"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607725"/>
            <a:ext cx="20200500"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3051703"/>
            <a:ext cx="20205437"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4607725"/>
            <a:ext cx="20200240"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5149985"/>
            <a:ext cx="20200240"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3067671"/>
            <a:ext cx="20194689"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3648379"/>
            <a:ext cx="20202431"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3597855"/>
            <a:ext cx="20184579"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4192709"/>
            <a:ext cx="20194689"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3633726"/>
            <a:ext cx="20218202"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783804" y="2907633"/>
            <a:ext cx="31236157" cy="769233"/>
          </a:xfrm>
          <a:prstGeom prst="rect">
            <a:avLst/>
          </a:prstGeom>
        </p:spPr>
        <p:txBody>
          <a:bodyPr lIns="77349" tIns="38675" rIns="77349" bIns="38675">
            <a:normAutofit/>
          </a:bodyPr>
          <a:lstStyle>
            <a:lvl1pPr marL="0" indent="0" algn="ctr">
              <a:buFontTx/>
              <a:buNone/>
              <a:defRPr sz="3819">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79" name="Text Placeholder 76"/>
          <p:cNvSpPr>
            <a:spLocks noGrp="1"/>
          </p:cNvSpPr>
          <p:nvPr>
            <p:ph type="body" sz="quarter" idx="151" hasCustomPrompt="1"/>
          </p:nvPr>
        </p:nvSpPr>
        <p:spPr>
          <a:xfrm>
            <a:off x="5783804" y="1809608"/>
            <a:ext cx="31236157" cy="892726"/>
          </a:xfrm>
          <a:prstGeom prst="rect">
            <a:avLst/>
          </a:prstGeom>
        </p:spPr>
        <p:txBody>
          <a:bodyPr lIns="77349" tIns="38675" rIns="77349" bIns="38675" anchor="t" anchorCtr="1">
            <a:noAutofit/>
          </a:bodyPr>
          <a:lstStyle>
            <a:lvl1pPr marL="0" indent="0" algn="ctr">
              <a:buFontTx/>
              <a:buNone/>
              <a:defRPr sz="5093">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80" name="Text Placeholder 76"/>
          <p:cNvSpPr>
            <a:spLocks noGrp="1"/>
          </p:cNvSpPr>
          <p:nvPr>
            <p:ph type="body" sz="quarter" idx="153" hasCustomPrompt="1"/>
          </p:nvPr>
        </p:nvSpPr>
        <p:spPr>
          <a:xfrm>
            <a:off x="5783804" y="348658"/>
            <a:ext cx="31236157" cy="1255651"/>
          </a:xfrm>
          <a:prstGeom prst="rect">
            <a:avLst/>
          </a:prstGeom>
        </p:spPr>
        <p:txBody>
          <a:bodyPr lIns="77349" tIns="38675" rIns="77349" bIns="38675" anchor="t" anchorCtr="1">
            <a:norm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574219"/>
            <a:ext cx="9807648"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99493" y="4987408"/>
            <a:ext cx="9799909" cy="605263"/>
          </a:xfrm>
          <a:prstGeom prst="rect">
            <a:avLst/>
          </a:prstGeom>
          <a:noFill/>
        </p:spPr>
        <p:txBody>
          <a:bodyPr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880238" y="13602882"/>
            <a:ext cx="9809195"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99489" y="13051703"/>
            <a:ext cx="980145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00083" y="5566918"/>
            <a:ext cx="2020669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300086" y="4993509"/>
            <a:ext cx="2020669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300086" y="19943639"/>
            <a:ext cx="2020669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300086" y="19362932"/>
            <a:ext cx="2020669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109015" y="4993509"/>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109015" y="5574219"/>
            <a:ext cx="9798095"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103464" y="13107092"/>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166302" y="13687800"/>
            <a:ext cx="9726982"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109015" y="24024307"/>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2090279" y="24659708"/>
            <a:ext cx="980300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5799446" y="2685085"/>
            <a:ext cx="31236157" cy="769233"/>
          </a:xfrm>
          <a:prstGeom prst="rect">
            <a:avLst/>
          </a:prstGeom>
        </p:spPr>
        <p:txBody>
          <a:bodyPr lIns="77349" tIns="38675" rIns="77349" bIns="38675">
            <a:normAutofit/>
          </a:bodyPr>
          <a:lstStyle>
            <a:lvl1pPr marL="0" indent="0" algn="ctr">
              <a:buFontTx/>
              <a:buNone/>
              <a:defRPr sz="3819">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85" name="Text Placeholder 76"/>
          <p:cNvSpPr>
            <a:spLocks noGrp="1"/>
          </p:cNvSpPr>
          <p:nvPr>
            <p:ph type="body" sz="quarter" idx="151" hasCustomPrompt="1"/>
          </p:nvPr>
        </p:nvSpPr>
        <p:spPr>
          <a:xfrm>
            <a:off x="5799446" y="1554458"/>
            <a:ext cx="31236157" cy="973347"/>
          </a:xfrm>
          <a:prstGeom prst="rect">
            <a:avLst/>
          </a:prstGeom>
        </p:spPr>
        <p:txBody>
          <a:bodyPr lIns="77349" tIns="38675" rIns="77349" bIns="38675" anchor="t" anchorCtr="1">
            <a:normAutofit/>
          </a:bodyPr>
          <a:lstStyle>
            <a:lvl1pPr marL="0" indent="0" algn="ctr">
              <a:buFontTx/>
              <a:buNone/>
              <a:defRPr sz="5093">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86" name="Text Placeholder 76"/>
          <p:cNvSpPr>
            <a:spLocks noGrp="1"/>
          </p:cNvSpPr>
          <p:nvPr>
            <p:ph type="body" sz="quarter" idx="178" hasCustomPrompt="1"/>
          </p:nvPr>
        </p:nvSpPr>
        <p:spPr>
          <a:xfrm>
            <a:off x="5783804" y="251644"/>
            <a:ext cx="31236157" cy="1197265"/>
          </a:xfrm>
          <a:prstGeom prst="rect">
            <a:avLst/>
          </a:prstGeom>
        </p:spPr>
        <p:txBody>
          <a:bodyPr lIns="77349" tIns="38675" rIns="77349" bIns="38675" anchor="t" anchorCtr="1">
            <a:norm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1"/>
            <a:ext cx="42803763" cy="3848207"/>
          </a:xfrm>
          <a:prstGeom prst="rect">
            <a:avLst/>
          </a:prstGeom>
          <a:solidFill>
            <a:schemeClr val="accent5">
              <a:lumMod val="75000"/>
            </a:schemeClr>
          </a:solidFill>
          <a:ln w="9525">
            <a:solidFill>
              <a:schemeClr val="tx1"/>
            </a:solidFill>
            <a:miter lim="800000"/>
            <a:headEnd/>
            <a:tailEnd/>
          </a:ln>
          <a:effectLst/>
        </p:spPr>
        <p:txBody>
          <a:bodyPr wrap="none" lIns="63340" tIns="31669" rIns="63340" bIns="31669" anchor="ctr"/>
          <a:lstStyle/>
          <a:p>
            <a:pPr>
              <a:defRPr/>
            </a:pPr>
            <a:endParaRPr lang="en-US" sz="6012" dirty="0"/>
          </a:p>
        </p:txBody>
      </p:sp>
      <p:sp>
        <p:nvSpPr>
          <p:cNvPr id="9" name="Rectangle 9"/>
          <p:cNvSpPr>
            <a:spLocks noChangeArrowheads="1"/>
          </p:cNvSpPr>
          <p:nvPr/>
        </p:nvSpPr>
        <p:spPr bwMode="auto">
          <a:xfrm>
            <a:off x="1" y="3837436"/>
            <a:ext cx="42803763" cy="140162"/>
          </a:xfrm>
          <a:prstGeom prst="rect">
            <a:avLst/>
          </a:prstGeom>
          <a:solidFill>
            <a:schemeClr val="accent5">
              <a:lumMod val="50000"/>
            </a:schemeClr>
          </a:solidFill>
          <a:ln w="152400">
            <a:noFill/>
            <a:miter lim="800000"/>
            <a:headEnd/>
            <a:tailEnd/>
          </a:ln>
          <a:effectLst/>
        </p:spPr>
        <p:txBody>
          <a:bodyPr wrap="none" lIns="63340" tIns="31669" rIns="63340" bIns="31669" anchor="ctr"/>
          <a:lstStyle/>
          <a:p>
            <a:pPr>
              <a:defRPr/>
            </a:pPr>
            <a:endParaRPr lang="en-US" sz="6012" dirty="0"/>
          </a:p>
        </p:txBody>
      </p:sp>
      <p:sp>
        <p:nvSpPr>
          <p:cNvPr id="16" name="Rectangle 33"/>
          <p:cNvSpPr>
            <a:spLocks noChangeArrowheads="1"/>
          </p:cNvSpPr>
          <p:nvPr/>
        </p:nvSpPr>
        <p:spPr bwMode="auto">
          <a:xfrm>
            <a:off x="897092"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21" name="Rectangle 33"/>
          <p:cNvSpPr>
            <a:spLocks noChangeArrowheads="1"/>
          </p:cNvSpPr>
          <p:nvPr userDrawn="1"/>
        </p:nvSpPr>
        <p:spPr bwMode="auto">
          <a:xfrm>
            <a:off x="21701527"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36" name="Text Box 14"/>
          <p:cNvSpPr txBox="1">
            <a:spLocks noChangeArrowheads="1"/>
          </p:cNvSpPr>
          <p:nvPr userDrawn="1"/>
        </p:nvSpPr>
        <p:spPr bwMode="auto">
          <a:xfrm>
            <a:off x="2025010" y="29670237"/>
            <a:ext cx="3728216" cy="231435"/>
          </a:xfrm>
          <a:prstGeom prst="rect">
            <a:avLst/>
          </a:prstGeom>
          <a:noFill/>
          <a:ln w="9525">
            <a:noFill/>
            <a:miter lim="800000"/>
            <a:headEnd/>
            <a:tailEnd/>
          </a:ln>
          <a:effectLst/>
        </p:spPr>
        <p:txBody>
          <a:bodyPr wrap="square" lIns="63219" tIns="31604" rIns="63219" bIns="31604">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42803763" cy="3654180"/>
          </a:xfrm>
          <a:prstGeom prst="rect">
            <a:avLst/>
          </a:prstGeom>
          <a:solidFill>
            <a:schemeClr val="accent5">
              <a:lumMod val="75000"/>
            </a:schemeClr>
          </a:solidFill>
          <a:ln w="9525">
            <a:solidFill>
              <a:schemeClr val="tx1"/>
            </a:solidFill>
            <a:miter lim="800000"/>
            <a:headEnd/>
            <a:tailEnd/>
          </a:ln>
          <a:effectLst/>
        </p:spPr>
        <p:txBody>
          <a:bodyPr wrap="none" lIns="63340" tIns="31669" rIns="63340" bIns="31669" anchor="ctr"/>
          <a:lstStyle/>
          <a:p>
            <a:pPr>
              <a:defRPr/>
            </a:pPr>
            <a:endParaRPr lang="en-US" sz="6012" dirty="0"/>
          </a:p>
        </p:txBody>
      </p:sp>
      <p:sp>
        <p:nvSpPr>
          <p:cNvPr id="8" name="Rectangle 33"/>
          <p:cNvSpPr>
            <a:spLocks noChangeArrowheads="1"/>
          </p:cNvSpPr>
          <p:nvPr/>
        </p:nvSpPr>
        <p:spPr bwMode="auto">
          <a:xfrm>
            <a:off x="891747" y="4245871"/>
            <a:ext cx="41015627" cy="2532337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9" name="Rectangle 9"/>
          <p:cNvSpPr>
            <a:spLocks noChangeArrowheads="1"/>
          </p:cNvSpPr>
          <p:nvPr/>
        </p:nvSpPr>
        <p:spPr bwMode="auto">
          <a:xfrm>
            <a:off x="1" y="3546395"/>
            <a:ext cx="42803763" cy="140162"/>
          </a:xfrm>
          <a:prstGeom prst="rect">
            <a:avLst/>
          </a:prstGeom>
          <a:solidFill>
            <a:schemeClr val="accent5">
              <a:lumMod val="50000"/>
            </a:schemeClr>
          </a:solidFill>
          <a:ln w="152400">
            <a:noFill/>
            <a:miter lim="800000"/>
            <a:headEnd/>
            <a:tailEnd/>
          </a:ln>
          <a:effectLst/>
        </p:spPr>
        <p:txBody>
          <a:bodyPr wrap="none" lIns="63340" tIns="31669" rIns="63340" bIns="31669" anchor="ctr"/>
          <a:lstStyle/>
          <a:p>
            <a:pPr>
              <a:defRPr/>
            </a:pPr>
            <a:endParaRPr lang="en-US" sz="6012" dirty="0"/>
          </a:p>
        </p:txBody>
      </p:sp>
      <p:grpSp>
        <p:nvGrpSpPr>
          <p:cNvPr id="36" name="Group 35"/>
          <p:cNvGrpSpPr/>
          <p:nvPr userDrawn="1"/>
        </p:nvGrpSpPr>
        <p:grpSpPr>
          <a:xfrm>
            <a:off x="-17896329" y="-34040"/>
            <a:ext cx="17332458" cy="30309253"/>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73923" rtl="0" eaLnBrk="1" fontAlgn="auto" latinLnBrk="0" hangingPunct="1">
                <a:lnSpc>
                  <a:spcPct val="100000"/>
                </a:lnSpc>
                <a:spcBef>
                  <a:spcPts val="0"/>
                </a:spcBef>
                <a:spcAft>
                  <a:spcPts val="0"/>
                </a:spcAft>
                <a:buClrTx/>
                <a:buSzTx/>
                <a:buFontTx/>
                <a:buNone/>
                <a:tabLst/>
                <a:defRPr/>
              </a:pPr>
              <a:r>
                <a:rPr lang="en-US" sz="2829" b="1" spc="0" dirty="0">
                  <a:solidFill>
                    <a:srgbClr val="FF0000"/>
                  </a:solidFill>
                  <a:latin typeface="Trebuchet MS" pitchFamily="34" charset="0"/>
                </a:rPr>
                <a:t>(—THIS SIDEBAR DOES NOT PRINT—)</a:t>
              </a:r>
              <a:endParaRPr lang="en-US" sz="2829" b="1" spc="424" dirty="0">
                <a:solidFill>
                  <a:schemeClr val="bg1"/>
                </a:solidFill>
                <a:latin typeface="Trebuchet MS" pitchFamily="34" charset="0"/>
              </a:endParaRPr>
            </a:p>
            <a:p>
              <a:pPr algn="ctr"/>
              <a:r>
                <a:rPr lang="en-US" sz="3395" b="1" spc="424" dirty="0">
                  <a:solidFill>
                    <a:schemeClr val="bg1"/>
                  </a:solidFill>
                  <a:latin typeface="Trebuchet MS" pitchFamily="34" charset="0"/>
                </a:rPr>
                <a:t>DESIGN</a:t>
              </a:r>
              <a:r>
                <a:rPr lang="en-US" sz="3395" b="1" spc="424" baseline="0" dirty="0">
                  <a:solidFill>
                    <a:schemeClr val="bg1"/>
                  </a:solidFill>
                  <a:latin typeface="Trebuchet MS" pitchFamily="34" charset="0"/>
                </a:rPr>
                <a:t> </a:t>
              </a:r>
              <a:r>
                <a:rPr lang="en-US" sz="3395" b="1" spc="424" dirty="0">
                  <a:solidFill>
                    <a:schemeClr val="bg1"/>
                  </a:solidFill>
                  <a:latin typeface="Trebuchet MS" pitchFamily="34" charset="0"/>
                </a:rPr>
                <a:t>GUIDE</a:t>
              </a:r>
            </a:p>
            <a:p>
              <a:pPr algn="ctr"/>
              <a:endParaRPr lang="en-US" sz="2546" b="1" dirty="0">
                <a:latin typeface="Trebuchet MS" pitchFamily="34" charset="0"/>
              </a:endParaRPr>
            </a:p>
            <a:p>
              <a:pPr defTabSz="2663436"/>
              <a:r>
                <a:rPr lang="en-US" sz="2546" i="0" dirty="0">
                  <a:latin typeface="Trebuchet MS" pitchFamily="34" charset="0"/>
                </a:rPr>
                <a:t>This PowerPoint</a:t>
              </a:r>
              <a:r>
                <a:rPr lang="en-US" sz="2546" i="0" baseline="0" dirty="0">
                  <a:latin typeface="Trebuchet MS" pitchFamily="34" charset="0"/>
                </a:rPr>
                <a:t> </a:t>
              </a:r>
              <a:r>
                <a:rPr lang="en-US" sz="2546" i="0" dirty="0">
                  <a:latin typeface="Trebuchet MS" pitchFamily="34" charset="0"/>
                </a:rPr>
                <a:t>2007 template produces</a:t>
              </a:r>
              <a:r>
                <a:rPr lang="en-US" sz="2546" i="0" baseline="0" dirty="0">
                  <a:latin typeface="Trebuchet MS" pitchFamily="34" charset="0"/>
                </a:rPr>
                <a:t> </a:t>
              </a:r>
              <a:r>
                <a:rPr lang="en-US" sz="2546" i="0" dirty="0">
                  <a:latin typeface="Trebuchet MS" pitchFamily="34" charset="0"/>
                </a:rPr>
                <a:t>an</a:t>
              </a:r>
              <a:r>
                <a:rPr lang="en-US" sz="2546" i="0" baseline="0" dirty="0">
                  <a:latin typeface="Trebuchet MS" pitchFamily="34" charset="0"/>
                </a:rPr>
                <a:t> A0</a:t>
              </a:r>
              <a:r>
                <a:rPr lang="en-US" sz="2546" i="0" dirty="0">
                  <a:latin typeface="Trebuchet MS" pitchFamily="34" charset="0"/>
                </a:rPr>
                <a:t> presentation poster. </a:t>
              </a:r>
              <a:r>
                <a:rPr lang="en-US" sz="2546" dirty="0">
                  <a:latin typeface="Trebuchet MS" pitchFamily="34" charset="0"/>
                </a:rPr>
                <a:t>You</a:t>
              </a:r>
              <a:r>
                <a:rPr lang="en-US" sz="2546" baseline="0" dirty="0">
                  <a:latin typeface="Trebuchet MS" pitchFamily="34" charset="0"/>
                </a:rPr>
                <a:t> can u</a:t>
              </a:r>
              <a:r>
                <a:rPr lang="en-US" sz="2546" dirty="0">
                  <a:latin typeface="Trebuchet MS" pitchFamily="34" charset="0"/>
                </a:rPr>
                <a:t>se</a:t>
              </a:r>
              <a:r>
                <a:rPr lang="en-US" sz="2546" baseline="0" dirty="0">
                  <a:latin typeface="Trebuchet MS" pitchFamily="34" charset="0"/>
                </a:rPr>
                <a:t> it to create your research poster and </a:t>
              </a:r>
              <a:r>
                <a:rPr lang="en-US" sz="2546" dirty="0">
                  <a:latin typeface="Trebuchet MS" pitchFamily="34" charset="0"/>
                </a:rPr>
                <a:t>save valuable time placing titles, subtitles,</a:t>
              </a:r>
              <a:r>
                <a:rPr lang="en-US" sz="2546" baseline="0" dirty="0">
                  <a:latin typeface="Trebuchet MS" pitchFamily="34" charset="0"/>
                </a:rPr>
                <a:t> text, and graphics</a:t>
              </a:r>
              <a:r>
                <a:rPr lang="en-US" sz="2546" dirty="0">
                  <a:latin typeface="Trebuchet MS" pitchFamily="34" charset="0"/>
                </a:rPr>
                <a:t>. </a:t>
              </a:r>
            </a:p>
            <a:p>
              <a:pPr defTabSz="2663436"/>
              <a:endParaRPr lang="en-US" sz="2546" dirty="0">
                <a:latin typeface="Trebuchet MS" pitchFamily="34" charset="0"/>
              </a:endParaRPr>
            </a:p>
            <a:p>
              <a:pPr defTabSz="3104495"/>
              <a:r>
                <a:rPr lang="en-US" sz="2546" dirty="0">
                  <a:latin typeface="Trebuchet MS" pitchFamily="34" charset="0"/>
                </a:rPr>
                <a:t>We provide a series of online tutorials that will guide you through the poster design process and answer your poster production questions. To view our template tutorials, go online to </a:t>
              </a:r>
              <a:r>
                <a:rPr lang="en-US" sz="2546" b="1" dirty="0">
                  <a:solidFill>
                    <a:srgbClr val="FFC000"/>
                  </a:solidFill>
                  <a:latin typeface="Trebuchet MS" pitchFamily="34" charset="0"/>
                </a:rPr>
                <a:t>PosterPresentations.com</a:t>
              </a:r>
              <a:r>
                <a:rPr lang="en-US" sz="2546" b="1" dirty="0">
                  <a:solidFill>
                    <a:schemeClr val="bg1"/>
                  </a:solidFill>
                  <a:latin typeface="Trebuchet MS" pitchFamily="34" charset="0"/>
                </a:rPr>
                <a:t> </a:t>
              </a:r>
              <a:r>
                <a:rPr lang="en-US" sz="2546" dirty="0">
                  <a:solidFill>
                    <a:schemeClr val="bg1"/>
                  </a:solidFill>
                  <a:latin typeface="Trebuchet MS" pitchFamily="34" charset="0"/>
                </a:rPr>
                <a:t>and click on HELP DESK.</a:t>
              </a:r>
            </a:p>
            <a:p>
              <a:pPr defTabSz="3104495"/>
              <a:endParaRPr lang="en-US" sz="2546" dirty="0">
                <a:latin typeface="Trebuchet MS" pitchFamily="34" charset="0"/>
              </a:endParaRPr>
            </a:p>
            <a:p>
              <a:pPr defTabSz="3104495"/>
              <a:r>
                <a:rPr lang="en-US" sz="2546" dirty="0">
                  <a:solidFill>
                    <a:schemeClr val="bg1"/>
                  </a:solidFill>
                  <a:latin typeface="Trebuchet MS" pitchFamily="34" charset="0"/>
                </a:rPr>
                <a:t>When</a:t>
              </a:r>
              <a:r>
                <a:rPr lang="en-US" sz="2546" baseline="0" dirty="0">
                  <a:solidFill>
                    <a:schemeClr val="bg1"/>
                  </a:solidFill>
                  <a:latin typeface="Trebuchet MS" pitchFamily="34" charset="0"/>
                </a:rPr>
                <a:t> you are ready to print your poster</a:t>
              </a:r>
              <a:r>
                <a:rPr lang="en-US" sz="2546" dirty="0">
                  <a:solidFill>
                    <a:schemeClr val="bg1"/>
                  </a:solidFill>
                  <a:latin typeface="Trebuchet MS" pitchFamily="34" charset="0"/>
                </a:rPr>
                <a:t>,</a:t>
              </a:r>
              <a:r>
                <a:rPr lang="en-US" sz="2546" baseline="0" dirty="0">
                  <a:solidFill>
                    <a:schemeClr val="bg1"/>
                  </a:solidFill>
                  <a:latin typeface="Trebuchet MS" pitchFamily="34" charset="0"/>
                </a:rPr>
                <a:t> go online to </a:t>
              </a:r>
              <a:r>
                <a:rPr lang="en-US" sz="2546" b="0" dirty="0">
                  <a:solidFill>
                    <a:schemeClr val="bg1"/>
                  </a:solidFill>
                  <a:latin typeface="Trebuchet MS" pitchFamily="34" charset="0"/>
                </a:rPr>
                <a:t>PosterPresentations.com</a:t>
              </a:r>
              <a:br>
                <a:rPr lang="en-US" sz="2546" dirty="0">
                  <a:solidFill>
                    <a:schemeClr val="bg1"/>
                  </a:solidFill>
                  <a:latin typeface="Trebuchet MS" pitchFamily="34" charset="0"/>
                </a:rPr>
              </a:br>
              <a:endParaRPr lang="en-US" sz="2546" dirty="0">
                <a:solidFill>
                  <a:schemeClr val="bg1"/>
                </a:solidFill>
                <a:latin typeface="Trebuchet MS" pitchFamily="34" charset="0"/>
              </a:endParaRPr>
            </a:p>
            <a:p>
              <a:pPr algn="l" defTabSz="2663436"/>
              <a:r>
                <a:rPr lang="en-US" sz="2546" b="0" dirty="0">
                  <a:solidFill>
                    <a:schemeClr val="bg1"/>
                  </a:solidFill>
                  <a:latin typeface="Trebuchet MS" pitchFamily="34" charset="0"/>
                </a:rPr>
                <a:t>Need</a:t>
              </a:r>
              <a:r>
                <a:rPr lang="en-US" sz="2546" b="0" baseline="0" dirty="0">
                  <a:solidFill>
                    <a:schemeClr val="bg1"/>
                  </a:solidFill>
                  <a:latin typeface="Trebuchet MS" pitchFamily="34" charset="0"/>
                </a:rPr>
                <a:t> assistance? Call us at </a:t>
              </a:r>
              <a:r>
                <a:rPr lang="en-US" sz="2546" b="0" dirty="0">
                  <a:solidFill>
                    <a:srgbClr val="FFC000"/>
                  </a:solidFill>
                  <a:latin typeface="Trebuchet MS" pitchFamily="34" charset="0"/>
                </a:rPr>
                <a:t>1.510.649.3001</a:t>
              </a:r>
            </a:p>
            <a:p>
              <a:pPr algn="l" defTabSz="2663436"/>
              <a:endParaRPr lang="en-US" sz="3112" b="1" dirty="0">
                <a:solidFill>
                  <a:srgbClr val="FFFF00"/>
                </a:solidFill>
                <a:latin typeface="Trebuchet MS" pitchFamily="34" charset="0"/>
              </a:endParaRPr>
            </a:p>
            <a:p>
              <a:pPr algn="ctr"/>
              <a:endParaRPr lang="en-US" sz="2263" b="1" dirty="0">
                <a:solidFill>
                  <a:schemeClr val="bg1"/>
                </a:solidFill>
                <a:latin typeface="Trebuchet MS" pitchFamily="34" charset="0"/>
              </a:endParaRPr>
            </a:p>
            <a:p>
              <a:pPr algn="ctr"/>
              <a:r>
                <a:rPr lang="en-US" sz="3395" b="1" spc="424" dirty="0">
                  <a:solidFill>
                    <a:schemeClr val="bg1"/>
                  </a:solidFill>
                  <a:latin typeface="Trebuchet MS" pitchFamily="34" charset="0"/>
                </a:rPr>
                <a:t>QUICK START</a:t>
              </a:r>
            </a:p>
            <a:p>
              <a:pPr algn="ctr"/>
              <a:endParaRPr lang="en-US" sz="2829" b="1"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Zoom in and out</a:t>
              </a:r>
            </a:p>
            <a:p>
              <a:pPr marL="1787559" indent="-460364" algn="l" defTabSz="601842">
                <a:tabLst/>
              </a:pPr>
              <a:r>
                <a:rPr lang="en-US" sz="2263" b="0" baseline="0" dirty="0">
                  <a:solidFill>
                    <a:schemeClr val="bg1"/>
                  </a:solidFill>
                  <a:latin typeface="Trebuchet MS" pitchFamily="34" charset="0"/>
                </a:rPr>
                <a:t>	</a:t>
              </a:r>
              <a:r>
                <a:rPr lang="en-US" sz="226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546" b="0"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Title, Authors, and Affiliations</a:t>
              </a:r>
            </a:p>
            <a:p>
              <a:pPr algn="l"/>
              <a:r>
                <a:rPr lang="en-US" sz="2263" b="0" baseline="0" dirty="0">
                  <a:solidFill>
                    <a:schemeClr val="bg1">
                      <a:lumMod val="75000"/>
                    </a:schemeClr>
                  </a:solidFill>
                  <a:latin typeface="Trebuchet MS" pitchFamily="34" charset="0"/>
                </a:rPr>
                <a:t>Start designing your poster by adding the title, the names of the authors, and the affiliated institutions. </a:t>
              </a:r>
              <a:r>
                <a:rPr lang="en-US" sz="226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263" b="0" spc="0" baseline="0" dirty="0">
                <a:solidFill>
                  <a:schemeClr val="bg1">
                    <a:lumMod val="75000"/>
                  </a:schemeClr>
                </a:solidFill>
                <a:latin typeface="Trebuchet MS" pitchFamily="34" charset="0"/>
              </a:endParaRPr>
            </a:p>
            <a:p>
              <a:pPr algn="l"/>
              <a:r>
                <a:rPr lang="en-US" sz="2263" b="1" spc="212" baseline="0" dirty="0">
                  <a:solidFill>
                    <a:srgbClr val="FFC000"/>
                  </a:solidFill>
                  <a:latin typeface="Trebuchet MS" pitchFamily="34" charset="0"/>
                </a:rPr>
                <a:t>TIP</a:t>
              </a:r>
              <a:r>
                <a:rPr lang="en-US" sz="2263" b="1"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The font size of your title should be bigger than your name(s) and institution name(s).</a:t>
              </a:r>
            </a:p>
            <a:p>
              <a:pPr algn="l"/>
              <a:br>
                <a:rPr lang="en-US" sz="2546" b="1" baseline="0" dirty="0">
                  <a:solidFill>
                    <a:schemeClr val="bg1"/>
                  </a:solidFill>
                  <a:latin typeface="Trebuchet MS" pitchFamily="34" charset="0"/>
                </a:rPr>
              </a:br>
              <a:endParaRPr lang="en-US" sz="2546" b="1" dirty="0">
                <a:solidFill>
                  <a:schemeClr val="bg1"/>
                </a:solidFill>
                <a:latin typeface="Trebuchet MS" pitchFamily="34" charset="0"/>
              </a:endParaRPr>
            </a:p>
            <a:p>
              <a:pPr algn="ctr"/>
              <a:endParaRPr lang="en-US" sz="2546" b="1" dirty="0">
                <a:solidFill>
                  <a:srgbClr val="FFC000"/>
                </a:solidFill>
                <a:latin typeface="Trebuchet MS" pitchFamily="34" charset="0"/>
              </a:endParaRPr>
            </a:p>
            <a:p>
              <a:pPr algn="ctr"/>
              <a:endParaRPr lang="en-US" sz="2546" b="1" dirty="0">
                <a:solidFill>
                  <a:srgbClr val="FFC000"/>
                </a:solidFill>
                <a:latin typeface="Trebuchet MS" pitchFamily="34" charset="0"/>
              </a:endParaRPr>
            </a:p>
            <a:p>
              <a:pPr algn="ctr"/>
              <a:r>
                <a:rPr lang="en-US" sz="2829" b="1" dirty="0">
                  <a:solidFill>
                    <a:srgbClr val="FFC000"/>
                  </a:solidFill>
                  <a:latin typeface="Trebuchet MS" pitchFamily="34" charset="0"/>
                </a:rPr>
                <a:t>Adding Logos</a:t>
              </a:r>
              <a:r>
                <a:rPr lang="en-US" sz="2829" b="1" baseline="0" dirty="0">
                  <a:solidFill>
                    <a:srgbClr val="FFC000"/>
                  </a:solidFill>
                  <a:latin typeface="Trebuchet MS" pitchFamily="34" charset="0"/>
                </a:rPr>
                <a:t> / Seals</a:t>
              </a:r>
            </a:p>
            <a:p>
              <a:pPr algn="l"/>
              <a:r>
                <a:rPr lang="en-US" sz="226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263" b="0" spc="212" baseline="0" dirty="0">
                <a:solidFill>
                  <a:schemeClr val="bg1">
                    <a:lumMod val="75000"/>
                  </a:schemeClr>
                </a:solidFill>
                <a:latin typeface="Trebuchet MS" pitchFamily="34" charset="0"/>
              </a:endParaRPr>
            </a:p>
            <a:p>
              <a:pPr algn="l"/>
              <a:r>
                <a:rPr lang="en-US" sz="2263" b="1" spc="212" baseline="0" dirty="0">
                  <a:solidFill>
                    <a:srgbClr val="FFC000"/>
                  </a:solidFill>
                  <a:latin typeface="Trebuchet MS" pitchFamily="34" charset="0"/>
                </a:rPr>
                <a:t>TIP:</a:t>
              </a:r>
              <a:r>
                <a:rPr lang="en-US" sz="2263" b="1" spc="0"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See if your school’s logo is available on our free poster templates page.</a:t>
              </a:r>
            </a:p>
            <a:p>
              <a:pPr algn="l"/>
              <a:endParaRPr lang="en-US" sz="2263" b="0" baseline="0" dirty="0">
                <a:latin typeface="Trebuchet MS" pitchFamily="34" charset="0"/>
              </a:endParaRPr>
            </a:p>
            <a:p>
              <a:pPr algn="ctr"/>
              <a:r>
                <a:rPr lang="en-US" sz="2829" b="1" baseline="0" dirty="0">
                  <a:solidFill>
                    <a:srgbClr val="FFC000"/>
                  </a:solidFill>
                  <a:latin typeface="Trebuchet MS" pitchFamily="34" charset="0"/>
                </a:rPr>
                <a:t>Photographs / Graphics</a:t>
              </a:r>
            </a:p>
            <a:p>
              <a:pPr algn="l" defTabSz="691669"/>
              <a:r>
                <a:rPr lang="en-US" sz="226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63" b="0" spc="0" baseline="0" dirty="0">
                  <a:solidFill>
                    <a:schemeClr val="bg1">
                      <a:lumMod val="75000"/>
                    </a:schemeClr>
                  </a:solidFill>
                  <a:latin typeface="Trebuchet MS" pitchFamily="34" charset="0"/>
                </a:rPr>
                <a:t>disproportionally.</a:t>
              </a:r>
            </a:p>
            <a:p>
              <a:pPr algn="l" defTabSz="691669"/>
              <a:endParaRPr lang="en-US" sz="2263" b="0" baseline="0" dirty="0">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r>
                <a:rPr lang="en-US" sz="2829" b="1" baseline="0" dirty="0">
                  <a:solidFill>
                    <a:srgbClr val="FFC000"/>
                  </a:solidFill>
                  <a:latin typeface="Trebuchet MS" pitchFamily="34" charset="0"/>
                </a:rPr>
                <a:t>Image Quality Check</a:t>
              </a:r>
            </a:p>
            <a:p>
              <a:pPr lvl="0" algn="l" defTabSz="691669"/>
              <a:r>
                <a:rPr lang="en-US" sz="2263" b="0" baseline="0" dirty="0">
                  <a:solidFill>
                    <a:schemeClr val="bg1">
                      <a:lumMod val="75000"/>
                    </a:schemeClr>
                  </a:solidFill>
                  <a:latin typeface="Trebuchet MS" pitchFamily="34" charset="0"/>
                </a:rPr>
                <a:t>Zoom in and look at your images at 100% magnification. If they look good they will print well. </a:t>
              </a:r>
              <a:endParaRPr lang="en-US" sz="2546"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1"/>
              <a:ext cx="7531182" cy="2302803"/>
              <a:chOff x="-4470427" y="13701622"/>
              <a:chExt cx="3470785" cy="1058004"/>
            </a:xfrm>
          </p:grpSpPr>
          <p:grpSp>
            <p:nvGrpSpPr>
              <p:cNvPr id="49" name="Group 48"/>
              <p:cNvGrpSpPr/>
              <p:nvPr userDrawn="1"/>
            </p:nvGrpSpPr>
            <p:grpSpPr>
              <a:xfrm>
                <a:off x="-2783495" y="13745846"/>
                <a:ext cx="624431" cy="930516"/>
                <a:chOff x="-3958697" y="14964973"/>
                <a:chExt cx="779338" cy="1333424"/>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336681"/>
                </a:xfrm>
                <a:prstGeom prst="rect">
                  <a:avLst/>
                </a:prstGeom>
                <a:solidFill>
                  <a:schemeClr val="accent1"/>
                </a:solidFill>
                <a:ln>
                  <a:noFill/>
                </a:ln>
              </p:spPr>
              <p:txBody>
                <a:bodyPr wrap="square" lIns="91440" tIns="91440" rIns="91440" bIns="91440" rtlCol="0">
                  <a:spAutoFit/>
                </a:bodyPr>
                <a:lstStyle/>
                <a:p>
                  <a:pPr algn="ctr"/>
                  <a:r>
                    <a:rPr lang="en-US" sz="1415" b="1" dirty="0">
                      <a:solidFill>
                        <a:schemeClr val="tx1"/>
                      </a:solidFill>
                    </a:rPr>
                    <a:t>ORIGINAL</a:t>
                  </a:r>
                </a:p>
              </p:txBody>
            </p:sp>
          </p:grpSp>
          <p:grpSp>
            <p:nvGrpSpPr>
              <p:cNvPr id="65" name="Group 64"/>
              <p:cNvGrpSpPr/>
              <p:nvPr userDrawn="1"/>
            </p:nvGrpSpPr>
            <p:grpSpPr>
              <a:xfrm>
                <a:off x="-2033159" y="13745872"/>
                <a:ext cx="1033517" cy="930508"/>
                <a:chOff x="-2921738" y="14889872"/>
                <a:chExt cx="1420279" cy="1278719"/>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322871"/>
                </a:xfrm>
                <a:prstGeom prst="rect">
                  <a:avLst/>
                </a:prstGeom>
                <a:solidFill>
                  <a:srgbClr val="FF0000"/>
                </a:solidFill>
              </p:spPr>
              <p:txBody>
                <a:bodyPr wrap="square" lIns="457200" tIns="91440" rIns="457200" bIns="91440" rtlCol="0">
                  <a:spAutoFit/>
                </a:bodyPr>
                <a:lstStyle/>
                <a:p>
                  <a:pPr algn="ctr"/>
                  <a:r>
                    <a:rPr lang="en-US" sz="1415" b="1" dirty="0">
                      <a:solidFill>
                        <a:schemeClr val="bg1"/>
                      </a:solidFill>
                    </a:rPr>
                    <a:t>DISTORTED</a:t>
                  </a:r>
                  <a:endParaRPr lang="en-US" sz="637"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71255"/>
              </a:xfrm>
              <a:prstGeom prst="rect">
                <a:avLst/>
              </a:prstGeom>
              <a:noFill/>
            </p:spPr>
            <p:txBody>
              <a:bodyPr wrap="square" lIns="457200" tIns="457200" rIns="457200" bIns="0" rtlCol="0">
                <a:spAutoFit/>
              </a:bodyPr>
              <a:lstStyle/>
              <a:p>
                <a:pPr algn="ctr"/>
                <a:r>
                  <a:rPr lang="en-US" sz="1132" dirty="0">
                    <a:solidFill>
                      <a:schemeClr val="bg1"/>
                    </a:solidFill>
                  </a:rPr>
                  <a:t>Corner</a:t>
                </a:r>
                <a:r>
                  <a:rPr lang="en-US" sz="1132" baseline="0" dirty="0">
                    <a:solidFill>
                      <a:schemeClr val="bg1"/>
                    </a:solidFill>
                  </a:rPr>
                  <a:t> handles</a:t>
                </a:r>
                <a:endParaRPr lang="en-US" sz="1132" dirty="0">
                  <a:solidFill>
                    <a:schemeClr val="bg1"/>
                  </a:solidFill>
                </a:endParaRPr>
              </a:p>
            </p:txBody>
          </p:sp>
        </p:grpSp>
        <p:grpSp>
          <p:nvGrpSpPr>
            <p:cNvPr id="42" name="Group 41"/>
            <p:cNvGrpSpPr/>
            <p:nvPr userDrawn="1"/>
          </p:nvGrpSpPr>
          <p:grpSpPr>
            <a:xfrm>
              <a:off x="-10492456" y="34554906"/>
              <a:ext cx="9181592" cy="2526500"/>
              <a:chOff x="-4798161" y="15859915"/>
              <a:chExt cx="4231384" cy="1160779"/>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318"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319"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406943"/>
                <a:ext cx="1117601" cy="90849"/>
              </a:xfrm>
              <a:prstGeom prst="rect">
                <a:avLst/>
              </a:prstGeom>
              <a:noFill/>
            </p:spPr>
            <p:txBody>
              <a:bodyPr wrap="square" lIns="91440" tIns="91440" rIns="91440" bIns="0" rtlCol="0">
                <a:spAutoFit/>
              </a:bodyPr>
              <a:lstStyle/>
              <a:p>
                <a:pPr algn="ctr"/>
                <a:r>
                  <a:rPr lang="en-US" sz="1415" dirty="0">
                    <a:solidFill>
                      <a:srgbClr val="92D050"/>
                    </a:solidFill>
                  </a:rPr>
                  <a:t>Good</a:t>
                </a:r>
                <a:r>
                  <a:rPr lang="en-US" sz="1415" baseline="0" dirty="0">
                    <a:solidFill>
                      <a:srgbClr val="92D050"/>
                    </a:solidFill>
                  </a:rPr>
                  <a:t> </a:t>
                </a:r>
                <a:r>
                  <a:rPr lang="en-US" sz="1415" baseline="0" dirty="0">
                    <a:solidFill>
                      <a:schemeClr val="bg1"/>
                    </a:solidFill>
                  </a:rPr>
                  <a:t>printing quality</a:t>
                </a:r>
                <a:endParaRPr lang="en-US" sz="1415" dirty="0">
                  <a:solidFill>
                    <a:schemeClr val="bg1"/>
                  </a:solidFill>
                </a:endParaRPr>
              </a:p>
            </p:txBody>
          </p:sp>
          <p:sp>
            <p:nvSpPr>
              <p:cNvPr id="47" name="TextBox 46"/>
              <p:cNvSpPr txBox="1"/>
              <p:nvPr userDrawn="1"/>
            </p:nvSpPr>
            <p:spPr>
              <a:xfrm rot="16200000">
                <a:off x="-1171002" y="16416469"/>
                <a:ext cx="1117601" cy="90849"/>
              </a:xfrm>
              <a:prstGeom prst="rect">
                <a:avLst/>
              </a:prstGeom>
              <a:noFill/>
            </p:spPr>
            <p:txBody>
              <a:bodyPr wrap="square" lIns="91440" tIns="91440" rIns="91440" bIns="0" rtlCol="0">
                <a:spAutoFit/>
              </a:bodyPr>
              <a:lstStyle/>
              <a:p>
                <a:pPr algn="ctr"/>
                <a:r>
                  <a:rPr lang="en-US" sz="1415" dirty="0">
                    <a:solidFill>
                      <a:srgbClr val="FF0000"/>
                    </a:solidFill>
                  </a:rPr>
                  <a:t>Bad </a:t>
                </a:r>
                <a:r>
                  <a:rPr lang="en-US" sz="1415" dirty="0">
                    <a:solidFill>
                      <a:schemeClr val="bg1"/>
                    </a:solidFill>
                  </a:rPr>
                  <a:t>printing quality</a:t>
                </a:r>
              </a:p>
            </p:txBody>
          </p:sp>
        </p:grpSp>
      </p:grpSp>
      <p:grpSp>
        <p:nvGrpSpPr>
          <p:cNvPr id="82" name="Group 81"/>
          <p:cNvGrpSpPr/>
          <p:nvPr userDrawn="1"/>
        </p:nvGrpSpPr>
        <p:grpSpPr>
          <a:xfrm>
            <a:off x="43371298" y="0"/>
            <a:ext cx="17368566" cy="3027521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95" b="1" spc="424" dirty="0">
                  <a:solidFill>
                    <a:schemeClr val="bg1"/>
                  </a:solidFill>
                  <a:latin typeface="Trebuchet MS" pitchFamily="34" charset="0"/>
                </a:rPr>
                <a:t>QUICK START (cont.)</a:t>
              </a:r>
            </a:p>
            <a:p>
              <a:pPr algn="ctr"/>
              <a:endParaRPr lang="en-US" sz="3112" b="1"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How to change the template color theme</a:t>
              </a:r>
            </a:p>
            <a:p>
              <a:pPr marL="0" marR="0" lvl="2" indent="0" algn="l" defTabSz="80844"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63" b="0" spc="0" baseline="0" dirty="0">
                  <a:solidFill>
                    <a:schemeClr val="bg1">
                      <a:lumMod val="75000"/>
                    </a:schemeClr>
                  </a:solidFill>
                  <a:latin typeface="Trebuchet MS" pitchFamily="34" charset="0"/>
                </a:rPr>
                <a:t>also create your own color theme.</a:t>
              </a:r>
            </a:p>
            <a:p>
              <a:pPr marL="0" marR="0" lvl="2" indent="0" algn="l" defTabSz="80844"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r>
                <a:rPr lang="en-US" sz="226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0844"/>
              <a:endParaRPr lang="en-US" sz="2263" b="0" baseline="0" dirty="0">
                <a:solidFill>
                  <a:schemeClr val="bg1">
                    <a:lumMod val="75000"/>
                  </a:schemeClr>
                </a:solidFill>
                <a:latin typeface="Trebuchet MS" pitchFamily="34" charset="0"/>
              </a:endParaRPr>
            </a:p>
            <a:p>
              <a:pPr algn="ctr"/>
              <a:r>
                <a:rPr lang="en-US" sz="2829" b="1" baseline="0" dirty="0">
                  <a:solidFill>
                    <a:srgbClr val="FFC000"/>
                  </a:solidFill>
                  <a:latin typeface="Trebuchet MS" pitchFamily="34" charset="0"/>
                </a:rPr>
                <a:t>How to add Text</a:t>
              </a:r>
            </a:p>
            <a:p>
              <a:pPr marL="2425332" lvl="2" indent="0" algn="l" defTabSz="80844"/>
              <a:r>
                <a:rPr lang="en-US" sz="226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73923" lvl="2" indent="0" algn="l" defTabSz="80844"/>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 </a:t>
              </a:r>
              <a:r>
                <a:rPr kumimoji="0" lang="en-US" sz="2829"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263" b="0" baseline="0" dirty="0">
                <a:solidFill>
                  <a:schemeClr val="bg1">
                    <a:lumMod val="75000"/>
                  </a:schemeClr>
                </a:solidFill>
                <a:latin typeface="Trebuchet MS" pitchFamily="34" charset="0"/>
              </a:endParaRPr>
            </a:p>
            <a:p>
              <a:pPr marL="1073923" lvl="2" indent="0" algn="l" defTabSz="80844"/>
              <a:endParaRPr lang="en-US" sz="2263" b="0" baseline="0" dirty="0">
                <a:solidFill>
                  <a:schemeClr val="bg1">
                    <a:lumMod val="75000"/>
                  </a:schemeClr>
                </a:solidFill>
                <a:latin typeface="Trebuchet MS" pitchFamily="34" charset="0"/>
              </a:endParaRPr>
            </a:p>
            <a:p>
              <a:pPr algn="ctr"/>
              <a:r>
                <a:rPr lang="en-US" sz="2829" b="1" baseline="0" dirty="0">
                  <a:solidFill>
                    <a:srgbClr val="FFC000"/>
                  </a:solidFill>
                  <a:latin typeface="Trebuchet MS" pitchFamily="34" charset="0"/>
                </a:rPr>
                <a:t>How to add Tables</a:t>
              </a:r>
            </a:p>
            <a:p>
              <a:pPr marL="1414777" lvl="1" indent="0" algn="l" defTabSz="80844"/>
              <a:r>
                <a:rPr lang="en-US" sz="226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80844"/>
              <a:r>
                <a:rPr lang="en-US" sz="226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0844"/>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73923" rtl="0" eaLnBrk="1" fontAlgn="auto" latinLnBrk="0" hangingPunct="1">
                <a:lnSpc>
                  <a:spcPct val="100000"/>
                </a:lnSpc>
                <a:spcBef>
                  <a:spcPts val="0"/>
                </a:spcBef>
                <a:spcAft>
                  <a:spcPts val="0"/>
                </a:spcAft>
                <a:buClrTx/>
                <a:buSzTx/>
                <a:buFontTx/>
                <a:buNone/>
                <a:tabLst/>
                <a:defRPr/>
              </a:pPr>
              <a:endParaRPr kumimoji="0" lang="en-US" sz="2829"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80844"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320"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321"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674608"/>
              </a:xfrm>
              <a:prstGeom prst="rect">
                <a:avLst/>
              </a:prstGeom>
              <a:noFill/>
              <a:ln>
                <a:noFill/>
              </a:ln>
            </p:spPr>
            <p:txBody>
              <a:bodyPr wrap="square" rtlCol="0">
                <a:spAutoFit/>
              </a:bodyPr>
              <a:lstStyle/>
              <a:p>
                <a:r>
                  <a:rPr lang="en-US" sz="1698" dirty="0">
                    <a:solidFill>
                      <a:schemeClr val="tx2"/>
                    </a:solidFill>
                    <a:latin typeface="Trebuchet MS" pitchFamily="34" charset="0"/>
                  </a:rPr>
                  <a:t>Student</a:t>
                </a:r>
                <a:r>
                  <a:rPr lang="en-US" sz="1698" baseline="0" dirty="0">
                    <a:solidFill>
                      <a:schemeClr val="tx2"/>
                    </a:solidFill>
                    <a:latin typeface="Trebuchet MS" pitchFamily="34" charset="0"/>
                  </a:rPr>
                  <a:t> discounts are available on our </a:t>
                </a:r>
                <a:r>
                  <a:rPr lang="en-US" sz="1698" baseline="0" dirty="0" err="1">
                    <a:solidFill>
                      <a:schemeClr val="tx2"/>
                    </a:solidFill>
                    <a:latin typeface="Trebuchet MS" pitchFamily="34" charset="0"/>
                  </a:rPr>
                  <a:t>Facebook</a:t>
                </a:r>
                <a:r>
                  <a:rPr lang="en-US" sz="1698" baseline="0" dirty="0">
                    <a:solidFill>
                      <a:schemeClr val="tx2"/>
                    </a:solidFill>
                    <a:latin typeface="Trebuchet MS" pitchFamily="34" charset="0"/>
                  </a:rPr>
                  <a:t> page.</a:t>
                </a:r>
                <a:br>
                  <a:rPr lang="en-US" sz="1698" baseline="0" dirty="0">
                    <a:solidFill>
                      <a:schemeClr val="tx2"/>
                    </a:solidFill>
                    <a:latin typeface="Trebuchet MS" pitchFamily="34" charset="0"/>
                  </a:rPr>
                </a:br>
                <a:r>
                  <a:rPr lang="en-US" sz="1698" baseline="0" dirty="0">
                    <a:solidFill>
                      <a:schemeClr val="tx2"/>
                    </a:solidFill>
                    <a:latin typeface="Trebuchet MS" pitchFamily="34" charset="0"/>
                  </a:rPr>
                  <a:t>Go to </a:t>
                </a:r>
                <a:r>
                  <a:rPr lang="en-US" sz="1698" u="sng" baseline="0" dirty="0">
                    <a:solidFill>
                      <a:schemeClr val="tx2"/>
                    </a:solidFill>
                    <a:latin typeface="Trebuchet MS" pitchFamily="34" charset="0"/>
                  </a:rPr>
                  <a:t>PosterPresentations.com</a:t>
                </a:r>
                <a:r>
                  <a:rPr lang="en-US" sz="1698" baseline="0" dirty="0">
                    <a:solidFill>
                      <a:schemeClr val="tx2"/>
                    </a:solidFill>
                    <a:latin typeface="Trebuchet MS" pitchFamily="34" charset="0"/>
                  </a:rPr>
                  <a:t> and click on the FB icon. </a:t>
                </a:r>
                <a:endParaRPr lang="en-US" sz="1698" dirty="0">
                  <a:solidFill>
                    <a:schemeClr val="tx2"/>
                  </a:solidFill>
                  <a:latin typeface="Trebuchet MS" pitchFamily="34" charset="0"/>
                </a:endParaRPr>
              </a:p>
            </p:txBody>
          </p:sp>
        </p:grpSp>
      </p:grpSp>
      <p:sp>
        <p:nvSpPr>
          <p:cNvPr id="35" name="TextBox 34"/>
          <p:cNvSpPr txBox="1"/>
          <p:nvPr userDrawn="1"/>
        </p:nvSpPr>
        <p:spPr>
          <a:xfrm>
            <a:off x="43875929" y="28936847"/>
            <a:ext cx="10786864" cy="969969"/>
          </a:xfrm>
          <a:prstGeom prst="rect">
            <a:avLst/>
          </a:prstGeom>
          <a:noFill/>
        </p:spPr>
        <p:txBody>
          <a:bodyPr wrap="square" lIns="46190" tIns="23094" rIns="46190" bIns="23094" rtlCol="0">
            <a:spAutoFit/>
          </a:bodyPr>
          <a:lstStyle/>
          <a:p>
            <a:pPr marL="282955" indent="-282955">
              <a:lnSpc>
                <a:spcPts val="1839"/>
              </a:lnSpc>
            </a:pPr>
            <a:r>
              <a:rPr lang="en-US" sz="1980" dirty="0">
                <a:solidFill>
                  <a:schemeClr val="bg1"/>
                </a:solidFill>
              </a:rPr>
              <a:t>© 2015</a:t>
            </a:r>
            <a:r>
              <a:rPr lang="en-US" sz="1980" baseline="0" dirty="0">
                <a:solidFill>
                  <a:schemeClr val="bg1"/>
                </a:solidFill>
              </a:rPr>
              <a:t> </a:t>
            </a:r>
            <a:r>
              <a:rPr lang="en-US" sz="1980" dirty="0">
                <a:solidFill>
                  <a:schemeClr val="bg1"/>
                </a:solidFill>
              </a:rPr>
              <a:t>PosterPresentations.com</a:t>
            </a:r>
            <a:br>
              <a:rPr lang="en-US" sz="1980" dirty="0">
                <a:solidFill>
                  <a:schemeClr val="bg1"/>
                </a:solidFill>
              </a:rPr>
            </a:br>
            <a:r>
              <a:rPr lang="en-US" sz="1698" dirty="0">
                <a:solidFill>
                  <a:schemeClr val="bg1"/>
                </a:solidFill>
              </a:rPr>
              <a:t>2117 Fourth Street ,</a:t>
            </a:r>
            <a:r>
              <a:rPr lang="en-US" sz="1698" baseline="0" dirty="0">
                <a:solidFill>
                  <a:schemeClr val="bg1"/>
                </a:solidFill>
              </a:rPr>
              <a:t> Unit C</a:t>
            </a:r>
          </a:p>
          <a:p>
            <a:pPr marL="282955" indent="0">
              <a:lnSpc>
                <a:spcPts val="1839"/>
              </a:lnSpc>
            </a:pPr>
            <a:r>
              <a:rPr lang="en-US" sz="1698" baseline="0" dirty="0">
                <a:solidFill>
                  <a:schemeClr val="bg1"/>
                </a:solidFill>
              </a:rPr>
              <a:t>Berkeley CA </a:t>
            </a:r>
            <a:r>
              <a:rPr lang="en-US" sz="1415" baseline="0" dirty="0">
                <a:solidFill>
                  <a:schemeClr val="bg1"/>
                </a:solidFill>
              </a:rPr>
              <a:t>94710</a:t>
            </a:r>
            <a:br>
              <a:rPr lang="en-US" sz="1698" baseline="0" dirty="0">
                <a:solidFill>
                  <a:schemeClr val="bg1"/>
                </a:solidFill>
              </a:rPr>
            </a:br>
            <a:r>
              <a:rPr lang="en-US" sz="1698" b="1" baseline="0" dirty="0">
                <a:solidFill>
                  <a:srgbClr val="FFFF00"/>
                </a:solidFill>
              </a:rPr>
              <a:t>posterpresenter@gmail.com</a:t>
            </a:r>
            <a:endParaRPr lang="en-US" sz="1980" b="1" dirty="0">
              <a:solidFill>
                <a:srgbClr val="FFFF00"/>
              </a:solidFill>
            </a:endParaRPr>
          </a:p>
        </p:txBody>
      </p:sp>
      <p:sp>
        <p:nvSpPr>
          <p:cNvPr id="45" name="Text Box 14"/>
          <p:cNvSpPr txBox="1">
            <a:spLocks noChangeArrowheads="1"/>
          </p:cNvSpPr>
          <p:nvPr userDrawn="1"/>
        </p:nvSpPr>
        <p:spPr bwMode="auto">
          <a:xfrm>
            <a:off x="2025010" y="29670237"/>
            <a:ext cx="3728216" cy="231435"/>
          </a:xfrm>
          <a:prstGeom prst="rect">
            <a:avLst/>
          </a:prstGeom>
          <a:noFill/>
          <a:ln w="9525">
            <a:noFill/>
            <a:miter lim="800000"/>
            <a:headEnd/>
            <a:tailEnd/>
          </a:ln>
          <a:effectLst/>
        </p:spPr>
        <p:txBody>
          <a:bodyPr wrap="square" lIns="63219" tIns="31604" rIns="63219" bIns="31604">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Espace réservé du texte 7"/>
          <p:cNvSpPr>
            <a:spLocks noGrp="1"/>
          </p:cNvSpPr>
          <p:nvPr>
            <p:ph type="body" sz="quarter" idx="151"/>
          </p:nvPr>
        </p:nvSpPr>
        <p:spPr/>
        <p:txBody>
          <a:bodyPr/>
          <a:lstStyle/>
          <a:p>
            <a:r>
              <a:rPr lang="fr-FR" dirty="0"/>
              <a:t>Robin MAISANO – Florian VOUTERS</a:t>
            </a:r>
          </a:p>
        </p:txBody>
      </p:sp>
      <p:sp>
        <p:nvSpPr>
          <p:cNvPr id="11" name="Espace réservé du texte 10"/>
          <p:cNvSpPr>
            <a:spLocks noGrp="1"/>
          </p:cNvSpPr>
          <p:nvPr>
            <p:ph type="body" sz="quarter" idx="153"/>
          </p:nvPr>
        </p:nvSpPr>
        <p:spPr/>
        <p:txBody>
          <a:bodyPr/>
          <a:lstStyle/>
          <a:p>
            <a:r>
              <a:rPr lang="fr-FR" dirty="0"/>
              <a:t>Projet : </a:t>
            </a:r>
            <a:r>
              <a:rPr lang="fr-FR" dirty="0" err="1"/>
              <a:t>Pimp</a:t>
            </a:r>
            <a:r>
              <a:rPr lang="fr-FR" dirty="0"/>
              <a:t> </a:t>
            </a:r>
            <a:r>
              <a:rPr lang="fr-FR" dirty="0" err="1"/>
              <a:t>My</a:t>
            </a:r>
            <a:r>
              <a:rPr lang="fr-FR" dirty="0"/>
              <a:t> </a:t>
            </a:r>
            <a:r>
              <a:rPr lang="fr-FR" dirty="0" err="1"/>
              <a:t>Fridge</a:t>
            </a:r>
            <a:endParaRPr lang="fr-FR" dirty="0"/>
          </a:p>
        </p:txBody>
      </p:sp>
      <p:sp>
        <p:nvSpPr>
          <p:cNvPr id="12" name="Espace réservé du texte 11"/>
          <p:cNvSpPr>
            <a:spLocks noGrp="1"/>
          </p:cNvSpPr>
          <p:nvPr>
            <p:ph type="body" sz="quarter" idx="150"/>
          </p:nvPr>
        </p:nvSpPr>
        <p:spPr/>
        <p:txBody>
          <a:bodyPr/>
          <a:lstStyle/>
          <a:p>
            <a:r>
              <a:rPr lang="fr-FR" dirty="0"/>
              <a:t>Projet Electronique A2 </a:t>
            </a:r>
          </a:p>
        </p:txBody>
      </p:sp>
      <p:sp>
        <p:nvSpPr>
          <p:cNvPr id="35" name="Rectangle 34"/>
          <p:cNvSpPr/>
          <p:nvPr/>
        </p:nvSpPr>
        <p:spPr>
          <a:xfrm>
            <a:off x="0" y="4032738"/>
            <a:ext cx="42803763" cy="26242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grpSp>
        <p:nvGrpSpPr>
          <p:cNvPr id="36" name="Groupe 35"/>
          <p:cNvGrpSpPr/>
          <p:nvPr/>
        </p:nvGrpSpPr>
        <p:grpSpPr>
          <a:xfrm>
            <a:off x="6081957" y="4620446"/>
            <a:ext cx="30889523" cy="21350201"/>
            <a:chOff x="8012571" y="4862125"/>
            <a:chExt cx="30889523" cy="21350201"/>
          </a:xfrm>
        </p:grpSpPr>
        <p:sp>
          <p:nvSpPr>
            <p:cNvPr id="37" name="Flèche en arc 36"/>
            <p:cNvSpPr/>
            <p:nvPr/>
          </p:nvSpPr>
          <p:spPr>
            <a:xfrm>
              <a:off x="10582600" y="4862125"/>
              <a:ext cx="21350201" cy="21350201"/>
            </a:xfrm>
            <a:prstGeom prst="circularArrow">
              <a:avLst>
                <a:gd name="adj1" fmla="val 4668"/>
                <a:gd name="adj2" fmla="val 272909"/>
                <a:gd name="adj3" fmla="val 14845281"/>
                <a:gd name="adj4" fmla="val 16796173"/>
                <a:gd name="adj5" fmla="val 4847"/>
              </a:avLst>
            </a:prstGeom>
            <a:noFill/>
          </p:spPr>
          <p:style>
            <a:lnRef idx="0">
              <a:schemeClr val="dk1">
                <a:hueOff val="0"/>
                <a:satOff val="0"/>
                <a:lumOff val="0"/>
                <a:alphaOff val="0"/>
              </a:schemeClr>
            </a:lnRef>
            <a:fillRef idx="1">
              <a:scrgbClr r="0" g="0" b="0"/>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41" name="Forme libre 40"/>
            <p:cNvSpPr/>
            <p:nvPr/>
          </p:nvSpPr>
          <p:spPr>
            <a:xfrm>
              <a:off x="8012571" y="4895471"/>
              <a:ext cx="5458143" cy="2818558"/>
            </a:xfrm>
            <a:custGeom>
              <a:avLst/>
              <a:gdLst>
                <a:gd name="connsiteX0" fmla="*/ 0 w 5458143"/>
                <a:gd name="connsiteY0" fmla="*/ 469769 h 2818558"/>
                <a:gd name="connsiteX1" fmla="*/ 469769 w 5458143"/>
                <a:gd name="connsiteY1" fmla="*/ 0 h 2818558"/>
                <a:gd name="connsiteX2" fmla="*/ 4988374 w 5458143"/>
                <a:gd name="connsiteY2" fmla="*/ 0 h 2818558"/>
                <a:gd name="connsiteX3" fmla="*/ 5458143 w 5458143"/>
                <a:gd name="connsiteY3" fmla="*/ 469769 h 2818558"/>
                <a:gd name="connsiteX4" fmla="*/ 5458143 w 5458143"/>
                <a:gd name="connsiteY4" fmla="*/ 2348789 h 2818558"/>
                <a:gd name="connsiteX5" fmla="*/ 4988374 w 5458143"/>
                <a:gd name="connsiteY5" fmla="*/ 2818558 h 2818558"/>
                <a:gd name="connsiteX6" fmla="*/ 469769 w 5458143"/>
                <a:gd name="connsiteY6" fmla="*/ 2818558 h 2818558"/>
                <a:gd name="connsiteX7" fmla="*/ 0 w 5458143"/>
                <a:gd name="connsiteY7" fmla="*/ 2348789 h 2818558"/>
                <a:gd name="connsiteX8" fmla="*/ 0 w 5458143"/>
                <a:gd name="connsiteY8" fmla="*/ 469769 h 28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58143" h="2818558">
                  <a:moveTo>
                    <a:pt x="0" y="469769"/>
                  </a:moveTo>
                  <a:cubicBezTo>
                    <a:pt x="0" y="210323"/>
                    <a:pt x="210323" y="0"/>
                    <a:pt x="469769" y="0"/>
                  </a:cubicBezTo>
                  <a:lnTo>
                    <a:pt x="4988374" y="0"/>
                  </a:lnTo>
                  <a:cubicBezTo>
                    <a:pt x="5247820" y="0"/>
                    <a:pt x="5458143" y="210323"/>
                    <a:pt x="5458143" y="469769"/>
                  </a:cubicBezTo>
                  <a:lnTo>
                    <a:pt x="5458143" y="2348789"/>
                  </a:lnTo>
                  <a:cubicBezTo>
                    <a:pt x="5458143" y="2608235"/>
                    <a:pt x="5247820" y="2818558"/>
                    <a:pt x="4988374" y="2818558"/>
                  </a:cubicBezTo>
                  <a:lnTo>
                    <a:pt x="469769" y="2818558"/>
                  </a:lnTo>
                  <a:cubicBezTo>
                    <a:pt x="210323" y="2818558"/>
                    <a:pt x="0" y="2608235"/>
                    <a:pt x="0" y="2348789"/>
                  </a:cubicBezTo>
                  <a:lnTo>
                    <a:pt x="0" y="469769"/>
                  </a:lnTo>
                  <a:close/>
                </a:path>
              </a:pathLst>
            </a:custGeom>
            <a:solidFill>
              <a:srgbClr val="00B0F0"/>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385241" tIns="385241" rIns="385241" bIns="385241" numCol="1" spcCol="1270" anchor="ctr" anchorCtr="0">
              <a:noAutofit/>
            </a:bodyPr>
            <a:lstStyle/>
            <a:p>
              <a:pPr lvl="0" algn="ctr" defTabSz="2889250">
                <a:lnSpc>
                  <a:spcPct val="90000"/>
                </a:lnSpc>
                <a:spcBef>
                  <a:spcPct val="0"/>
                </a:spcBef>
                <a:spcAft>
                  <a:spcPct val="35000"/>
                </a:spcAft>
              </a:pPr>
              <a:r>
                <a:rPr lang="fr-FR" sz="6500" kern="1200" dirty="0"/>
                <a:t>CONCEIVE</a:t>
              </a:r>
            </a:p>
          </p:txBody>
        </p:sp>
        <p:sp>
          <p:nvSpPr>
            <p:cNvPr id="42" name="Forme libre 41"/>
            <p:cNvSpPr/>
            <p:nvPr/>
          </p:nvSpPr>
          <p:spPr>
            <a:xfrm>
              <a:off x="33515301" y="4933048"/>
              <a:ext cx="5386793" cy="2745043"/>
            </a:xfrm>
            <a:custGeom>
              <a:avLst/>
              <a:gdLst>
                <a:gd name="connsiteX0" fmla="*/ 0 w 5386793"/>
                <a:gd name="connsiteY0" fmla="*/ 457516 h 2745043"/>
                <a:gd name="connsiteX1" fmla="*/ 457516 w 5386793"/>
                <a:gd name="connsiteY1" fmla="*/ 0 h 2745043"/>
                <a:gd name="connsiteX2" fmla="*/ 4929277 w 5386793"/>
                <a:gd name="connsiteY2" fmla="*/ 0 h 2745043"/>
                <a:gd name="connsiteX3" fmla="*/ 5386793 w 5386793"/>
                <a:gd name="connsiteY3" fmla="*/ 457516 h 2745043"/>
                <a:gd name="connsiteX4" fmla="*/ 5386793 w 5386793"/>
                <a:gd name="connsiteY4" fmla="*/ 2287527 h 2745043"/>
                <a:gd name="connsiteX5" fmla="*/ 4929277 w 5386793"/>
                <a:gd name="connsiteY5" fmla="*/ 2745043 h 2745043"/>
                <a:gd name="connsiteX6" fmla="*/ 457516 w 5386793"/>
                <a:gd name="connsiteY6" fmla="*/ 2745043 h 2745043"/>
                <a:gd name="connsiteX7" fmla="*/ 0 w 5386793"/>
                <a:gd name="connsiteY7" fmla="*/ 2287527 h 2745043"/>
                <a:gd name="connsiteX8" fmla="*/ 0 w 5386793"/>
                <a:gd name="connsiteY8" fmla="*/ 457516 h 274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86793" h="2745043">
                  <a:moveTo>
                    <a:pt x="0" y="457516"/>
                  </a:moveTo>
                  <a:cubicBezTo>
                    <a:pt x="0" y="204837"/>
                    <a:pt x="204837" y="0"/>
                    <a:pt x="457516" y="0"/>
                  </a:cubicBezTo>
                  <a:lnTo>
                    <a:pt x="4929277" y="0"/>
                  </a:lnTo>
                  <a:cubicBezTo>
                    <a:pt x="5181956" y="0"/>
                    <a:pt x="5386793" y="204837"/>
                    <a:pt x="5386793" y="457516"/>
                  </a:cubicBezTo>
                  <a:lnTo>
                    <a:pt x="5386793" y="2287527"/>
                  </a:lnTo>
                  <a:cubicBezTo>
                    <a:pt x="5386793" y="2540206"/>
                    <a:pt x="5181956" y="2745043"/>
                    <a:pt x="4929277" y="2745043"/>
                  </a:cubicBezTo>
                  <a:lnTo>
                    <a:pt x="457516" y="2745043"/>
                  </a:lnTo>
                  <a:cubicBezTo>
                    <a:pt x="204837" y="2745043"/>
                    <a:pt x="0" y="2540206"/>
                    <a:pt x="0" y="2287527"/>
                  </a:cubicBezTo>
                  <a:lnTo>
                    <a:pt x="0" y="457516"/>
                  </a:lnTo>
                  <a:close/>
                </a:path>
              </a:pathLst>
            </a:custGeom>
            <a:solidFill>
              <a:srgbClr val="7030A0"/>
            </a:solidFill>
          </p:spPr>
          <p:style>
            <a:lnRef idx="2">
              <a:schemeClr val="lt1">
                <a:hueOff val="0"/>
                <a:satOff val="0"/>
                <a:lumOff val="0"/>
                <a:alphaOff val="0"/>
              </a:schemeClr>
            </a:lnRef>
            <a:fillRef idx="1">
              <a:scrgbClr r="0" g="0" b="0"/>
            </a:fillRef>
            <a:effectRef idx="0">
              <a:schemeClr val="accent3">
                <a:hueOff val="3000641"/>
                <a:satOff val="271"/>
                <a:lumOff val="-2877"/>
                <a:alphaOff val="0"/>
              </a:schemeClr>
            </a:effectRef>
            <a:fontRef idx="minor">
              <a:schemeClr val="lt1"/>
            </a:fontRef>
          </p:style>
          <p:txBody>
            <a:bodyPr spcFirstLastPara="0" vert="horz" wrap="square" lIns="381652" tIns="381652" rIns="381652" bIns="381652" numCol="1" spcCol="1270" anchor="ctr" anchorCtr="0">
              <a:noAutofit/>
            </a:bodyPr>
            <a:lstStyle/>
            <a:p>
              <a:pPr lvl="0" algn="ctr" defTabSz="2889250">
                <a:lnSpc>
                  <a:spcPct val="90000"/>
                </a:lnSpc>
                <a:spcBef>
                  <a:spcPct val="0"/>
                </a:spcBef>
                <a:spcAft>
                  <a:spcPct val="35000"/>
                </a:spcAft>
              </a:pPr>
              <a:r>
                <a:rPr lang="fr-FR" sz="6500" kern="1200" dirty="0"/>
                <a:t>DESIGN</a:t>
              </a:r>
            </a:p>
          </p:txBody>
        </p:sp>
        <p:sp>
          <p:nvSpPr>
            <p:cNvPr id="43" name="Forme libre 42"/>
            <p:cNvSpPr/>
            <p:nvPr/>
          </p:nvSpPr>
          <p:spPr>
            <a:xfrm>
              <a:off x="33475148" y="17338435"/>
              <a:ext cx="5426946" cy="2379411"/>
            </a:xfrm>
            <a:custGeom>
              <a:avLst/>
              <a:gdLst>
                <a:gd name="connsiteX0" fmla="*/ 0 w 5426946"/>
                <a:gd name="connsiteY0" fmla="*/ 396576 h 2379411"/>
                <a:gd name="connsiteX1" fmla="*/ 396576 w 5426946"/>
                <a:gd name="connsiteY1" fmla="*/ 0 h 2379411"/>
                <a:gd name="connsiteX2" fmla="*/ 5030370 w 5426946"/>
                <a:gd name="connsiteY2" fmla="*/ 0 h 2379411"/>
                <a:gd name="connsiteX3" fmla="*/ 5426946 w 5426946"/>
                <a:gd name="connsiteY3" fmla="*/ 396576 h 2379411"/>
                <a:gd name="connsiteX4" fmla="*/ 5426946 w 5426946"/>
                <a:gd name="connsiteY4" fmla="*/ 1982835 h 2379411"/>
                <a:gd name="connsiteX5" fmla="*/ 5030370 w 5426946"/>
                <a:gd name="connsiteY5" fmla="*/ 2379411 h 2379411"/>
                <a:gd name="connsiteX6" fmla="*/ 396576 w 5426946"/>
                <a:gd name="connsiteY6" fmla="*/ 2379411 h 2379411"/>
                <a:gd name="connsiteX7" fmla="*/ 0 w 5426946"/>
                <a:gd name="connsiteY7" fmla="*/ 1982835 h 2379411"/>
                <a:gd name="connsiteX8" fmla="*/ 0 w 5426946"/>
                <a:gd name="connsiteY8" fmla="*/ 396576 h 237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6946" h="2379411">
                  <a:moveTo>
                    <a:pt x="0" y="396576"/>
                  </a:moveTo>
                  <a:cubicBezTo>
                    <a:pt x="0" y="177553"/>
                    <a:pt x="177553" y="0"/>
                    <a:pt x="396576" y="0"/>
                  </a:cubicBezTo>
                  <a:lnTo>
                    <a:pt x="5030370" y="0"/>
                  </a:lnTo>
                  <a:cubicBezTo>
                    <a:pt x="5249393" y="0"/>
                    <a:pt x="5426946" y="177553"/>
                    <a:pt x="5426946" y="396576"/>
                  </a:cubicBezTo>
                  <a:lnTo>
                    <a:pt x="5426946" y="1982835"/>
                  </a:lnTo>
                  <a:cubicBezTo>
                    <a:pt x="5426946" y="2201858"/>
                    <a:pt x="5249393" y="2379411"/>
                    <a:pt x="5030370" y="2379411"/>
                  </a:cubicBezTo>
                  <a:lnTo>
                    <a:pt x="396576" y="2379411"/>
                  </a:lnTo>
                  <a:cubicBezTo>
                    <a:pt x="177553" y="2379411"/>
                    <a:pt x="0" y="2201858"/>
                    <a:pt x="0" y="1982835"/>
                  </a:cubicBezTo>
                  <a:lnTo>
                    <a:pt x="0" y="396576"/>
                  </a:lnTo>
                  <a:close/>
                </a:path>
              </a:pathLst>
            </a:custGeom>
            <a:solidFill>
              <a:srgbClr val="FC1C1C"/>
            </a:solidFill>
          </p:spPr>
          <p:style>
            <a:lnRef idx="2">
              <a:schemeClr val="lt1">
                <a:hueOff val="0"/>
                <a:satOff val="0"/>
                <a:lumOff val="0"/>
                <a:alphaOff val="0"/>
              </a:schemeClr>
            </a:lnRef>
            <a:fillRef idx="1">
              <a:scrgbClr r="0" g="0" b="0"/>
            </a:fillRef>
            <a:effectRef idx="0">
              <a:schemeClr val="accent3">
                <a:hueOff val="6001281"/>
                <a:satOff val="542"/>
                <a:lumOff val="-5754"/>
                <a:alphaOff val="0"/>
              </a:schemeClr>
            </a:effectRef>
            <a:fontRef idx="minor">
              <a:schemeClr val="lt1"/>
            </a:fontRef>
          </p:style>
          <p:txBody>
            <a:bodyPr spcFirstLastPara="0" vert="horz" wrap="square" lIns="363803" tIns="363803" rIns="363803" bIns="363803" numCol="1" spcCol="1270" anchor="ctr" anchorCtr="0">
              <a:noAutofit/>
            </a:bodyPr>
            <a:lstStyle/>
            <a:p>
              <a:pPr lvl="0" algn="ctr" defTabSz="2889250">
                <a:lnSpc>
                  <a:spcPct val="90000"/>
                </a:lnSpc>
                <a:spcBef>
                  <a:spcPct val="0"/>
                </a:spcBef>
                <a:spcAft>
                  <a:spcPct val="35000"/>
                </a:spcAft>
              </a:pPr>
              <a:r>
                <a:rPr lang="fr-FR" sz="6500" kern="1200" dirty="0"/>
                <a:t>IMPLEMENTS</a:t>
              </a:r>
            </a:p>
          </p:txBody>
        </p:sp>
        <p:sp>
          <p:nvSpPr>
            <p:cNvPr id="44" name="Forme libre 43"/>
            <p:cNvSpPr/>
            <p:nvPr/>
          </p:nvSpPr>
          <p:spPr>
            <a:xfrm>
              <a:off x="8022123" y="17943404"/>
              <a:ext cx="5439037" cy="2399338"/>
            </a:xfrm>
            <a:custGeom>
              <a:avLst/>
              <a:gdLst>
                <a:gd name="connsiteX0" fmla="*/ 0 w 5439037"/>
                <a:gd name="connsiteY0" fmla="*/ 399898 h 2399338"/>
                <a:gd name="connsiteX1" fmla="*/ 399898 w 5439037"/>
                <a:gd name="connsiteY1" fmla="*/ 0 h 2399338"/>
                <a:gd name="connsiteX2" fmla="*/ 5039139 w 5439037"/>
                <a:gd name="connsiteY2" fmla="*/ 0 h 2399338"/>
                <a:gd name="connsiteX3" fmla="*/ 5439037 w 5439037"/>
                <a:gd name="connsiteY3" fmla="*/ 399898 h 2399338"/>
                <a:gd name="connsiteX4" fmla="*/ 5439037 w 5439037"/>
                <a:gd name="connsiteY4" fmla="*/ 1999440 h 2399338"/>
                <a:gd name="connsiteX5" fmla="*/ 5039139 w 5439037"/>
                <a:gd name="connsiteY5" fmla="*/ 2399338 h 2399338"/>
                <a:gd name="connsiteX6" fmla="*/ 399898 w 5439037"/>
                <a:gd name="connsiteY6" fmla="*/ 2399338 h 2399338"/>
                <a:gd name="connsiteX7" fmla="*/ 0 w 5439037"/>
                <a:gd name="connsiteY7" fmla="*/ 1999440 h 2399338"/>
                <a:gd name="connsiteX8" fmla="*/ 0 w 5439037"/>
                <a:gd name="connsiteY8" fmla="*/ 399898 h 239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39037" h="2399338">
                  <a:moveTo>
                    <a:pt x="0" y="399898"/>
                  </a:moveTo>
                  <a:cubicBezTo>
                    <a:pt x="0" y="179040"/>
                    <a:pt x="179040" y="0"/>
                    <a:pt x="399898" y="0"/>
                  </a:cubicBezTo>
                  <a:lnTo>
                    <a:pt x="5039139" y="0"/>
                  </a:lnTo>
                  <a:cubicBezTo>
                    <a:pt x="5259997" y="0"/>
                    <a:pt x="5439037" y="179040"/>
                    <a:pt x="5439037" y="399898"/>
                  </a:cubicBezTo>
                  <a:lnTo>
                    <a:pt x="5439037" y="1999440"/>
                  </a:lnTo>
                  <a:cubicBezTo>
                    <a:pt x="5439037" y="2220298"/>
                    <a:pt x="5259997" y="2399338"/>
                    <a:pt x="5039139" y="2399338"/>
                  </a:cubicBezTo>
                  <a:lnTo>
                    <a:pt x="399898" y="2399338"/>
                  </a:lnTo>
                  <a:cubicBezTo>
                    <a:pt x="179040" y="2399338"/>
                    <a:pt x="0" y="2220298"/>
                    <a:pt x="0" y="1999440"/>
                  </a:cubicBezTo>
                  <a:lnTo>
                    <a:pt x="0" y="399898"/>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9001922"/>
                <a:satOff val="813"/>
                <a:lumOff val="-8631"/>
                <a:alphaOff val="0"/>
              </a:schemeClr>
            </a:effectRef>
            <a:fontRef idx="minor">
              <a:schemeClr val="lt1"/>
            </a:fontRef>
          </p:style>
          <p:txBody>
            <a:bodyPr spcFirstLastPara="0" vert="horz" wrap="square" lIns="364776" tIns="364776" rIns="364776" bIns="364776" numCol="1" spcCol="1270" anchor="ctr" anchorCtr="0">
              <a:noAutofit/>
            </a:bodyPr>
            <a:lstStyle/>
            <a:p>
              <a:pPr lvl="0" algn="ctr" defTabSz="2889250">
                <a:lnSpc>
                  <a:spcPct val="90000"/>
                </a:lnSpc>
                <a:spcBef>
                  <a:spcPct val="0"/>
                </a:spcBef>
                <a:spcAft>
                  <a:spcPct val="35000"/>
                </a:spcAft>
              </a:pPr>
              <a:r>
                <a:rPr lang="fr-FR" sz="6500" kern="1200" dirty="0"/>
                <a:t>OPPERATE</a:t>
              </a:r>
            </a:p>
          </p:txBody>
        </p:sp>
      </p:grpSp>
      <p:sp>
        <p:nvSpPr>
          <p:cNvPr id="45" name="Flèche droite 44"/>
          <p:cNvSpPr/>
          <p:nvPr/>
        </p:nvSpPr>
        <p:spPr>
          <a:xfrm>
            <a:off x="16077339" y="5240618"/>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Flèche droite 45"/>
          <p:cNvSpPr/>
          <p:nvPr/>
        </p:nvSpPr>
        <p:spPr>
          <a:xfrm rot="5400000">
            <a:off x="35567518" y="12165435"/>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lèche droite 46"/>
          <p:cNvSpPr/>
          <p:nvPr/>
        </p:nvSpPr>
        <p:spPr>
          <a:xfrm rot="10800000">
            <a:off x="16074316" y="28353451"/>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Flèche droite 47"/>
          <p:cNvSpPr/>
          <p:nvPr/>
        </p:nvSpPr>
        <p:spPr>
          <a:xfrm rot="16200000">
            <a:off x="-3939370" y="13382347"/>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2776390" y="7698987"/>
            <a:ext cx="10149558" cy="6370975"/>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Attendus Physiques :</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Mini frigo</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Régulation de la température</a:t>
            </a:r>
          </a:p>
          <a:p>
            <a:pPr marL="857250" indent="-857250">
              <a:buFont typeface="Arial" panose="020B0604020202020204" pitchFamily="34" charset="0"/>
              <a:buChar char="•"/>
            </a:pPr>
            <a:endParaRPr lang="fr-FR" sz="4000" dirty="0">
              <a:latin typeface="Times New Roman" panose="02020603050405020304" pitchFamily="18" charset="0"/>
              <a:cs typeface="Times New Roman" panose="02020603050405020304" pitchFamily="18" charset="0"/>
            </a:endParaRPr>
          </a:p>
          <a:p>
            <a:r>
              <a:rPr lang="fr-FR" sz="4400" b="1" dirty="0">
                <a:latin typeface="Times New Roman" panose="02020603050405020304" pitchFamily="18" charset="0"/>
                <a:cs typeface="Times New Roman" panose="02020603050405020304" pitchFamily="18" charset="0"/>
              </a:rPr>
              <a:t>Attendus Applicatifs :</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la température intérieure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la température extérieure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la température de consigne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l’humidité</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Modification de la température de consigne</a:t>
            </a:r>
          </a:p>
        </p:txBody>
      </p:sp>
      <p:sp>
        <p:nvSpPr>
          <p:cNvPr id="49" name="ZoneTexte 48"/>
          <p:cNvSpPr txBox="1"/>
          <p:nvPr/>
        </p:nvSpPr>
        <p:spPr>
          <a:xfrm>
            <a:off x="22139627" y="13875199"/>
            <a:ext cx="13670280" cy="3416320"/>
          </a:xfrm>
          <a:prstGeom prst="rect">
            <a:avLst/>
          </a:prstGeom>
          <a:noFill/>
        </p:spPr>
        <p:txBody>
          <a:bodyPr wrap="square" rtlCol="0">
            <a:spAutoFit/>
          </a:bodyPr>
          <a:lstStyle/>
          <a:p>
            <a:r>
              <a:rPr lang="fr-FR" sz="7200" dirty="0" err="1">
                <a:latin typeface="Times New Roman" panose="02020603050405020304" pitchFamily="18" charset="0"/>
                <a:cs typeface="Times New Roman" panose="02020603050405020304" pitchFamily="18" charset="0"/>
              </a:rPr>
              <a:t>Diag</a:t>
            </a:r>
            <a:r>
              <a:rPr lang="fr-FR" sz="7200" dirty="0">
                <a:latin typeface="Times New Roman" panose="02020603050405020304" pitchFamily="18" charset="0"/>
                <a:cs typeface="Times New Roman" panose="02020603050405020304" pitchFamily="18" charset="0"/>
              </a:rPr>
              <a:t> Composant, Choix Techniques et fonctionnement : Peltier, Pont Diviseur, Sciences</a:t>
            </a:r>
          </a:p>
        </p:txBody>
      </p:sp>
      <p:sp>
        <p:nvSpPr>
          <p:cNvPr id="50" name="ZoneTexte 49"/>
          <p:cNvSpPr txBox="1"/>
          <p:nvPr/>
        </p:nvSpPr>
        <p:spPr>
          <a:xfrm>
            <a:off x="24400014" y="21333274"/>
            <a:ext cx="13670280" cy="2308324"/>
          </a:xfrm>
          <a:prstGeom prst="rect">
            <a:avLst/>
          </a:prstGeom>
          <a:noFill/>
        </p:spPr>
        <p:txBody>
          <a:bodyPr wrap="square" rtlCol="0">
            <a:spAutoFit/>
          </a:bodyPr>
          <a:lstStyle/>
          <a:p>
            <a:r>
              <a:rPr lang="fr-FR" sz="7200" dirty="0">
                <a:latin typeface="Times New Roman" panose="02020603050405020304" pitchFamily="18" charset="0"/>
                <a:cs typeface="Times New Roman" panose="02020603050405020304" pitchFamily="18" charset="0"/>
              </a:rPr>
              <a:t>Code, UML, Diag Instanciation-création</a:t>
            </a:r>
          </a:p>
        </p:txBody>
      </p:sp>
      <p:sp>
        <p:nvSpPr>
          <p:cNvPr id="51" name="ZoneTexte 50"/>
          <p:cNvSpPr txBox="1"/>
          <p:nvPr/>
        </p:nvSpPr>
        <p:spPr>
          <a:xfrm>
            <a:off x="3246120" y="20594050"/>
            <a:ext cx="13670280" cy="2308324"/>
          </a:xfrm>
          <a:prstGeom prst="rect">
            <a:avLst/>
          </a:prstGeom>
          <a:noFill/>
        </p:spPr>
        <p:txBody>
          <a:bodyPr wrap="square" rtlCol="0">
            <a:spAutoFit/>
          </a:bodyPr>
          <a:lstStyle/>
          <a:p>
            <a:r>
              <a:rPr lang="fr-FR" sz="7200" dirty="0">
                <a:latin typeface="Times New Roman" panose="02020603050405020304" pitchFamily="18" charset="0"/>
                <a:cs typeface="Times New Roman" panose="02020603050405020304" pitchFamily="18" charset="0"/>
              </a:rPr>
              <a:t>Tests fonctionnels, Retour d’expérience</a:t>
            </a:r>
          </a:p>
        </p:txBody>
      </p:sp>
      <p:sp>
        <p:nvSpPr>
          <p:cNvPr id="23" name="ZoneTexte 22"/>
          <p:cNvSpPr txBox="1"/>
          <p:nvPr/>
        </p:nvSpPr>
        <p:spPr>
          <a:xfrm>
            <a:off x="12925948" y="7698987"/>
            <a:ext cx="7408984" cy="10002738"/>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Livrables :</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Gestion de Projet</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OBS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WBS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Planning Prévisionnel</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Diagrammes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Cas d’Utilisation</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Composants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Classes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Séquence</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Documentation</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Tests fonctionnels</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Application</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Mini Frigo</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Poster</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Rapport de Projet	</a:t>
            </a:r>
          </a:p>
        </p:txBody>
      </p:sp>
      <p:sp>
        <p:nvSpPr>
          <p:cNvPr id="52" name="ZoneTexte 51"/>
          <p:cNvSpPr txBox="1"/>
          <p:nvPr/>
        </p:nvSpPr>
        <p:spPr>
          <a:xfrm>
            <a:off x="32641829" y="7846482"/>
            <a:ext cx="7408984" cy="769441"/>
          </a:xfrm>
          <a:prstGeom prst="rect">
            <a:avLst/>
          </a:prstGeom>
          <a:noFill/>
        </p:spPr>
        <p:txBody>
          <a:bodyPr wrap="square" rtlCol="0">
            <a:spAutoFit/>
          </a:bodyPr>
          <a:lstStyle/>
          <a:p>
            <a:endParaRPr lang="fr-FR" sz="4400" b="1" dirty="0">
              <a:latin typeface="Times New Roman" panose="02020603050405020304" pitchFamily="18" charset="0"/>
              <a:cs typeface="Times New Roman" panose="02020603050405020304" pitchFamily="18" charset="0"/>
            </a:endParaRPr>
          </a:p>
        </p:txBody>
      </p:sp>
      <p:pic>
        <p:nvPicPr>
          <p:cNvPr id="28" name="Imag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5783" y="7508827"/>
            <a:ext cx="10902338" cy="6561135"/>
          </a:xfrm>
          <a:prstGeom prst="rect">
            <a:avLst/>
          </a:prstGeom>
        </p:spPr>
      </p:pic>
      <p:pic>
        <p:nvPicPr>
          <p:cNvPr id="29" name="Image 28"/>
          <p:cNvPicPr>
            <a:picLocks noChangeAspect="1"/>
          </p:cNvPicPr>
          <p:nvPr/>
        </p:nvPicPr>
        <p:blipFill>
          <a:blip r:embed="rId4"/>
          <a:stretch>
            <a:fillRect/>
          </a:stretch>
        </p:blipFill>
        <p:spPr>
          <a:xfrm>
            <a:off x="31979629" y="9040316"/>
            <a:ext cx="6267450" cy="7458075"/>
          </a:xfrm>
          <a:prstGeom prst="rect">
            <a:avLst/>
          </a:prstGeom>
        </p:spPr>
      </p:pic>
      <p:pic>
        <p:nvPicPr>
          <p:cNvPr id="3" name="Image 2">
            <a:extLst>
              <a:ext uri="{FF2B5EF4-FFF2-40B4-BE49-F238E27FC236}">
                <a16:creationId xmlns:a16="http://schemas.microsoft.com/office/drawing/2014/main" id="{C0B61347-EBBF-4104-BA12-BE3A2BAA89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96963" y="22902374"/>
            <a:ext cx="11941575" cy="5342083"/>
          </a:xfrm>
          <a:prstGeom prst="rect">
            <a:avLst/>
          </a:prstGeom>
        </p:spPr>
      </p:pic>
    </p:spTree>
    <p:extLst>
      <p:ext uri="{BB962C8B-B14F-4D97-AF65-F5344CB8AC3E}">
        <p14:creationId xmlns:p14="http://schemas.microsoft.com/office/powerpoint/2010/main" val="3874869272"/>
      </p:ext>
    </p:extLst>
  </p:cSld>
  <p:clrMapOvr>
    <a:masterClrMapping/>
  </p:clrMapOvr>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1358</TotalTime>
  <Words>114</Words>
  <Application>Microsoft Office PowerPoint</Application>
  <PresentationFormat>Personnalisé</PresentationFormat>
  <Paragraphs>41</Paragraphs>
  <Slides>1</Slides>
  <Notes>1</Notes>
  <HiddenSlides>0</HiddenSlides>
  <MMClips>0</MMClips>
  <ScaleCrop>false</ScaleCrop>
  <HeadingPairs>
    <vt:vector size="8" baseType="variant">
      <vt:variant>
        <vt:lpstr>Polices utilisées</vt:lpstr>
      </vt:variant>
      <vt:variant>
        <vt:i4>4</vt:i4>
      </vt:variant>
      <vt:variant>
        <vt:lpstr>Thème</vt:lpstr>
      </vt:variant>
      <vt:variant>
        <vt:i4>2</vt:i4>
      </vt:variant>
      <vt:variant>
        <vt:lpstr>Serveurs OLE incorporés</vt:lpstr>
      </vt:variant>
      <vt:variant>
        <vt:i4>1</vt:i4>
      </vt:variant>
      <vt:variant>
        <vt:lpstr>Titres des diapositives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VOUTERS FLORIAN</cp:lastModifiedBy>
  <cp:revision>110</cp:revision>
  <dcterms:created xsi:type="dcterms:W3CDTF">2012-02-10T00:21:22Z</dcterms:created>
  <dcterms:modified xsi:type="dcterms:W3CDTF">2017-11-24T13:53:36Z</dcterms:modified>
</cp:coreProperties>
</file>