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56" r:id="rId5"/>
    <p:sldId id="262" r:id="rId6"/>
    <p:sldId id="293" r:id="rId7"/>
    <p:sldId id="264" r:id="rId8"/>
    <p:sldId id="263" r:id="rId9"/>
    <p:sldId id="265" r:id="rId10"/>
    <p:sldId id="266" r:id="rId11"/>
    <p:sldId id="259" r:id="rId12"/>
    <p:sldId id="257" r:id="rId13"/>
    <p:sldId id="261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53C48-DEB9-48E9-A2E4-972F381CE0E8}" v="5" dt="2025-02-04T14:30:17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76" d="100"/>
          <a:sy n="76" d="100"/>
        </p:scale>
        <p:origin x="62" y="235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9D249-8546-44E7-AFF9-C33297DBE209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7FE93-FBC7-41BB-B473-E7EE853FCD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433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7FE93-FBC7-41BB-B473-E7EE853FCDA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7631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17655-C54C-0387-9C4E-AA31F86DF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4E79E4-33F7-3441-0159-99C6EDA38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D9D2E4-2AB7-B929-EB85-8E1A3DD2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2AA5-72B7-4A6D-AE87-75ED719B5BC0}" type="datetime1">
              <a:rPr lang="fr-FR" smtClean="0"/>
              <a:t>30/04/2025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BF7701-616B-A657-25E6-C18BBC96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917D42-92B4-E05B-3A60-66390121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08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0BAF5-E41A-B605-4B50-7F00843A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E9A3B1-3A9E-5297-0BD0-7478FB311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BA7C6D-65DE-3542-1701-BC9D3620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7E927-77B9-41D8-B0F5-21A8837484C9}" type="datetime1">
              <a:rPr lang="fr-FR" smtClean="0"/>
              <a:t>30/04/2025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C27E92-AE87-89AD-EC77-67F73B2B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2B34A3-7AAE-31B0-6910-178F49FE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93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960E70-79B4-0E72-BA7C-0AAA08E9E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36655A-8429-1309-9E4F-65D3AAD41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D700A0-C733-EBDC-3BEF-3D5935FB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DB44-ADD5-4177-9ED5-22D818CD2632}" type="datetime1">
              <a:rPr lang="fr-FR" smtClean="0"/>
              <a:t>30/04/2025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ED47E-0E51-273D-F17C-07A0100A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0C12A1-1B0E-CB63-8091-C9498D09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88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C07E3-E8BE-6905-88FA-FF90AE04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98808D-ECD3-C0B6-9025-87236379C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E8752F-95C7-20CE-3BA2-81D9F15D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9AB-9FF4-4AE2-83E5-42527AEDEA01}" type="datetime1">
              <a:rPr lang="fr-FR" smtClean="0"/>
              <a:t>30/04/2025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340FC9-2C55-C44D-FC9C-2C3C8A50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41B0A-7DD3-2D17-F10C-4250912E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72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C7C2B-5499-8ADE-2577-BE1C5DE5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FEE888-1AD7-A928-A023-1EBA48E77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B6014F-AAFE-E4CB-0B22-DE26A32B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D409A-4F23-4C83-89DD-56A83AB76E94}" type="datetime1">
              <a:rPr lang="fr-FR" smtClean="0"/>
              <a:t>30/04/2025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E0E225-EB85-FD23-82F1-9428B03A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E5472B-AE50-3767-76A0-373D70B2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13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A2FBD-1278-1D83-84A2-ED45B328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266E97-7352-8529-81E4-5FA93613E1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1AE370-9D29-C6C4-8217-890B05E19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37A6AB-CEC0-1723-1A62-A2146F69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B19E2-A749-41D2-95DF-6D7D2722C851}" type="datetime1">
              <a:rPr lang="fr-FR" smtClean="0"/>
              <a:t>30/04/2025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D159E5-24C5-F841-2407-592B4719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CF725F-3D0B-0A55-B199-158959BF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886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80C7C-E171-FC61-E77F-F3917B9E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E3F722-E42E-847C-89B2-B9329E180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A286A0-0844-E0E8-67E1-083352B5D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4AD45A-C61D-272F-5AC3-EFE32864D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43AE21-A4B7-ECC7-CB52-67329CDDD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A012D39-572B-98E1-5BD4-155934FB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064F-849E-4709-8DA7-C3EAA9A8B073}" type="datetime1">
              <a:rPr lang="fr-FR" smtClean="0"/>
              <a:t>30/04/2025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A87482-BE99-8DB8-6C46-3D1EF0E6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F4F00B-8E38-8325-7B0D-25DFCBFF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05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6B3A1-755C-8CF8-5BC6-EB64ED1C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56B1EF-120E-A9DC-784F-3C2954D8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B1734-BD03-438F-817A-6C16F05BF363}" type="datetime1">
              <a:rPr lang="fr-FR" smtClean="0"/>
              <a:t>30/04/2025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EE6660-8224-D179-8B73-7DDE8EEB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D0CB22-E1BE-0BB5-E910-C7A68DAB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6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B7FA2B8-FC59-E03C-936E-FE3E8FA7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1EC73-767D-4FBD-8398-75ACE66CE452}" type="datetime1">
              <a:rPr lang="fr-FR" smtClean="0"/>
              <a:t>30/04/2025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84B24C-7E1D-2BC2-4B41-69A4414A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DEA6D7-309D-111A-C887-845E0427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24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274A58-89D4-7435-A95E-ACD45AFC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AF3EE0-DE4C-BD7C-B691-682321FF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7419A63-1ACC-4C9F-331D-247461C00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D33698-8860-70A4-1830-7DD71025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A56B2-3115-44FA-8F0D-7EBC71A0585E}" type="datetime1">
              <a:rPr lang="fr-FR" smtClean="0"/>
              <a:t>30/04/2025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7B71ED-8857-01F5-4493-3A65404ED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24F35A-1D71-6264-F6B4-0842DE46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95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9F3A93-A66C-E643-6386-80283A2CE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5F8F40-7306-E638-35B0-DCF1B7DB7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2B2DA8-CA4B-C849-D2D4-10CF69117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98A9B4-F5CC-B01E-1E1B-3CCC3AD3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1748-E56C-44D4-A80C-11917019A6AE}" type="datetime1">
              <a:rPr lang="fr-FR" smtClean="0"/>
              <a:t>30/04/2025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19A826-F48C-7779-73BE-3A286511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583AD6-8CB3-B9BB-8362-20BD68DA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7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600174-1C13-AF9A-B7C0-1AE4A1E6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2CCD4F-6A2F-0D26-EEF3-4E9829DD1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AD657B-3E5B-5725-F24B-A4E82D42F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1F839-4F38-4918-ABCC-24202926B045}" type="datetime1">
              <a:rPr lang="fr-FR" smtClean="0"/>
              <a:t>30/04/2025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C5D227-BE70-D547-5047-CC80F4067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855D8-3EA3-D439-AD6B-A1749BC4A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664C02-86B7-499E-8674-9E74A97CBBC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49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07AB1D-1828-80CD-5C90-3267EF037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fr-FR" sz="4800" dirty="0">
                <a:solidFill>
                  <a:srgbClr val="FFFFFF"/>
                </a:solidFill>
              </a:rPr>
              <a:t>Projet Accès Campus</a:t>
            </a:r>
            <a:br>
              <a:rPr lang="fr-FR" sz="4800" dirty="0">
                <a:solidFill>
                  <a:srgbClr val="FFFFFF"/>
                </a:solidFill>
              </a:rPr>
            </a:br>
            <a:r>
              <a:rPr lang="fr-FR" sz="4800" dirty="0">
                <a:solidFill>
                  <a:srgbClr val="FFFFFF"/>
                </a:solidFill>
              </a:rPr>
              <a:t>Base de données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75B545-BE23-12C9-5B3E-FA4C5A314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rgbClr val="FFFFFF"/>
                </a:solidFill>
              </a:rPr>
              <a:t>Lorick FOUQUET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F97400-660D-4452-CE03-04A2B476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fr-FR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fr-FR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81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E565F8-DF6A-05EF-778D-8DC667AC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Données globales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D6B470-2712-87D6-F9A5-A46E6B64E21E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Rappel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– 1.3</a:t>
            </a:r>
          </a:p>
        </p:txBody>
      </p:sp>
      <p:pic>
        <p:nvPicPr>
          <p:cNvPr id="7" name="Espace réservé du contenu 6" descr="Une image contenant diagramme, ligne, texte, Plan&#10;&#10;Le contenu généré par l’IA peut être incorrect.">
            <a:extLst>
              <a:ext uri="{FF2B5EF4-FFF2-40B4-BE49-F238E27FC236}">
                <a16:creationId xmlns:a16="http://schemas.microsoft.com/office/drawing/2014/main" id="{FA278993-BD53-741C-A0B8-95FFD653A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746441"/>
            <a:ext cx="7225748" cy="536511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0F58CF8-F959-A3A1-930B-4B955503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70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2B45F1-6B7F-9FBB-DC70-809AD01A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6B5E505-01C8-404C-DFD8-0F6A679A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Temps 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EE0F924-0BC4-92DC-46CD-578B3464CE51}"/>
              </a:ext>
            </a:extLst>
          </p:cNvPr>
          <p:cNvSpPr txBox="1"/>
          <p:nvPr/>
        </p:nvSpPr>
        <p:spPr>
          <a:xfrm>
            <a:off x="8456522" y="5633765"/>
            <a:ext cx="340855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Planification - 1.6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8DB6090-9FC0-0785-149A-4F7099039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5" y="427358"/>
            <a:ext cx="11327549" cy="444606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B15F3EF-A9ED-6A21-42BE-FC1563E8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746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606831-25FF-A992-3F6A-0642A7126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FC8183D-EF38-F9FD-C2F6-F0ED090CD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98AFCC-F674-1450-6503-C13C0BA71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4763FC-A0EF-9ED5-DDC8-5E523BE40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A19C40-DA28-2844-4030-421FC87E8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4CDAD43-1C89-0A6D-23B1-A196B2CA4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E05C42-D24E-7A16-05DE-6E391D7E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de test avec la PEA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5A41AB-D0C8-B6B2-1059-CC71FE311503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Plan de test – 3.1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5AB232C-3338-38C2-ECBA-61A6B229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CAF2A8BF-7F81-47A3-4FA4-535A2DA96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177340"/>
              </p:ext>
            </p:extLst>
          </p:nvPr>
        </p:nvGraphicFramePr>
        <p:xfrm>
          <a:off x="6096000" y="415458"/>
          <a:ext cx="4556971" cy="60266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33010">
                  <a:extLst>
                    <a:ext uri="{9D8B030D-6E8A-4147-A177-3AD203B41FA5}">
                      <a16:colId xmlns:a16="http://schemas.microsoft.com/office/drawing/2014/main" val="274542039"/>
                    </a:ext>
                  </a:extLst>
                </a:gridCol>
                <a:gridCol w="1461670">
                  <a:extLst>
                    <a:ext uri="{9D8B030D-6E8A-4147-A177-3AD203B41FA5}">
                      <a16:colId xmlns:a16="http://schemas.microsoft.com/office/drawing/2014/main" val="2825576767"/>
                    </a:ext>
                  </a:extLst>
                </a:gridCol>
                <a:gridCol w="1662291">
                  <a:extLst>
                    <a:ext uri="{9D8B030D-6E8A-4147-A177-3AD203B41FA5}">
                      <a16:colId xmlns:a16="http://schemas.microsoft.com/office/drawing/2014/main" val="35273792"/>
                    </a:ext>
                  </a:extLst>
                </a:gridCol>
              </a:tblGrid>
              <a:tr h="20690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PEA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142897"/>
                  </a:ext>
                </a:extLst>
              </a:tr>
              <a:tr h="206904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Date du test: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22/03/2025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06143"/>
                  </a:ext>
                </a:extLst>
              </a:tr>
              <a:tr h="206904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Type du test: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Fonctionnel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31859"/>
                  </a:ext>
                </a:extLst>
              </a:tr>
              <a:tr h="448293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Objectif du test: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 dirty="0">
                          <a:effectLst/>
                        </a:rPr>
                        <a:t>Vérifier le bon fonctionnement de la requête d’ouverture d’une porte.</a:t>
                      </a:r>
                      <a:endParaRPr lang="fr-FR" sz="9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71353"/>
                  </a:ext>
                </a:extLst>
              </a:tr>
              <a:tr h="20690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Condition du test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759428"/>
                  </a:ext>
                </a:extLst>
              </a:tr>
              <a:tr h="2069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Etat initial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Environnement du test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316270"/>
                  </a:ext>
                </a:extLst>
              </a:tr>
              <a:tr h="396566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API en marche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Le test est réalisé sur une machine Debian 12 à l'aide de commandes curl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50093"/>
                  </a:ext>
                </a:extLst>
              </a:tr>
              <a:tr h="20690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Procédure du test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918942"/>
                  </a:ext>
                </a:extLst>
              </a:tr>
              <a:tr h="2069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Opération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Résultats attendus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Résultats obtenus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3169147714"/>
                  </a:ext>
                </a:extLst>
              </a:tr>
              <a:tr h="4224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 n°1 - Badge acitf, autorisation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Accès autorisé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-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3600079319"/>
                  </a:ext>
                </a:extLst>
              </a:tr>
              <a:tr h="413808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Test n°2 - Badge actif, cours en cours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Accès autorisé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-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824905024"/>
                  </a:ext>
                </a:extLst>
              </a:tr>
              <a:tr h="422428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Test n°3 - Adresse mac d'une BAE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Accès interdit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-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3792488525"/>
                  </a:ext>
                </a:extLst>
              </a:tr>
              <a:tr h="413808">
                <a:tc>
                  <a:txBody>
                    <a:bodyPr/>
                    <a:lstStyle/>
                    <a:p>
                      <a:pPr algn="l" fontAlgn="ctr"/>
                      <a:r>
                        <a:rPr lang="pt-BR" sz="900" u="none" strike="noStrike">
                          <a:effectLst/>
                        </a:rPr>
                        <a:t>Test n°4 - Adresse mac inéxistente</a:t>
                      </a:r>
                      <a:endParaRPr lang="pt-B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Accès interdit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-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2308356699"/>
                  </a:ext>
                </a:extLst>
              </a:tr>
              <a:tr h="4051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Test n°5 - UID badge inconnu</a:t>
                      </a:r>
                      <a:endParaRPr lang="en-US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Accès interdit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-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3346751569"/>
                  </a:ext>
                </a:extLst>
              </a:tr>
              <a:tr h="422428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Test n°6 - Badge désactivé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Accès interdit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-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182852793"/>
                  </a:ext>
                </a:extLst>
              </a:tr>
              <a:tr h="637955">
                <a:tc>
                  <a:txBody>
                    <a:bodyPr/>
                    <a:lstStyle/>
                    <a:p>
                      <a:pPr algn="l" fontAlgn="ctr"/>
                      <a:r>
                        <a:rPr lang="fr-FR" sz="900" u="none" strike="noStrike">
                          <a:effectLst/>
                        </a:rPr>
                        <a:t>Test n°7 - Pas d'autorisation, ni de cours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Accès interdit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-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extLst>
                  <a:ext uri="{0D108BD9-81ED-4DB2-BD59-A6C34878D82A}">
                    <a16:rowId xmlns:a16="http://schemas.microsoft.com/office/drawing/2014/main" val="332979500"/>
                  </a:ext>
                </a:extLst>
              </a:tr>
              <a:tr h="38852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>
                          <a:effectLst/>
                        </a:rPr>
                        <a:t>Nature des modifications apportées au fichier source du module testé</a:t>
                      </a:r>
                      <a:endParaRPr lang="fr-FR" sz="9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240177"/>
                  </a:ext>
                </a:extLst>
              </a:tr>
              <a:tr h="20690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900" u="none" strike="noStrike" dirty="0">
                          <a:effectLst/>
                        </a:rPr>
                        <a:t>-</a:t>
                      </a:r>
                      <a:endParaRPr lang="fr-FR" sz="9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25" marR="6225" marT="6225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76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394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7BCFD-A076-0EA5-04A5-6FC78275D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A6A8ED5-02EF-1411-4FCF-CDBFB8CBF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54BA1-DA2E-ED37-F7F9-D37D203A4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2CE98C-AE1B-6F08-FFCA-C4A2B595E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CAD4CD-D811-C996-1111-9509DC493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1C93AD-E871-E6D8-6C62-022DA4333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888268-AE8C-747D-4E9C-A29D339F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de test avec la BAE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2CF9D8B-BFCF-05FB-F73F-04866F6DFE1A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Plan de test – 3.</a:t>
            </a:r>
            <a:r>
              <a:rPr lang="en-US" sz="2000" dirty="0">
                <a:solidFill>
                  <a:srgbClr val="FFFFFF"/>
                </a:solidFill>
              </a:rPr>
              <a:t>2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F74239-A06C-C08E-4573-7435B531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815DB7DE-49B6-F7A3-E443-C46F05C0A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438751"/>
              </p:ext>
            </p:extLst>
          </p:nvPr>
        </p:nvGraphicFramePr>
        <p:xfrm>
          <a:off x="6096000" y="240283"/>
          <a:ext cx="4752877" cy="6377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4616">
                  <a:extLst>
                    <a:ext uri="{9D8B030D-6E8A-4147-A177-3AD203B41FA5}">
                      <a16:colId xmlns:a16="http://schemas.microsoft.com/office/drawing/2014/main" val="3842550522"/>
                    </a:ext>
                  </a:extLst>
                </a:gridCol>
                <a:gridCol w="1524507">
                  <a:extLst>
                    <a:ext uri="{9D8B030D-6E8A-4147-A177-3AD203B41FA5}">
                      <a16:colId xmlns:a16="http://schemas.microsoft.com/office/drawing/2014/main" val="1388241263"/>
                    </a:ext>
                  </a:extLst>
                </a:gridCol>
                <a:gridCol w="1733754">
                  <a:extLst>
                    <a:ext uri="{9D8B030D-6E8A-4147-A177-3AD203B41FA5}">
                      <a16:colId xmlns:a16="http://schemas.microsoft.com/office/drawing/2014/main" val="1231783935"/>
                    </a:ext>
                  </a:extLst>
                </a:gridCol>
              </a:tblGrid>
              <a:tr h="17293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BAE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68431"/>
                  </a:ext>
                </a:extLst>
              </a:tr>
              <a:tr h="172936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Date du test: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22/03/2025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95107"/>
                  </a:ext>
                </a:extLst>
              </a:tr>
              <a:tr h="172936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Type du test: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Fonctionnel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696571"/>
                  </a:ext>
                </a:extLst>
              </a:tr>
              <a:tr h="353078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Objectif du test: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 dirty="0">
                          <a:effectLst/>
                        </a:rPr>
                        <a:t>Vérifier le bon fonctionnement de la requête pour faire l’appel et enregistrer les retards et absences.</a:t>
                      </a:r>
                      <a:endParaRPr lang="fr-FR" sz="7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64223"/>
                  </a:ext>
                </a:extLst>
              </a:tr>
              <a:tr h="17293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Condition du test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883821"/>
                  </a:ext>
                </a:extLst>
              </a:tr>
              <a:tr h="1729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Etat initial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Environnement du test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816775"/>
                  </a:ext>
                </a:extLst>
              </a:tr>
              <a:tr h="338666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API en marche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Le test est réalisé sur une machine Debian 12 à l'aide de commandes curl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8120"/>
                  </a:ext>
                </a:extLst>
              </a:tr>
              <a:tr h="17293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Procédure du test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62524"/>
                  </a:ext>
                </a:extLst>
              </a:tr>
              <a:tr h="17293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Opération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Résultats attendus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Résultats obtenus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803723715"/>
                  </a:ext>
                </a:extLst>
              </a:tr>
              <a:tr h="34587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Test n°1 - Elève présent à l'heure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Enregistrement de l'appel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-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931391147"/>
                  </a:ext>
                </a:extLst>
              </a:tr>
              <a:tr h="518807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Test n°2 - Elève en retard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Enregistrement de l'appel et ajout du retard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-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2018369852"/>
                  </a:ext>
                </a:extLst>
              </a:tr>
              <a:tr h="34587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Test n°3 - Adresse mac d'une PEA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Echec de l'appel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-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2765887156"/>
                  </a:ext>
                </a:extLst>
              </a:tr>
              <a:tr h="345871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u="none" strike="noStrike">
                          <a:effectLst/>
                        </a:rPr>
                        <a:t>Test n°4 - Adresse mac inéxistente</a:t>
                      </a:r>
                      <a:endParaRPr lang="pt-B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Echec de l'appel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-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17344567"/>
                  </a:ext>
                </a:extLst>
              </a:tr>
              <a:tr h="34587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Test n°5 - UID badge inconnu</a:t>
                      </a:r>
                      <a:endParaRPr lang="en-US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Echec de l'appel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-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2917453646"/>
                  </a:ext>
                </a:extLst>
              </a:tr>
              <a:tr h="34587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Test n°6 - Badge désactivé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Echec de l'appel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-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336770190"/>
                  </a:ext>
                </a:extLst>
              </a:tr>
              <a:tr h="34587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Test n°7 - L'élève n'a pas cours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Echec de l'appel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-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3432723197"/>
                  </a:ext>
                </a:extLst>
              </a:tr>
              <a:tr h="345871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Test n°8 - L'élève a cours autre part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Echec de l'appel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-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3142662888"/>
                  </a:ext>
                </a:extLst>
              </a:tr>
              <a:tr h="518807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Test n°9 - Un prof ou un autre personne qu'un élève badge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Echec de l'appel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-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3973189168"/>
                  </a:ext>
                </a:extLst>
              </a:tr>
              <a:tr h="518807"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u="none" strike="noStrike">
                          <a:effectLst/>
                        </a:rPr>
                        <a:t>Test n°10 - L'élève ne badge pas durant le cours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Ajout d'une absence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-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extLst>
                  <a:ext uri="{0D108BD9-81ED-4DB2-BD59-A6C34878D82A}">
                    <a16:rowId xmlns:a16="http://schemas.microsoft.com/office/drawing/2014/main" val="3026120109"/>
                  </a:ext>
                </a:extLst>
              </a:tr>
              <a:tr h="3242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>
                          <a:effectLst/>
                        </a:rPr>
                        <a:t>Nature des modifications apportées au fichier source du module testé</a:t>
                      </a:r>
                      <a:endParaRPr lang="fr-FR" sz="7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59792"/>
                  </a:ext>
                </a:extLst>
              </a:tr>
              <a:tr h="17293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700" u="none" strike="noStrike" dirty="0">
                          <a:effectLst/>
                        </a:rPr>
                        <a:t>-</a:t>
                      </a:r>
                      <a:endParaRPr lang="fr-FR" sz="7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917" marR="4917" marT="4917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222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86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0EACBC-9F55-1299-B84B-B48B51EE5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29E7865-6048-C9D5-94DF-6CBEA0F7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934722-F67F-A7B9-97F0-5BB7D934B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749AF9-48E7-966C-E735-E190248EF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5F44C9-E170-CB01-92E0-564A3639B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17AF9F-D62E-A14F-6C9C-955E1A3C4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759256-E624-12C1-F86D-4D09724E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de test avec le PGS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(1)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7378819-75F4-4D3A-A9FA-BA69E76747A6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Plan de test – 3.3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9B70CF7-324D-9CAE-D3A6-BBBF0A0B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D9842D08-D8CD-148F-9F0B-F8DE64C357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452247"/>
              </p:ext>
            </p:extLst>
          </p:nvPr>
        </p:nvGraphicFramePr>
        <p:xfrm>
          <a:off x="5529584" y="372496"/>
          <a:ext cx="5493457" cy="61130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7502">
                  <a:extLst>
                    <a:ext uri="{9D8B030D-6E8A-4147-A177-3AD203B41FA5}">
                      <a16:colId xmlns:a16="http://schemas.microsoft.com/office/drawing/2014/main" val="1221964691"/>
                    </a:ext>
                  </a:extLst>
                </a:gridCol>
                <a:gridCol w="1762052">
                  <a:extLst>
                    <a:ext uri="{9D8B030D-6E8A-4147-A177-3AD203B41FA5}">
                      <a16:colId xmlns:a16="http://schemas.microsoft.com/office/drawing/2014/main" val="3095134376"/>
                    </a:ext>
                  </a:extLst>
                </a:gridCol>
                <a:gridCol w="2003903">
                  <a:extLst>
                    <a:ext uri="{9D8B030D-6E8A-4147-A177-3AD203B41FA5}">
                      <a16:colId xmlns:a16="http://schemas.microsoft.com/office/drawing/2014/main" val="554974064"/>
                    </a:ext>
                  </a:extLst>
                </a:gridCol>
              </a:tblGrid>
              <a:tr h="2624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PGS</a:t>
                      </a:r>
                      <a:endParaRPr lang="fr-FR" sz="11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878300"/>
                  </a:ext>
                </a:extLst>
              </a:tr>
              <a:tr h="26245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Date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22/03/2025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036584"/>
                  </a:ext>
                </a:extLst>
              </a:tr>
              <a:tr h="26245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Type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Fonctionnel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375332"/>
                  </a:ext>
                </a:extLst>
              </a:tr>
              <a:tr h="53584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Objectif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Vérifier le bon fonctionnement de la requête de création d'utilisateur.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69058"/>
                  </a:ext>
                </a:extLst>
              </a:tr>
              <a:tr h="2624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Condition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160664"/>
                  </a:ext>
                </a:extLst>
              </a:tr>
              <a:tr h="26245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Etat initial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Environnement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85917"/>
                  </a:ext>
                </a:extLst>
              </a:tr>
              <a:tr h="53584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API en marche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Le test est réalisé sur une machine Debian 12 à l'aide de commandes curl.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25493"/>
                  </a:ext>
                </a:extLst>
              </a:tr>
              <a:tr h="2624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Procédure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365993"/>
                  </a:ext>
                </a:extLst>
              </a:tr>
              <a:tr h="26245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Opération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Résultats attendus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Résultats obtenus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0040904"/>
                  </a:ext>
                </a:extLst>
              </a:tr>
              <a:tr h="78736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 dirty="0">
                          <a:effectLst/>
                        </a:rPr>
                        <a:t>Test n°1 - Tout les champs rentrés sont bons</a:t>
                      </a:r>
                      <a:endParaRPr lang="fr-FR" sz="11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Utilisateur créé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1145457"/>
                  </a:ext>
                </a:extLst>
              </a:tr>
              <a:tr h="78736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n°2 - Un champ est erroné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Utilisateur non créé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21808807"/>
                  </a:ext>
                </a:extLst>
              </a:tr>
              <a:tr h="84204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n°3 - Rôle autre que élève et aucune classe renseignée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Utilisateur non créé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9772833"/>
                  </a:ext>
                </a:extLst>
              </a:tr>
              <a:tr h="52490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Nature des modifications apportées au fichier source du module testé.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449827"/>
                  </a:ext>
                </a:extLst>
              </a:tr>
              <a:tr h="2624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-</a:t>
                      </a:r>
                      <a:endParaRPr lang="fr-FR" sz="11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6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79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77890-FF22-EDD8-18A5-4C769F81D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2CFE675-26DC-8BF1-B99B-065ADB31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2B323F-A1C3-07F0-B7D5-648BB884F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2E195A-1D50-DA05-E402-9D94137D4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A29E7D-E922-42C0-D087-972843276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4141CC4-BFAF-220D-9B3A-61A522A2D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36418A-6E60-2DCE-B6F1-67ED13D6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de test avec le PGS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(2)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3DD288-0935-67D1-117D-71ACBF050DFC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Plan de test – 3.3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F4D43A2-A29B-C4A3-8F1D-40FE25F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5353AC38-312B-1B91-1F1E-80C7395EB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520176"/>
              </p:ext>
            </p:extLst>
          </p:nvPr>
        </p:nvGraphicFramePr>
        <p:xfrm>
          <a:off x="5487585" y="281067"/>
          <a:ext cx="5360670" cy="5929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8966">
                  <a:extLst>
                    <a:ext uri="{9D8B030D-6E8A-4147-A177-3AD203B41FA5}">
                      <a16:colId xmlns:a16="http://schemas.microsoft.com/office/drawing/2014/main" val="2505158815"/>
                    </a:ext>
                  </a:extLst>
                </a:gridCol>
                <a:gridCol w="1743440">
                  <a:extLst>
                    <a:ext uri="{9D8B030D-6E8A-4147-A177-3AD203B41FA5}">
                      <a16:colId xmlns:a16="http://schemas.microsoft.com/office/drawing/2014/main" val="2516834242"/>
                    </a:ext>
                  </a:extLst>
                </a:gridCol>
                <a:gridCol w="1678264">
                  <a:extLst>
                    <a:ext uri="{9D8B030D-6E8A-4147-A177-3AD203B41FA5}">
                      <a16:colId xmlns:a16="http://schemas.microsoft.com/office/drawing/2014/main" val="2446474162"/>
                    </a:ext>
                  </a:extLst>
                </a:gridCol>
              </a:tblGrid>
              <a:tr h="25593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PGS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362354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Date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22/03/2025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78582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Type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Fonctionnel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37534"/>
                  </a:ext>
                </a:extLst>
              </a:tr>
              <a:tr h="52253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Objectif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Vérifier le bon fonctionnement de la requête de modification d'utilisateur.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509023"/>
                  </a:ext>
                </a:extLst>
              </a:tr>
              <a:tr h="25593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Condition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789205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Etat initial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Environnement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542591"/>
                  </a:ext>
                </a:extLst>
              </a:tr>
              <a:tr h="5225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API en marche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Le test est réalisé sur une machine Debian 12 à l'aide de commandes curl.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08090"/>
                  </a:ext>
                </a:extLst>
              </a:tr>
              <a:tr h="25593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Procédure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287694"/>
                  </a:ext>
                </a:extLst>
              </a:tr>
              <a:tr h="25593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Opération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Résultats attendus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Résultats obtenus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1294193"/>
                  </a:ext>
                </a:extLst>
              </a:tr>
              <a:tr h="76780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n°1 - Tout les champs rentrés sont bons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Utilisateur modifié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56403244"/>
                  </a:ext>
                </a:extLst>
              </a:tr>
              <a:tr h="76780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n°2 - Un champ est erroné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Utilisateur non modifié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2442409"/>
                  </a:ext>
                </a:extLst>
              </a:tr>
              <a:tr h="82112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n°3 - Rôle changé pour élève et aucune classe renseignée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Utilisateur non modifié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33526403"/>
                  </a:ext>
                </a:extLst>
              </a:tr>
              <a:tr h="47987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Nature des modifications apportées au fichier source du module testé.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298630"/>
                  </a:ext>
                </a:extLst>
              </a:tr>
              <a:tr h="25593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-</a:t>
                      </a:r>
                      <a:endParaRPr lang="fr-FR" sz="11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032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360938-52A7-B477-8CBE-284A623E2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C719076-8E74-B3C5-44CC-4E2088265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833B50-4780-2CEC-CE7D-337740804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19A5CD-9BD8-16E7-8E62-02FD64144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1CE504-1FF9-95CF-1ED4-A821F5DBD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6649685-69A1-9B59-C13B-D813CD0FF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9EBE49-FC66-A5CE-528A-7003728A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de test avec le PGS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(3)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CB75C79-B87A-B4B6-F6A7-52CEC0419D46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Plan de test – 3.3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1B498B-1AAE-4A6A-8304-5600DF0E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9114F582-029A-0CAE-864A-7CE250CD2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185525"/>
              </p:ext>
            </p:extLst>
          </p:nvPr>
        </p:nvGraphicFramePr>
        <p:xfrm>
          <a:off x="5670832" y="478712"/>
          <a:ext cx="4900033" cy="59769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8707">
                  <a:extLst>
                    <a:ext uri="{9D8B030D-6E8A-4147-A177-3AD203B41FA5}">
                      <a16:colId xmlns:a16="http://schemas.microsoft.com/office/drawing/2014/main" val="3584218475"/>
                    </a:ext>
                  </a:extLst>
                </a:gridCol>
                <a:gridCol w="1613054">
                  <a:extLst>
                    <a:ext uri="{9D8B030D-6E8A-4147-A177-3AD203B41FA5}">
                      <a16:colId xmlns:a16="http://schemas.microsoft.com/office/drawing/2014/main" val="2292574716"/>
                    </a:ext>
                  </a:extLst>
                </a:gridCol>
                <a:gridCol w="1628272">
                  <a:extLst>
                    <a:ext uri="{9D8B030D-6E8A-4147-A177-3AD203B41FA5}">
                      <a16:colId xmlns:a16="http://schemas.microsoft.com/office/drawing/2014/main" val="3220286450"/>
                    </a:ext>
                  </a:extLst>
                </a:gridCol>
              </a:tblGrid>
              <a:tr h="23713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PGS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43062"/>
                  </a:ext>
                </a:extLst>
              </a:tr>
              <a:tr h="23713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Date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22/03/2025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413602"/>
                  </a:ext>
                </a:extLst>
              </a:tr>
              <a:tr h="237133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Type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Fonctionnel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876457"/>
                  </a:ext>
                </a:extLst>
              </a:tr>
              <a:tr h="48414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Objectif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Vérifier le bon fonctionnement de la requête de liaison utilisateur/badge.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090837"/>
                  </a:ext>
                </a:extLst>
              </a:tr>
              <a:tr h="23713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Condition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71907"/>
                  </a:ext>
                </a:extLst>
              </a:tr>
              <a:tr h="2371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Etat initial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Environnement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739438"/>
                  </a:ext>
                </a:extLst>
              </a:tr>
              <a:tr h="48414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API en marche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Le test est réalisé sur une machine Debian 12 à l'aide de commandes curl.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828117"/>
                  </a:ext>
                </a:extLst>
              </a:tr>
              <a:tr h="23713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Procédure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41557"/>
                  </a:ext>
                </a:extLst>
              </a:tr>
              <a:tr h="23713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Opération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Résultats attendus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Résultats obtenus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extLst>
                  <a:ext uri="{0D108BD9-81ED-4DB2-BD59-A6C34878D82A}">
                    <a16:rowId xmlns:a16="http://schemas.microsoft.com/office/drawing/2014/main" val="699023266"/>
                  </a:ext>
                </a:extLst>
              </a:tr>
              <a:tr h="71139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n°1 - Tout les champs rentrés sont bons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Badge associé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extLst>
                  <a:ext uri="{0D108BD9-81ED-4DB2-BD59-A6C34878D82A}">
                    <a16:rowId xmlns:a16="http://schemas.microsoft.com/office/drawing/2014/main" val="1831162949"/>
                  </a:ext>
                </a:extLst>
              </a:tr>
              <a:tr h="71139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n°2 - Un champ est erroné (badge ou utilisateur)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Badge non associé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extLst>
                  <a:ext uri="{0D108BD9-81ED-4DB2-BD59-A6C34878D82A}">
                    <a16:rowId xmlns:a16="http://schemas.microsoft.com/office/drawing/2014/main" val="3172628305"/>
                  </a:ext>
                </a:extLst>
              </a:tr>
              <a:tr h="76080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n°3 - Le badge est déjà associé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Badge non associé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extLst>
                  <a:ext uri="{0D108BD9-81ED-4DB2-BD59-A6C34878D82A}">
                    <a16:rowId xmlns:a16="http://schemas.microsoft.com/office/drawing/2014/main" val="288173694"/>
                  </a:ext>
                </a:extLst>
              </a:tr>
              <a:tr h="47426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n°4 - L'utilisateur a un badge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Badge non associé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extLst>
                  <a:ext uri="{0D108BD9-81ED-4DB2-BD59-A6C34878D82A}">
                    <a16:rowId xmlns:a16="http://schemas.microsoft.com/office/drawing/2014/main" val="133887342"/>
                  </a:ext>
                </a:extLst>
              </a:tr>
              <a:tr h="453729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Nature des modifications apportées au fichier source du module testé.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1329"/>
                  </a:ext>
                </a:extLst>
              </a:tr>
              <a:tr h="23713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-</a:t>
                      </a:r>
                      <a:endParaRPr lang="fr-FR" sz="11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464" marR="7464" marT="7464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052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4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6261BE-B674-03FD-CAAA-D7247D8A0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7D9335B-77C6-85BF-2388-7B6C59D34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FB7FB-4296-B87A-79D3-650577783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4E919C-AFCC-3FC0-2ADC-28165A502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473395-9322-9035-8F6E-485D2018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8228CA5-ABCA-EC37-001F-E603166E8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A493D48-D844-D974-AAEB-E4C4B766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de test avec le </a:t>
            </a:r>
            <a:r>
              <a:rPr lang="en-US" sz="3200" dirty="0">
                <a:solidFill>
                  <a:srgbClr val="FFFFFF"/>
                </a:solidFill>
              </a:rPr>
              <a:t>site sur le PSW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5D410FB-C515-DBB5-C1DC-B66D804CD31D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Plan de test – 3.4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324B08B-1CF0-4341-E4D6-823FE91E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7EB34788-556C-95C4-0903-D3E5C6516F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202535"/>
              </p:ext>
            </p:extLst>
          </p:nvPr>
        </p:nvGraphicFramePr>
        <p:xfrm>
          <a:off x="5999280" y="440308"/>
          <a:ext cx="4750000" cy="5976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711">
                  <a:extLst>
                    <a:ext uri="{9D8B030D-6E8A-4147-A177-3AD203B41FA5}">
                      <a16:colId xmlns:a16="http://schemas.microsoft.com/office/drawing/2014/main" val="511352745"/>
                    </a:ext>
                  </a:extLst>
                </a:gridCol>
                <a:gridCol w="1523585">
                  <a:extLst>
                    <a:ext uri="{9D8B030D-6E8A-4147-A177-3AD203B41FA5}">
                      <a16:colId xmlns:a16="http://schemas.microsoft.com/office/drawing/2014/main" val="1717908161"/>
                    </a:ext>
                  </a:extLst>
                </a:gridCol>
                <a:gridCol w="1732704">
                  <a:extLst>
                    <a:ext uri="{9D8B030D-6E8A-4147-A177-3AD203B41FA5}">
                      <a16:colId xmlns:a16="http://schemas.microsoft.com/office/drawing/2014/main" val="156621597"/>
                    </a:ext>
                  </a:extLst>
                </a:gridCol>
              </a:tblGrid>
              <a:tr h="2721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PSW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628920"/>
                  </a:ext>
                </a:extLst>
              </a:tr>
              <a:tr h="27219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Date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22/03/2025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07873"/>
                  </a:ext>
                </a:extLst>
              </a:tr>
              <a:tr h="27219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Type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Fonctionnel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277085"/>
                  </a:ext>
                </a:extLst>
              </a:tr>
              <a:tr h="55573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Objectif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Vérifier le bon fonctionnement de la requête pour récupérer les retards d'un utilisateur.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66818"/>
                  </a:ext>
                </a:extLst>
              </a:tr>
              <a:tr h="2721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Condition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499776"/>
                  </a:ext>
                </a:extLst>
              </a:tr>
              <a:tr h="2721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Etat initial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Environnement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08393"/>
                  </a:ext>
                </a:extLst>
              </a:tr>
              <a:tr h="55573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API en marche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Le test est réalisé sur une machine Debian 12 à l'aide de commandes curl.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78982"/>
                  </a:ext>
                </a:extLst>
              </a:tr>
              <a:tr h="2721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Procédure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770835"/>
                  </a:ext>
                </a:extLst>
              </a:tr>
              <a:tr h="2721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Opération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Résultats attendus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Résultats obtenus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01490079"/>
                  </a:ext>
                </a:extLst>
              </a:tr>
              <a:tr h="81658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n°1 - L'utilisateur a des retards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Retard(s) récupéré(s)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56000674"/>
                  </a:ext>
                </a:extLst>
              </a:tr>
              <a:tr h="81658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n°2 - L'utilisateur n'a pas de retard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Aucun retard récupéré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90633800"/>
                  </a:ext>
                </a:extLst>
              </a:tr>
              <a:tr h="54439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n°3 - Utilisateur introuvable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Aucun retard récupéré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3796140"/>
                  </a:ext>
                </a:extLst>
              </a:tr>
              <a:tr h="51036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Nature des modifications apportées au fichier source du module testé.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87324"/>
                  </a:ext>
                </a:extLst>
              </a:tr>
              <a:tr h="27219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-</a:t>
                      </a:r>
                      <a:endParaRPr lang="fr-FR" sz="11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740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41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70BEA1-8B0F-BDDD-FE9B-E2BA264C2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E269EE1-629B-4809-8B0C-7906BCD96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91CFF5-9F23-0D83-6BB7-CBC6D563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9D9AEE-683B-CF23-8E03-F82A0876B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F8C457-EC40-F62C-4FE8-247A8D1F6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AD99354-E209-70D1-005D-03913D0DF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644628B-AB96-9D26-2975-616A9B77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 de test avec le </a:t>
            </a:r>
            <a:r>
              <a:rPr lang="en-US" sz="3200" dirty="0">
                <a:solidFill>
                  <a:srgbClr val="FFFFFF"/>
                </a:solidFill>
              </a:rPr>
              <a:t>site sur le PSW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B57CA4D-FE1E-D663-2977-79BE3490DEEC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Plan de test – 3.4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3AD6CE1-647C-DA6C-2709-CD10B9E7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C27F8257-8D3D-3CF9-8868-EA6BBFE25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697208"/>
              </p:ext>
            </p:extLst>
          </p:nvPr>
        </p:nvGraphicFramePr>
        <p:xfrm>
          <a:off x="5887484" y="478712"/>
          <a:ext cx="5105636" cy="5976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6719">
                  <a:extLst>
                    <a:ext uri="{9D8B030D-6E8A-4147-A177-3AD203B41FA5}">
                      <a16:colId xmlns:a16="http://schemas.microsoft.com/office/drawing/2014/main" val="1431912285"/>
                    </a:ext>
                  </a:extLst>
                </a:gridCol>
                <a:gridCol w="1660496">
                  <a:extLst>
                    <a:ext uri="{9D8B030D-6E8A-4147-A177-3AD203B41FA5}">
                      <a16:colId xmlns:a16="http://schemas.microsoft.com/office/drawing/2014/main" val="422434201"/>
                    </a:ext>
                  </a:extLst>
                </a:gridCol>
                <a:gridCol w="1598421">
                  <a:extLst>
                    <a:ext uri="{9D8B030D-6E8A-4147-A177-3AD203B41FA5}">
                      <a16:colId xmlns:a16="http://schemas.microsoft.com/office/drawing/2014/main" val="1366398985"/>
                    </a:ext>
                  </a:extLst>
                </a:gridCol>
              </a:tblGrid>
              <a:tr h="2632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PSW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155593"/>
                  </a:ext>
                </a:extLst>
              </a:tr>
              <a:tr h="26320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Date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22/03/2025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34163"/>
                  </a:ext>
                </a:extLst>
              </a:tr>
              <a:tr h="26320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Type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Fonctionnel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10343"/>
                  </a:ext>
                </a:extLst>
              </a:tr>
              <a:tr h="734781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Objectif du test: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Vérifier le bon fonctionnement de la requête pour récupérer les absences d'un utilisateur.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61119"/>
                  </a:ext>
                </a:extLst>
              </a:tr>
              <a:tr h="2632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Condition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042502"/>
                  </a:ext>
                </a:extLst>
              </a:tr>
              <a:tr h="26320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Etat initial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Environnement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24454"/>
                  </a:ext>
                </a:extLst>
              </a:tr>
              <a:tr h="537377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API en marche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Le test est réalisé sur une machine Debian 12 à l'aide de commandes curl.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404375"/>
                  </a:ext>
                </a:extLst>
              </a:tr>
              <a:tr h="2632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Procédure du test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53481"/>
                  </a:ext>
                </a:extLst>
              </a:tr>
              <a:tr h="26320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Opération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Résultats attendus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Résultats obtenus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7884019"/>
                  </a:ext>
                </a:extLst>
              </a:tr>
              <a:tr h="78961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n°1 - L'utilisateur a des absences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Absence(s) récupérée(s)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1658836"/>
                  </a:ext>
                </a:extLst>
              </a:tr>
              <a:tr h="789616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n°2 - L'utilisateur n'a pas d'absence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Aucune absence récupérée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1929405"/>
                  </a:ext>
                </a:extLst>
              </a:tr>
              <a:tr h="52641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Test n°3 - Utilisateur introuvable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Aucune absence récupérée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-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57253660"/>
                  </a:ext>
                </a:extLst>
              </a:tr>
              <a:tr h="49351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</a:rPr>
                        <a:t>Nature des modifications apportées au fichier source du module testé.</a:t>
                      </a:r>
                      <a:endParaRPr lang="fr-FR" sz="1100" b="1" i="0" u="none" strike="noStrike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86168"/>
                  </a:ext>
                </a:extLst>
              </a:tr>
              <a:tr h="26320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</a:rPr>
                        <a:t>-</a:t>
                      </a:r>
                      <a:endParaRPr lang="fr-FR" sz="1100" b="1" i="0" u="none" strike="noStrike" dirty="0">
                        <a:solidFill>
                          <a:srgbClr val="3F3F3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390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5B1589-98B7-912D-5574-8CC14659F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3DF1E43-FB90-BCEA-9BD9-D08B79087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2EC56C-A221-42CB-33B7-ECCDFE03F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5C3DBA-9F7F-7551-6BAE-28BEE7FEF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EB6137-08A8-1FC2-A087-1DBB18007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C78B7EC-2C51-388C-EC64-C7C86374E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8011AF-D011-0861-1033-9CA7C929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Organisation des fichiers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424D3C-7EBD-5A84-7A1A-B5E005315973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1CEF386-63AE-443B-AB63-FBEF19A6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DCA793C-B874-6F3D-6A23-2E8811630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200" y="890200"/>
            <a:ext cx="3296920" cy="5077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/API</a:t>
            </a:r>
          </a:p>
          <a:p>
            <a:pPr>
              <a:buFontTx/>
              <a:buChar char="-"/>
            </a:pPr>
            <a:r>
              <a:rPr lang="fr-FR" dirty="0"/>
              <a:t>main.py</a:t>
            </a:r>
          </a:p>
          <a:p>
            <a:pPr>
              <a:buFontTx/>
              <a:buChar char="-"/>
            </a:pPr>
            <a:r>
              <a:rPr lang="fr-FR" dirty="0"/>
              <a:t>database.py</a:t>
            </a:r>
          </a:p>
          <a:p>
            <a:pPr>
              <a:buFontTx/>
              <a:buChar char="-"/>
            </a:pPr>
            <a:r>
              <a:rPr lang="fr-FR" dirty="0"/>
              <a:t>schemas.py</a:t>
            </a:r>
          </a:p>
          <a:p>
            <a:pPr>
              <a:buFontTx/>
              <a:buChar char="-"/>
            </a:pPr>
            <a:r>
              <a:rPr lang="fr-FR" dirty="0"/>
              <a:t>models.py</a:t>
            </a:r>
          </a:p>
          <a:p>
            <a:pPr>
              <a:buFontTx/>
              <a:buChar char="-"/>
            </a:pPr>
            <a:r>
              <a:rPr lang="fr-FR" dirty="0"/>
              <a:t>update.py</a:t>
            </a:r>
          </a:p>
          <a:p>
            <a:pPr marL="0" indent="0">
              <a:buNone/>
            </a:pPr>
            <a:r>
              <a:rPr lang="fr-FR" dirty="0"/>
              <a:t>	/routes</a:t>
            </a:r>
          </a:p>
          <a:p>
            <a:pPr marL="0" indent="0">
              <a:buNone/>
            </a:pPr>
            <a:r>
              <a:rPr lang="fr-FR" dirty="0"/>
              <a:t>	- pea.py</a:t>
            </a:r>
          </a:p>
          <a:p>
            <a:pPr marL="0" indent="0">
              <a:buNone/>
            </a:pPr>
            <a:r>
              <a:rPr lang="fr-FR" dirty="0"/>
              <a:t>	- bae.py</a:t>
            </a:r>
          </a:p>
          <a:p>
            <a:pPr marL="0" indent="0">
              <a:buNone/>
            </a:pPr>
            <a:r>
              <a:rPr lang="fr-FR" dirty="0"/>
              <a:t>	- pgs.py</a:t>
            </a:r>
          </a:p>
          <a:p>
            <a:pPr marL="0" indent="0">
              <a:buNone/>
            </a:pPr>
            <a:r>
              <a:rPr lang="fr-FR" dirty="0"/>
              <a:t>	- psw.py</a:t>
            </a:r>
          </a:p>
          <a:p>
            <a:pPr marL="0" indent="0">
              <a:buNone/>
            </a:pPr>
            <a:r>
              <a:rPr lang="fr-FR" dirty="0"/>
              <a:t>	- retard.py</a:t>
            </a:r>
          </a:p>
          <a:p>
            <a:pPr marL="0" indent="0">
              <a:buNone/>
            </a:pPr>
            <a:r>
              <a:rPr lang="fr-FR" dirty="0"/>
              <a:t>	- etc…</a:t>
            </a:r>
          </a:p>
        </p:txBody>
      </p:sp>
    </p:spTree>
    <p:extLst>
      <p:ext uri="{BB962C8B-B14F-4D97-AF65-F5344CB8AC3E}">
        <p14:creationId xmlns:p14="http://schemas.microsoft.com/office/powerpoint/2010/main" val="389578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F3D756-277B-DEA0-ADBC-993663DA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069CD6-B52D-3F2E-94DF-AFE1B41E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759" y="1783080"/>
            <a:ext cx="7899793" cy="4931114"/>
          </a:xfrm>
        </p:spPr>
        <p:txBody>
          <a:bodyPr numCol="2" anchor="ctr">
            <a:noAutofit/>
          </a:bodyPr>
          <a:lstStyle/>
          <a:p>
            <a:r>
              <a:rPr lang="fr-FR" sz="1800" dirty="0"/>
              <a:t>1 - Rappel projet</a:t>
            </a:r>
          </a:p>
          <a:p>
            <a:pPr lvl="1"/>
            <a:r>
              <a:rPr lang="fr-FR" sz="1400" dirty="0"/>
              <a:t>1.1 - Objectif global p3</a:t>
            </a:r>
          </a:p>
          <a:p>
            <a:pPr lvl="1"/>
            <a:r>
              <a:rPr lang="fr-FR" sz="1400" dirty="0"/>
              <a:t>1.2 – Fonctionnement p4</a:t>
            </a:r>
          </a:p>
          <a:p>
            <a:pPr lvl="1"/>
            <a:r>
              <a:rPr lang="fr-FR" sz="1400" dirty="0"/>
              <a:t>1.3 – Infrastructure réseau p8</a:t>
            </a:r>
          </a:p>
          <a:p>
            <a:pPr lvl="1"/>
            <a:r>
              <a:rPr lang="fr-FR" sz="1400" dirty="0"/>
              <a:t>1.4 – Communication p9</a:t>
            </a:r>
          </a:p>
          <a:p>
            <a:pPr lvl="1"/>
            <a:r>
              <a:rPr lang="fr-FR" sz="1400" dirty="0"/>
              <a:t>1.5 - Données globales p10</a:t>
            </a:r>
          </a:p>
          <a:p>
            <a:pPr lvl="1"/>
            <a:r>
              <a:rPr lang="fr-FR" sz="1400" dirty="0"/>
              <a:t>1.6 – Planification p11</a:t>
            </a:r>
          </a:p>
          <a:p>
            <a:r>
              <a:rPr lang="fr-FR" sz="1800" dirty="0"/>
              <a:t>2 - Présentation premier incrément</a:t>
            </a:r>
          </a:p>
          <a:p>
            <a:pPr lvl="1"/>
            <a:r>
              <a:rPr lang="fr-FR" sz="1400" dirty="0"/>
              <a:t>2.1 - Cas d’utilisation p6</a:t>
            </a:r>
          </a:p>
          <a:p>
            <a:pPr lvl="1"/>
            <a:r>
              <a:rPr lang="fr-FR" sz="1400" dirty="0"/>
              <a:t>2.2 - Données nécessaires p10</a:t>
            </a:r>
          </a:p>
          <a:p>
            <a:pPr lvl="1"/>
            <a:r>
              <a:rPr lang="fr-FR" sz="1400" dirty="0"/>
              <a:t>2.3 - Temps requis p11</a:t>
            </a:r>
          </a:p>
          <a:p>
            <a:r>
              <a:rPr lang="fr-FR" sz="1800" dirty="0"/>
              <a:t>3 - Plan de test</a:t>
            </a:r>
          </a:p>
          <a:p>
            <a:pPr lvl="1"/>
            <a:r>
              <a:rPr lang="fr-FR" sz="1400" dirty="0"/>
              <a:t>3.1 - Avec la PEA p12</a:t>
            </a:r>
          </a:p>
          <a:p>
            <a:pPr lvl="1"/>
            <a:r>
              <a:rPr lang="fr-FR" sz="1400" dirty="0"/>
              <a:t>3.2 - Avec la BAE p13</a:t>
            </a:r>
          </a:p>
          <a:p>
            <a:pPr lvl="1"/>
            <a:r>
              <a:rPr lang="fr-FR" sz="1400" dirty="0"/>
              <a:t>3.3 - Avec le PGS p14</a:t>
            </a:r>
          </a:p>
          <a:p>
            <a:pPr lvl="1"/>
            <a:r>
              <a:rPr lang="fr-FR" sz="1400" dirty="0"/>
              <a:t>3.4 - Avec le site sur le PSW p17</a:t>
            </a:r>
          </a:p>
          <a:p>
            <a:r>
              <a:rPr lang="fr-FR" sz="1800" dirty="0"/>
              <a:t>4 - Réalisation  </a:t>
            </a:r>
          </a:p>
          <a:p>
            <a:pPr lvl="1"/>
            <a:r>
              <a:rPr lang="fr-FR" sz="1400" dirty="0"/>
              <a:t>Organisation des fichiers p19</a:t>
            </a:r>
          </a:p>
          <a:p>
            <a:pPr lvl="1"/>
            <a:r>
              <a:rPr lang="fr-FR" sz="1400" dirty="0"/>
              <a:t>Fonctionnement du code de base p20</a:t>
            </a:r>
          </a:p>
          <a:p>
            <a:pPr lvl="1"/>
            <a:r>
              <a:rPr lang="fr-FR" sz="1400" dirty="0"/>
              <a:t>Fonctionnement du code des routes p24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8DB92C-B660-68E5-C8D0-46946FAE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fr-FR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fr-FR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1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69264A-FFEF-56A8-D5EF-4D1473585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7B2887-9739-6D7B-F4D3-AB4B5B62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02803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 base 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(main.py)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B19CF7-77EF-F371-742B-31CC87BE8F08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4.2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C020967-A48D-B7FF-381E-DACFE223E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297404"/>
            <a:ext cx="7225748" cy="426319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B28E93E-CC07-FCEC-54F1-E8F9DFD9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07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4C4517-778C-C043-55E4-9B3A12C20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8CC9E4-6BDE-4D2D-A758-570322A8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9755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 base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(database.py)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F26753-F370-E62D-CC3E-FF7B9D7E46FE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4.2</a:t>
            </a:r>
          </a:p>
        </p:txBody>
      </p:sp>
      <p:pic>
        <p:nvPicPr>
          <p:cNvPr id="22" name="Espace réservé du contenu 21">
            <a:extLst>
              <a:ext uri="{FF2B5EF4-FFF2-40B4-BE49-F238E27FC236}">
                <a16:creationId xmlns:a16="http://schemas.microsoft.com/office/drawing/2014/main" id="{3819A2A1-1096-0864-4466-1A753300A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829081"/>
            <a:ext cx="7225748" cy="319983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9E65B2-B728-74D5-7FD1-D35614CD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87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75957F-DAC7-41E0-48AC-0FA78131D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E1DA19-AEE9-7505-EBF9-8016954D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1973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 base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(models.py)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C01426C-2C42-EA92-6369-E2F9F524E034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4.2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61D920AE-0598-E9B7-7B0F-F1EBE3361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899988"/>
            <a:ext cx="7225748" cy="505802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5326EFF-3760-FC90-0250-AB8BF0BB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27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6AF7C-D915-30FF-4EF0-B91B5D4CE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4AD307-462B-92D7-7823-00E84F91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1973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 base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(schemas.py)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0A9A945-76EA-3E3F-8FEC-4C2D2794F624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4.2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FAB6280-8821-B6EF-EEB8-24B4D930A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5293" y="467208"/>
            <a:ext cx="3920018" cy="592358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E7E9435-4E60-FA0D-24E9-E55EC5C9A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088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AE3073-128E-FE71-E4BE-E30C0CEC2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373BAFC6-1957-C470-A109-9FD7CCD4A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84138BE-BB1F-62A1-CDF9-DBD1716E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C71170-446F-25B6-5A96-238B3C90B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191138-DC82-A91B-8A12-54E469CA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9BAC775-FDFC-4192-E0E6-A14D121E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97028C-01D7-959E-5EEE-32B1B574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1973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des routes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(pea.py)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dirty="0">
                <a:solidFill>
                  <a:srgbClr val="FFFFFF"/>
                </a:solidFill>
              </a:rPr>
              <a:t>1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FF9CDB7-64FB-414E-5678-226F5A4F2D5D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FF68D8-81FA-4757-E508-D948598A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068C5521-5695-CD08-CFA3-23CA84D74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4409" y="180442"/>
            <a:ext cx="6972598" cy="6484518"/>
          </a:xfrm>
        </p:spPr>
      </p:pic>
    </p:spTree>
    <p:extLst>
      <p:ext uri="{BB962C8B-B14F-4D97-AF65-F5344CB8AC3E}">
        <p14:creationId xmlns:p14="http://schemas.microsoft.com/office/powerpoint/2010/main" val="362474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634298-D517-7050-A3BB-80218A405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C428F9C1-1516-F592-8D8C-2BA049BA6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195F970-B48F-7226-0F06-C0DFDB90E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EE57007-3241-C8ED-A8A7-20D25282E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010350F-A14B-CE64-931B-2753D5AC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67B231F0-E365-5725-F593-57730C75F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C4140B6-44F3-7131-9BE9-9E0AC5A8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1973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des routes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(pea.py)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(2)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D9A2DB-519D-B2B0-3BF4-FF731140A0EB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BA93C7B-6FB2-CB49-DDFA-6CEEDB9D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009B1EF-9044-BCAA-0562-BE61DD658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803" y="210326"/>
            <a:ext cx="7368598" cy="6332713"/>
          </a:xfrm>
        </p:spPr>
      </p:pic>
    </p:spTree>
    <p:extLst>
      <p:ext uri="{BB962C8B-B14F-4D97-AF65-F5344CB8AC3E}">
        <p14:creationId xmlns:p14="http://schemas.microsoft.com/office/powerpoint/2010/main" val="234921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0475E-BDAB-9D77-5759-E0B8E8B51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DC40D9-6ABE-BB79-C9F4-2170B824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1973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des routes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(edt.py)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B630486-3AEE-6987-7A59-3D7C8F7D17A6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4.3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632C2A8-89D7-0B81-0FC1-A0F9DB006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776110"/>
            <a:ext cx="7225748" cy="330578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45E8A19-90CA-D828-1DE5-9C27F41A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842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70BCFF-3E65-AE5B-8820-C27CD6183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2F71B1F7-48E4-152B-EC23-11E1FF18A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3071182-1CF9-85D1-6F0B-E5AAED02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99EBBA6-7BF2-F4C8-D25B-D21ECE0DB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B17A3D8-6A50-F175-409C-6406BC6AB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6B329FC-1C5B-D2B5-E43A-4E480F14E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B975C3-50B8-D2C3-C70A-96E90C31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1973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des routes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(bae.py)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(1)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DD7488-9318-DCC6-ED11-1C8188BE9F63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5E1463-4C5D-F680-136A-457FD3FE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1B795E85-272B-C4BF-F692-A4F4F1C74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434" y="1398904"/>
            <a:ext cx="7673643" cy="4686935"/>
          </a:xfrm>
        </p:spPr>
      </p:pic>
    </p:spTree>
    <p:extLst>
      <p:ext uri="{BB962C8B-B14F-4D97-AF65-F5344CB8AC3E}">
        <p14:creationId xmlns:p14="http://schemas.microsoft.com/office/powerpoint/2010/main" val="3955800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6B4500-AB8A-A0FB-C3B1-A0C4382A6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D0A93C68-F91E-BAB9-E67D-2CB331228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ACABB6C-9A36-1E96-A812-4ECA78D7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B7553E7-91EF-EEE0-FD01-2D4CCD440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4011018-1D7F-2877-3541-252C8793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F50ED9FE-F246-6440-6D3D-C46C2A0E3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1FE3D16-2FCB-1550-2380-D8C47119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1973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des routes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(bae.py)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(2)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4942FA-4E94-2EF2-8012-DACD5F1E2FE0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C5B7FD-489D-1B37-3D42-525419CD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3B6410DB-835D-72F2-3A54-A2C0E233E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7" y="2070748"/>
            <a:ext cx="7331075" cy="3353091"/>
          </a:xfrm>
        </p:spPr>
      </p:pic>
    </p:spTree>
    <p:extLst>
      <p:ext uri="{BB962C8B-B14F-4D97-AF65-F5344CB8AC3E}">
        <p14:creationId xmlns:p14="http://schemas.microsoft.com/office/powerpoint/2010/main" val="2165122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CF8205-3722-3D99-ADF5-2613077BC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E158C5-29E5-B4B7-E5B1-79693FD0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1973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des routes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(utilisateur.py)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515703-630F-B256-2E48-D01FE82C2440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4.3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1CC61CA-7F32-6773-A567-B436CB526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41273"/>
            <a:ext cx="7225748" cy="377545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360F65-AADC-F05F-728A-832A0465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6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ADA38-54E2-6151-A0F0-81FB9A8D1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DB139903-084B-9242-8FE2-20FA67311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766A410-CA00-729E-AD79-C1B91EAAE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E3D5734-3167-050B-555F-8E6810FB4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6A5FD58D-DFCB-A780-6E04-95EFDCD2F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1A7CB97F-3EBF-F9D3-2880-B0225D1DB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454A76-81C8-817E-219F-4FDCE77A1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Projet</a:t>
            </a:r>
            <a:r>
              <a:rPr lang="en-US" sz="3200" dirty="0">
                <a:solidFill>
                  <a:srgbClr val="FFFFFF"/>
                </a:solidFill>
              </a:rPr>
              <a:t> </a:t>
            </a:r>
            <a:r>
              <a:rPr lang="en-US" sz="3200" dirty="0" err="1">
                <a:solidFill>
                  <a:srgbClr val="FFFFFF"/>
                </a:solidFill>
              </a:rPr>
              <a:t>Accès</a:t>
            </a:r>
            <a:r>
              <a:rPr lang="en-US" sz="3200" dirty="0">
                <a:solidFill>
                  <a:srgbClr val="FFFFFF"/>
                </a:solidFill>
              </a:rPr>
              <a:t> Campus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7A39F02-09C3-DC4D-0BF1-231574D2DBC2}"/>
              </a:ext>
            </a:extLst>
          </p:cNvPr>
          <p:cNvSpPr txBox="1"/>
          <p:nvPr/>
        </p:nvSpPr>
        <p:spPr>
          <a:xfrm>
            <a:off x="673740" y="536028"/>
            <a:ext cx="2895573" cy="1753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</a:rPr>
              <a:t>Objectif global– 1.1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ABE7A8-704B-074E-6655-9ADC5982F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ACCUEIL - Saint Aubin La Salle">
            <a:extLst>
              <a:ext uri="{FF2B5EF4-FFF2-40B4-BE49-F238E27FC236}">
                <a16:creationId xmlns:a16="http://schemas.microsoft.com/office/drawing/2014/main" id="{0E219FD5-1FEA-FB0A-6B60-596E829006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883" y="1312593"/>
            <a:ext cx="7866698" cy="423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100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7F9FCF-DC51-3DE2-94D4-721AC3D75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C79605-54E1-00FE-886E-BE755136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9755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des routes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(pgs.py)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(1)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63559B-5001-F55F-D0C0-DB13B8ECE86F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4.3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B62733C-FA22-3EB9-BB32-5F14735AC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2128365"/>
            <a:ext cx="7225748" cy="260126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26EB4F-6E47-A5B1-D974-7504445D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304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37C9CF-6814-0544-0AC2-AE5C0293E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04476B-5761-BDA0-92CD-49FFA2FA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9755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des routes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(pgs.py)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(2)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D082F6E-8F63-7250-EB45-E60B099377CD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4.3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7CF96E07-4C21-F13D-63E4-B12230FD0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2200623"/>
            <a:ext cx="7225748" cy="245675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BFACA4E-618C-4099-F2A3-B4DD68D9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931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E51D12-88ED-4F04-EF2F-0F3EC8E3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E2052F01-9F3D-DF11-4B6C-4A588BC0E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4F4ABFD-2344-9D1A-5BC7-AAA0F5CA0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E771A3C-4F0C-B834-612B-6E457EC6C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04EADEB-E80D-9C95-76BE-9906CF629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ADA0C44C-46FF-FC32-0A32-F5FB5E3F7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D62D9D-0306-D826-322D-7591FE03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9755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des routes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(psw.py)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(1)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9FE49B6-6822-CCF4-4653-63ED2EDBD106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877D6BE-9B79-2E8C-646F-11F8CA93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A5AB656-890D-92AC-4B3E-133F09F01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729" y="2300941"/>
            <a:ext cx="7621479" cy="2197658"/>
          </a:xfrm>
        </p:spPr>
      </p:pic>
    </p:spTree>
    <p:extLst>
      <p:ext uri="{BB962C8B-B14F-4D97-AF65-F5344CB8AC3E}">
        <p14:creationId xmlns:p14="http://schemas.microsoft.com/office/powerpoint/2010/main" val="2227657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02B876-AAD9-1B4D-6753-43B23422A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90A9ED84-E6CD-7967-CD17-4ACC4C528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ECA9DAB-353D-558F-7B8A-CE067AD1E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E9F4E7E-F0FD-4852-69B4-A01E86D96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B5AB282-BFDB-4334-2664-864C227A9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F19CE38E-DB74-34DC-CB72-7DE06407B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C57C37-D810-70CB-4DC1-7B83CE3F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9755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Fonctionnement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du code des routes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(psw.py)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(2)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F01E0E4-5860-ABCF-18DA-7F1C72DF7039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FFDD65-ED3F-16A5-A530-14722D4B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966A3D24-B403-A261-5AC3-666E35A75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9997" y="2376392"/>
            <a:ext cx="7910609" cy="2123034"/>
          </a:xfrm>
        </p:spPr>
      </p:pic>
    </p:spTree>
    <p:extLst>
      <p:ext uri="{BB962C8B-B14F-4D97-AF65-F5344CB8AC3E}">
        <p14:creationId xmlns:p14="http://schemas.microsoft.com/office/powerpoint/2010/main" val="3769124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B537AD-A278-9535-5479-15E2A08B3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EEBA70DC-19D6-2DA4-6C64-A704AD906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3DB025C-7F2C-A40D-FF6D-993E3BA9B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BCBC819-0774-105D-3BD6-801E76C9D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48F15C5-2444-665F-707B-7356E0C09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98911236-1F71-0110-8992-8A283521F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253454-EDA5-BA84-412A-EC0BA4F12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2997559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Mise à jour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automatique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avec Crontab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(update.py)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ACCF977-4CD6-E96C-A7BC-577C9F63C4F4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Réalisation – 4.4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DFEF3F0-184A-7C69-656C-9BD6FFB7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AE32C077-BA3E-D228-8B8C-F7F15EA6C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4204" y="1630036"/>
            <a:ext cx="7300593" cy="3901778"/>
          </a:xfrm>
        </p:spPr>
      </p:pic>
    </p:spTree>
    <p:extLst>
      <p:ext uri="{BB962C8B-B14F-4D97-AF65-F5344CB8AC3E}">
        <p14:creationId xmlns:p14="http://schemas.microsoft.com/office/powerpoint/2010/main" val="347866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15F23E-128A-FD9D-AF47-99ED410BC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19E8E4-4E2C-B81A-6AC6-8D5F50C8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Cas d’utilisation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(PEA)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ECC673-C614-86B1-7AD7-434819FE6FD4}"/>
              </a:ext>
            </a:extLst>
          </p:cNvPr>
          <p:cNvSpPr txBox="1"/>
          <p:nvPr/>
        </p:nvSpPr>
        <p:spPr>
          <a:xfrm>
            <a:off x="673740" y="536028"/>
            <a:ext cx="2895573" cy="1753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 err="1">
                <a:solidFill>
                  <a:srgbClr val="FFFFFF"/>
                </a:solidFill>
              </a:rPr>
              <a:t>Fonctionnement</a:t>
            </a:r>
            <a:r>
              <a:rPr lang="en-US" sz="2000" dirty="0">
                <a:solidFill>
                  <a:srgbClr val="FFFFFF"/>
                </a:solidFill>
              </a:rPr>
              <a:t> – 1.2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088655-FC17-0A77-A80C-84CC2DC503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4541" y="1302013"/>
            <a:ext cx="7799381" cy="444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08EE59C-5D55-AF81-D104-C1F6EC62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23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70B8EC-B2B7-2BAD-3B06-FEC761E42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A85563-3CD9-EA6F-E424-FB2A566E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Cas d’utilisation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(BAE)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90EDD958-D0C6-2C54-E15A-1B07F54E3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80" y="1087727"/>
            <a:ext cx="3041803" cy="10458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Fonctionnement</a:t>
            </a:r>
            <a:r>
              <a:rPr lang="en-US" sz="2000" dirty="0">
                <a:solidFill>
                  <a:srgbClr val="FFFFFF"/>
                </a:solidFill>
              </a:rPr>
              <a:t> – 1.2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27F870F-E586-CEBF-6698-3EE57ADC7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8304" y="1792423"/>
            <a:ext cx="7833615" cy="329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08D496-7E29-AA77-B71E-A7E097CA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2940"/>
            <a:ext cx="448056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3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4B6494-4AB0-3B62-C8CC-C4CD40D66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1CE8CE-4448-C732-2C43-3FAE6B0E3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8F3D60-1B1E-72E6-1AC0-C6855AFBC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3B03E9-2E66-13E1-AC2B-C9157E3D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FB0FFE-6BC0-AC9F-8383-7B1FA0ED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E53CBA3-877D-8054-4942-1ED6CCE4F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5178BC-3A7A-FCC5-D971-88DBB34D9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 d’utilisation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(P</a:t>
            </a:r>
            <a:r>
              <a:rPr lang="en-US" sz="3200" dirty="0">
                <a:solidFill>
                  <a:srgbClr val="FFFFFF"/>
                </a:solidFill>
              </a:rPr>
              <a:t>SW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6E4B760-30A3-8292-8FC8-D15B6989A950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Fonctionnement</a:t>
            </a:r>
            <a:r>
              <a:rPr lang="en-US" sz="2000" dirty="0">
                <a:solidFill>
                  <a:srgbClr val="FFFFFF"/>
                </a:solidFill>
              </a:rPr>
              <a:t> – 1.2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8E591D-868C-0BDE-67D9-19B8BD64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CE205C-2E45-AB03-5190-F6371E407C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59" y="788473"/>
            <a:ext cx="7772484" cy="528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61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92DCC1-D486-83CD-AE5E-8F3E6B8AB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958ADE5-BD92-F423-537A-0E18B03D2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9CC22F-2209-8150-A205-D28053F75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A6952E-A33A-3E37-F894-55BF469D2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6017C7-1AB4-87A5-C76A-06F38DE45B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20E32D5-A754-3FF3-A191-077B97085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BDF5F3C-B598-E72F-1DB3-E44A7F89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 d’utilisation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3200" dirty="0">
                <a:solidFill>
                  <a:srgbClr val="FFFFFF"/>
                </a:solidFill>
              </a:rPr>
              <a:t>PGS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AB4470-2CA4-C548-07BC-5AEE67F11805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FFFFFF"/>
                </a:solidFill>
              </a:rPr>
              <a:t>Fonctionnement</a:t>
            </a:r>
            <a:r>
              <a:rPr lang="en-US" sz="2000" dirty="0">
                <a:solidFill>
                  <a:srgbClr val="FFFFFF"/>
                </a:solidFill>
              </a:rPr>
              <a:t> – 1.2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03A43F-E9C4-8B15-F9CD-FFF5EB89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F0FF39B7-8687-B732-A3B0-6DCFDCCCC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1815" y="748756"/>
            <a:ext cx="7865880" cy="5378306"/>
          </a:xfrm>
        </p:spPr>
      </p:pic>
    </p:spTree>
    <p:extLst>
      <p:ext uri="{BB962C8B-B14F-4D97-AF65-F5344CB8AC3E}">
        <p14:creationId xmlns:p14="http://schemas.microsoft.com/office/powerpoint/2010/main" val="4205727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40A0F4-7D2C-1273-17DE-ACF00F34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Infrastructure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Réseau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9BA2DE-D397-8F2A-F864-0BAA07223C74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Rappel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– 1.3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A4D4E2C-3D03-0A6F-7EE4-EF9D1D6E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4424D245-1C79-386D-667B-6FAC71056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678" y="482521"/>
            <a:ext cx="7439433" cy="5753877"/>
          </a:xfrm>
        </p:spPr>
      </p:pic>
    </p:spTree>
    <p:extLst>
      <p:ext uri="{BB962C8B-B14F-4D97-AF65-F5344CB8AC3E}">
        <p14:creationId xmlns:p14="http://schemas.microsoft.com/office/powerpoint/2010/main" val="72976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75AD91-FF30-A647-E205-4FF0D989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Communication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EEDF2E9-F99C-CE06-614C-9CE7E5E6D562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Rappel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Projet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– 1.</a:t>
            </a:r>
            <a:r>
              <a:rPr lang="en-US" sz="2000" dirty="0">
                <a:solidFill>
                  <a:srgbClr val="FFFFFF"/>
                </a:solidFill>
              </a:rPr>
              <a:t>2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2" name="Espace réservé du contenu 11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0B181554-0345-DFC6-34CA-8860B90FB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03" y="467208"/>
            <a:ext cx="6766798" cy="592358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76F9936-E9DC-4373-A56E-0D8C7930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6664C02-86B7-499E-8674-9E74A97CBBC4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8363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021499A5C95A40AF8686382A9EB10F" ma:contentTypeVersion="5" ma:contentTypeDescription="Crée un document." ma:contentTypeScope="" ma:versionID="5a2004495cc74076c931264a0a56df36">
  <xsd:schema xmlns:xsd="http://www.w3.org/2001/XMLSchema" xmlns:xs="http://www.w3.org/2001/XMLSchema" xmlns:p="http://schemas.microsoft.com/office/2006/metadata/properties" xmlns:ns3="e207c133-0867-48c2-98bb-3cdd52f2ba59" targetNamespace="http://schemas.microsoft.com/office/2006/metadata/properties" ma:root="true" ma:fieldsID="cb70e895b990eb29a284cb2e15618dfa" ns3:_="">
    <xsd:import namespace="e207c133-0867-48c2-98bb-3cdd52f2ba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07c133-0867-48c2-98bb-3cdd52f2ba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54E04FC-41E1-44F8-B308-8921E8C7BE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C5E58B-8A57-4515-AD75-560F0D9AC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07c133-0867-48c2-98bb-3cdd52f2ba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79B6FF-F878-4CA5-9497-D69AC8CC49BB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e207c133-0867-48c2-98bb-3cdd52f2ba59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1574</Words>
  <Application>Microsoft Office PowerPoint</Application>
  <PresentationFormat>Grand écran</PresentationFormat>
  <Paragraphs>360</Paragraphs>
  <Slides>34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Aptos Narrow</vt:lpstr>
      <vt:lpstr>Arial</vt:lpstr>
      <vt:lpstr>Thème Office</vt:lpstr>
      <vt:lpstr>Projet Accès Campus Base de données</vt:lpstr>
      <vt:lpstr>SOMMAIRE</vt:lpstr>
      <vt:lpstr>Projet Accès Campus</vt:lpstr>
      <vt:lpstr>Cas d’utilisation (PEA)</vt:lpstr>
      <vt:lpstr>Cas d’utilisation (BAE)</vt:lpstr>
      <vt:lpstr>Cas d’utilisation (PSW)</vt:lpstr>
      <vt:lpstr>Cas d’utilisation (PGS)</vt:lpstr>
      <vt:lpstr>Infrastructure Réseau</vt:lpstr>
      <vt:lpstr>Communication</vt:lpstr>
      <vt:lpstr>Données globales</vt:lpstr>
      <vt:lpstr>Temps requis</vt:lpstr>
      <vt:lpstr>Plan de test avec la PEA</vt:lpstr>
      <vt:lpstr>Plan de test avec la BAE</vt:lpstr>
      <vt:lpstr>Plan de test avec le PGS (1)</vt:lpstr>
      <vt:lpstr>Plan de test avec le PGS (2)</vt:lpstr>
      <vt:lpstr>Plan de test avec le PGS (3)</vt:lpstr>
      <vt:lpstr>Plan de test avec le site sur le PSW</vt:lpstr>
      <vt:lpstr>Plan de test avec le site sur le PSW</vt:lpstr>
      <vt:lpstr>Organisation des fichiers</vt:lpstr>
      <vt:lpstr>Fonctionnement du code de base  (main.py)</vt:lpstr>
      <vt:lpstr>Fonctionnement du code de base (database.py)</vt:lpstr>
      <vt:lpstr>Fonctionnement du code de base (models.py)</vt:lpstr>
      <vt:lpstr>Fonctionnement du code de base (schemas.py)</vt:lpstr>
      <vt:lpstr>Fonctionnement du code des routes (pea.py) (1)</vt:lpstr>
      <vt:lpstr>Fonctionnement du code des routes (pea.py) (2)</vt:lpstr>
      <vt:lpstr>Fonctionnement du code des routes (edt.py)</vt:lpstr>
      <vt:lpstr>Fonctionnement du code des routes (bae.py) (1)</vt:lpstr>
      <vt:lpstr>Fonctionnement du code des routes (bae.py) (2)</vt:lpstr>
      <vt:lpstr>Fonctionnement du code des routes (utilisateur.py)</vt:lpstr>
      <vt:lpstr>Fonctionnement du code des routes (pgs.py) (1)</vt:lpstr>
      <vt:lpstr>Fonctionnement du code des routes (pgs.py) (2)</vt:lpstr>
      <vt:lpstr>Fonctionnement du code des routes (psw.py) (1)</vt:lpstr>
      <vt:lpstr>Fonctionnement du code des routes (psw.py) (2)</vt:lpstr>
      <vt:lpstr>Mise à jour automatique avec Crontab (update.py)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Lorick FOUQUET</dc:creator>
  <cp:lastModifiedBy>Lorick FOUQUET</cp:lastModifiedBy>
  <cp:revision>61</cp:revision>
  <dcterms:created xsi:type="dcterms:W3CDTF">2025-02-04T10:33:26Z</dcterms:created>
  <dcterms:modified xsi:type="dcterms:W3CDTF">2025-04-30T09:44:22Z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0x01010094021499A5C95A40AF8686382A9EB10F</vt:lpwstr>
  </property>
</Properties>
</file>