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6" r:id="rId5"/>
    <p:sldId id="262" r:id="rId6"/>
    <p:sldId id="293" r:id="rId7"/>
    <p:sldId id="264" r:id="rId8"/>
    <p:sldId id="263" r:id="rId9"/>
    <p:sldId id="265" r:id="rId10"/>
    <p:sldId id="266" r:id="rId11"/>
    <p:sldId id="259" r:id="rId12"/>
    <p:sldId id="257" r:id="rId13"/>
    <p:sldId id="261" r:id="rId14"/>
    <p:sldId id="294" r:id="rId15"/>
    <p:sldId id="295" r:id="rId16"/>
    <p:sldId id="296" r:id="rId17"/>
    <p:sldId id="297" r:id="rId18"/>
    <p:sldId id="268" r:id="rId19"/>
    <p:sldId id="276" r:id="rId20"/>
    <p:sldId id="301" r:id="rId21"/>
    <p:sldId id="298" r:id="rId22"/>
    <p:sldId id="302" r:id="rId23"/>
    <p:sldId id="303" r:id="rId24"/>
    <p:sldId id="304" r:id="rId25"/>
    <p:sldId id="306" r:id="rId26"/>
    <p:sldId id="305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C53C48-DEB9-48E9-A2E4-972F381CE0E8}" v="5" dt="2025-02-04T14:30:17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 autoAdjust="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9D249-8546-44E7-AFF9-C33297DBE209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7FE93-FBC7-41BB-B473-E7EE853FC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433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7FE93-FBC7-41BB-B473-E7EE853FCDA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631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17655-C54C-0387-9C4E-AA31F86DF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4E79E4-33F7-3441-0159-99C6EDA38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D9D2E4-2AB7-B929-EB85-8E1A3DD2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2AA5-72B7-4A6D-AE87-75ED719B5BC0}" type="datetime1">
              <a:rPr lang="fr-FR" smtClean="0"/>
              <a:t>05/05/2025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BF7701-616B-A657-25E6-C18BBC96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917D42-92B4-E05B-3A60-66390121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08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0BAF5-E41A-B605-4B50-7F00843AB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E9A3B1-3A9E-5297-0BD0-7478FB311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BA7C6D-65DE-3542-1701-BC9D3620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E927-77B9-41D8-B0F5-21A8837484C9}" type="datetime1">
              <a:rPr lang="fr-FR" smtClean="0"/>
              <a:t>05/05/2025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C27E92-AE87-89AD-EC77-67F73B2B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2B34A3-7AAE-31B0-6910-178F49FE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93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960E70-79B4-0E72-BA7C-0AAA08E9E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36655A-8429-1309-9E4F-65D3AAD41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D700A0-C733-EBDC-3BEF-3D5935FB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DB44-ADD5-4177-9ED5-22D818CD2632}" type="datetime1">
              <a:rPr lang="fr-FR" smtClean="0"/>
              <a:t>05/05/2025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6ED47E-0E51-273D-F17C-07A0100A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0C12A1-1B0E-CB63-8091-C9498D09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88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C07E3-E8BE-6905-88FA-FF90AE04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98808D-ECD3-C0B6-9025-87236379C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E8752F-95C7-20CE-3BA2-81D9F15D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9AB-9FF4-4AE2-83E5-42527AEDEA01}" type="datetime1">
              <a:rPr lang="fr-FR" smtClean="0"/>
              <a:t>05/05/2025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340FC9-2C55-C44D-FC9C-2C3C8A50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41B0A-7DD3-2D17-F10C-4250912E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72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C7C2B-5499-8ADE-2577-BE1C5DE5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FEE888-1AD7-A928-A023-1EBA48E77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B6014F-AAFE-E4CB-0B22-DE26A32B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409A-4F23-4C83-89DD-56A83AB76E94}" type="datetime1">
              <a:rPr lang="fr-FR" smtClean="0"/>
              <a:t>05/05/2025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E0E225-EB85-FD23-82F1-9428B03A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E5472B-AE50-3767-76A0-373D70B2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13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BA2FBD-1278-1D83-84A2-ED45B328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266E97-7352-8529-81E4-5FA93613E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1AE370-9D29-C6C4-8217-890B05E19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37A6AB-CEC0-1723-1A62-A2146F69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19E2-A749-41D2-95DF-6D7D2722C851}" type="datetime1">
              <a:rPr lang="fr-FR" smtClean="0"/>
              <a:t>05/05/2025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D159E5-24C5-F841-2407-592B4719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CF725F-3D0B-0A55-B199-158959BF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88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C80C7C-E171-FC61-E77F-F3917B9E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E3F722-E42E-847C-89B2-B9329E180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A286A0-0844-E0E8-67E1-083352B5D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64AD45A-C61D-272F-5AC3-EFE32864D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43AE21-A4B7-ECC7-CB52-67329CDDD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A012D39-572B-98E1-5BD4-155934FB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064F-849E-4709-8DA7-C3EAA9A8B073}" type="datetime1">
              <a:rPr lang="fr-FR" smtClean="0"/>
              <a:t>05/05/2025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A87482-BE99-8DB8-6C46-3D1EF0E6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F4F00B-8E38-8325-7B0D-25DFCBFF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05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16B3A1-755C-8CF8-5BC6-EB64ED1C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56B1EF-120E-A9DC-784F-3C2954D8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1734-BD03-438F-817A-6C16F05BF363}" type="datetime1">
              <a:rPr lang="fr-FR" smtClean="0"/>
              <a:t>05/05/2025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EE6660-8224-D179-8B73-7DDE8EEB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D0CB22-E1BE-0BB5-E910-C7A68DAB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6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B7FA2B8-FC59-E03C-936E-FE3E8FA7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EC73-767D-4FBD-8398-75ACE66CE452}" type="datetime1">
              <a:rPr lang="fr-FR" smtClean="0"/>
              <a:t>05/05/2025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84B24C-7E1D-2BC2-4B41-69A4414A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DEA6D7-309D-111A-C887-845E0427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24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274A58-89D4-7435-A95E-ACD45AFC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AF3EE0-DE4C-BD7C-B691-682321FF2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419A63-1ACC-4C9F-331D-247461C00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D33698-8860-70A4-1830-7DD71025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56B2-3115-44FA-8F0D-7EBC71A0585E}" type="datetime1">
              <a:rPr lang="fr-FR" smtClean="0"/>
              <a:t>05/05/2025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7B71ED-8857-01F5-4493-3A65404E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24F35A-1D71-6264-F6B4-0842DE46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95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F3A93-A66C-E643-6386-80283A2CE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A5F8F40-7306-E638-35B0-DCF1B7DB7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2B2DA8-CA4B-C849-D2D4-10CF69117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98A9B4-F5CC-B01E-1E1B-3CCC3AD3A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1748-E56C-44D4-A80C-11917019A6AE}" type="datetime1">
              <a:rPr lang="fr-FR" smtClean="0"/>
              <a:t>05/05/2025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19A826-F48C-7779-73BE-3A286511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583AD6-8CB3-B9BB-8362-20BD68DA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7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600174-1C13-AF9A-B7C0-1AE4A1E6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2CCD4F-6A2F-0D26-EEF3-4E9829DD1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AD657B-3E5B-5725-F24B-A4E82D42F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91F839-4F38-4918-ABCC-24202926B045}" type="datetime1">
              <a:rPr lang="fr-FR" smtClean="0"/>
              <a:t>05/05/2025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C5D227-BE70-D547-5047-CC80F4067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7855D8-3EA3-D439-AD6B-A1749BC4A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49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07AB1D-1828-80CD-5C90-3267EF037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fr-FR" sz="4800" dirty="0">
                <a:solidFill>
                  <a:srgbClr val="FFFFFF"/>
                </a:solidFill>
              </a:rPr>
              <a:t>Projet Accès Campus</a:t>
            </a:r>
            <a:br>
              <a:rPr lang="fr-FR" sz="4800" dirty="0">
                <a:solidFill>
                  <a:srgbClr val="FFFFFF"/>
                </a:solidFill>
              </a:rPr>
            </a:br>
            <a:r>
              <a:rPr lang="fr-FR" sz="4800" dirty="0">
                <a:solidFill>
                  <a:srgbClr val="FFFFFF"/>
                </a:solidFill>
              </a:rPr>
              <a:t>Base de données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75B545-BE23-12C9-5B3E-FA4C5A314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fr-FR">
                <a:solidFill>
                  <a:srgbClr val="FFFFFF"/>
                </a:solidFill>
              </a:rPr>
              <a:t>Lorick FOUQUET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F97400-660D-4452-CE03-04A2B476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fr-FR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fr-FR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881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E565F8-DF6A-05EF-778D-8DC667AC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Données globales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2D6B470-2712-87D6-F9A5-A46E6B64E21E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Rappel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Projet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– 1.3</a:t>
            </a:r>
          </a:p>
        </p:txBody>
      </p:sp>
      <p:pic>
        <p:nvPicPr>
          <p:cNvPr id="7" name="Espace réservé du contenu 6" descr="Une image contenant diagramme, ligne, texte, Plan&#10;&#10;Le contenu généré par l’IA peut être incorrect.">
            <a:extLst>
              <a:ext uri="{FF2B5EF4-FFF2-40B4-BE49-F238E27FC236}">
                <a16:creationId xmlns:a16="http://schemas.microsoft.com/office/drawing/2014/main" id="{FA278993-BD53-741C-A0B8-95FFD653A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746441"/>
            <a:ext cx="7225748" cy="5365117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0F58CF8-F959-A3A1-930B-4B955503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70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79BEC1-41C6-3D4B-6823-0C1705C0D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EC7F52C-848E-7216-7805-70CAD8660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3D6463-F1B7-49E4-192E-40D9760B7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E9A8F2-F668-7322-9AAD-FFDB30CD9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C16996-BF92-1BAD-3C11-431F72985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255AB7B-79CE-819A-93DF-649AD8F96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9F14BF-BE1F-2DC0-380F-B28B8D70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Objectifs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Incrément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7164E79-4998-679D-F8D2-A84743A951EC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 err="1">
                <a:solidFill>
                  <a:srgbClr val="FFFFFF"/>
                </a:solidFill>
              </a:rPr>
              <a:t>Incrément</a:t>
            </a:r>
            <a:r>
              <a:rPr lang="en-US" sz="2000" dirty="0">
                <a:solidFill>
                  <a:srgbClr val="FFFFFF"/>
                </a:solidFill>
              </a:rPr>
              <a:t> 1 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– 2.1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1BE1AF4-A1F0-A9EB-9308-11FD47CB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FE596514-1B4F-4D89-D7DC-88879B908A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702872"/>
              </p:ext>
            </p:extLst>
          </p:nvPr>
        </p:nvGraphicFramePr>
        <p:xfrm>
          <a:off x="4315199" y="315446"/>
          <a:ext cx="7602144" cy="6226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536">
                  <a:extLst>
                    <a:ext uri="{9D8B030D-6E8A-4147-A177-3AD203B41FA5}">
                      <a16:colId xmlns:a16="http://schemas.microsoft.com/office/drawing/2014/main" val="2481252729"/>
                    </a:ext>
                  </a:extLst>
                </a:gridCol>
                <a:gridCol w="1900536">
                  <a:extLst>
                    <a:ext uri="{9D8B030D-6E8A-4147-A177-3AD203B41FA5}">
                      <a16:colId xmlns:a16="http://schemas.microsoft.com/office/drawing/2014/main" val="2916756137"/>
                    </a:ext>
                  </a:extLst>
                </a:gridCol>
                <a:gridCol w="1900536">
                  <a:extLst>
                    <a:ext uri="{9D8B030D-6E8A-4147-A177-3AD203B41FA5}">
                      <a16:colId xmlns:a16="http://schemas.microsoft.com/office/drawing/2014/main" val="1671615874"/>
                    </a:ext>
                  </a:extLst>
                </a:gridCol>
                <a:gridCol w="1900536">
                  <a:extLst>
                    <a:ext uri="{9D8B030D-6E8A-4147-A177-3AD203B41FA5}">
                      <a16:colId xmlns:a16="http://schemas.microsoft.com/office/drawing/2014/main" val="438711694"/>
                    </a:ext>
                  </a:extLst>
                </a:gridCol>
              </a:tblGrid>
              <a:tr h="52452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94654"/>
                  </a:ext>
                </a:extLst>
              </a:tr>
              <a:tr h="168453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Permettre accès via Badge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Permettre de signaler l’entrée dans une salle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Permettre de consulter l’historique des absences et des retards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Gérer les badges (créer, supprimer, modifier)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47578"/>
                  </a:ext>
                </a:extLst>
              </a:tr>
              <a:tr h="1674965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Afficher les informations liées à l’utilisateur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Afficher les informations liées à un utilisateur/badge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771558"/>
                  </a:ext>
                </a:extLst>
              </a:tr>
              <a:tr h="104685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Signaler une présence non prévue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457882"/>
                  </a:ext>
                </a:extLst>
              </a:tr>
              <a:tr h="1295797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Mettre à jour les absences et les retards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526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33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083163-E2B0-1DC9-D82E-B43A1700F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7F975C5-80E8-5D22-01DC-8A7A8C0CC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7E794-B35E-00A1-E33E-CA5A2C21E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0DC124-8074-86D7-460E-F7A5F17F8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940E11-D93D-4362-C904-B584BC621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C78CACB-2B60-230F-B5CA-194C0371C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D72DC7-4096-10E3-90E8-5452234E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Objectifs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Incrément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ADE0092-E4F6-3E98-F1A5-17D32803BE5E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 err="1">
                <a:solidFill>
                  <a:srgbClr val="FFFFFF"/>
                </a:solidFill>
              </a:rPr>
              <a:t>Incrément</a:t>
            </a:r>
            <a:r>
              <a:rPr lang="en-US" sz="2000" dirty="0">
                <a:solidFill>
                  <a:srgbClr val="FFFFFF"/>
                </a:solidFill>
              </a:rPr>
              <a:t> 2 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– 2.2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68948C1-746B-D50A-938E-62EC216C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5B434800-8497-78D3-2282-537CD6941E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1394624"/>
              </p:ext>
            </p:extLst>
          </p:nvPr>
        </p:nvGraphicFramePr>
        <p:xfrm>
          <a:off x="4184987" y="1622433"/>
          <a:ext cx="7743360" cy="3520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840">
                  <a:extLst>
                    <a:ext uri="{9D8B030D-6E8A-4147-A177-3AD203B41FA5}">
                      <a16:colId xmlns:a16="http://schemas.microsoft.com/office/drawing/2014/main" val="342200938"/>
                    </a:ext>
                  </a:extLst>
                </a:gridCol>
                <a:gridCol w="1935840">
                  <a:extLst>
                    <a:ext uri="{9D8B030D-6E8A-4147-A177-3AD203B41FA5}">
                      <a16:colId xmlns:a16="http://schemas.microsoft.com/office/drawing/2014/main" val="4276061820"/>
                    </a:ext>
                  </a:extLst>
                </a:gridCol>
                <a:gridCol w="1935840">
                  <a:extLst>
                    <a:ext uri="{9D8B030D-6E8A-4147-A177-3AD203B41FA5}">
                      <a16:colId xmlns:a16="http://schemas.microsoft.com/office/drawing/2014/main" val="4036565191"/>
                    </a:ext>
                  </a:extLst>
                </a:gridCol>
                <a:gridCol w="1935840">
                  <a:extLst>
                    <a:ext uri="{9D8B030D-6E8A-4147-A177-3AD203B41FA5}">
                      <a16:colId xmlns:a16="http://schemas.microsoft.com/office/drawing/2014/main" val="2494919042"/>
                    </a:ext>
                  </a:extLst>
                </a:gridCol>
              </a:tblGrid>
              <a:tr h="50322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199998"/>
                  </a:ext>
                </a:extLst>
              </a:tr>
              <a:tr h="86857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Permettre accès via Digicode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Afficher les détails de la séance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Visualiser les disponibilités des salles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Réserver une salle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165717"/>
                  </a:ext>
                </a:extLst>
              </a:tr>
              <a:tr h="86857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Afficher les informations liées à l’utilisateur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Visualiser la présence des étudiants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Donner l’accès à une salle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513134"/>
                  </a:ext>
                </a:extLst>
              </a:tr>
              <a:tr h="86857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Visualiser l’état d’occupation des salles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507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738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F54171-A3C5-3842-5FA8-762950D5D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394842C-AB60-E114-231C-A5B36136F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A170A3-CC24-0AC6-6140-ACE0DC144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263942-34DE-3AA5-5AC1-6BD233375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C0D317-DB69-9A21-90C2-DFA0203D4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54F893D-36B7-DB9F-9D15-81FC50304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E61CF3-0904-EBB5-014B-03C63F216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Objectifs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Incrément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2A8E433-951B-90BF-017A-52093EEE9BE2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 err="1">
                <a:solidFill>
                  <a:srgbClr val="FFFFFF"/>
                </a:solidFill>
              </a:rPr>
              <a:t>Incrément</a:t>
            </a:r>
            <a:r>
              <a:rPr lang="en-US" sz="2000" dirty="0">
                <a:solidFill>
                  <a:srgbClr val="FFFFFF"/>
                </a:solidFill>
              </a:rPr>
              <a:t> 3 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– 2.3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91851F-6AEA-D774-7BA5-F2BE271A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2" name="Espace réservé du contenu 11">
            <a:extLst>
              <a:ext uri="{FF2B5EF4-FFF2-40B4-BE49-F238E27FC236}">
                <a16:creationId xmlns:a16="http://schemas.microsoft.com/office/drawing/2014/main" id="{938D511B-92A6-314A-E3D9-70B53EC263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98467"/>
              </p:ext>
            </p:extLst>
          </p:nvPr>
        </p:nvGraphicFramePr>
        <p:xfrm>
          <a:off x="4143840" y="1825625"/>
          <a:ext cx="78348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700">
                  <a:extLst>
                    <a:ext uri="{9D8B030D-6E8A-4147-A177-3AD203B41FA5}">
                      <a16:colId xmlns:a16="http://schemas.microsoft.com/office/drawing/2014/main" val="3328751702"/>
                    </a:ext>
                  </a:extLst>
                </a:gridCol>
                <a:gridCol w="1958700">
                  <a:extLst>
                    <a:ext uri="{9D8B030D-6E8A-4147-A177-3AD203B41FA5}">
                      <a16:colId xmlns:a16="http://schemas.microsoft.com/office/drawing/2014/main" val="1109602302"/>
                    </a:ext>
                  </a:extLst>
                </a:gridCol>
                <a:gridCol w="1958700">
                  <a:extLst>
                    <a:ext uri="{9D8B030D-6E8A-4147-A177-3AD203B41FA5}">
                      <a16:colId xmlns:a16="http://schemas.microsoft.com/office/drawing/2014/main" val="3191304540"/>
                    </a:ext>
                  </a:extLst>
                </a:gridCol>
                <a:gridCol w="1958700">
                  <a:extLst>
                    <a:ext uri="{9D8B030D-6E8A-4147-A177-3AD203B41FA5}">
                      <a16:colId xmlns:a16="http://schemas.microsoft.com/office/drawing/2014/main" val="267003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21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Personnaliser les droits d’accès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65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Visualiser l’historiques des badges créés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307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180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5C540D-2EDF-6E9E-F69A-596236478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4C697CF-3237-32B6-2DD8-5597BD36B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785E5F-B2AE-9B14-A500-7E4D9E8DB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A14F52-088E-DCCE-8578-636AA1FE8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9A41CB-62D0-B85C-DB3E-CEBA49B7C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4E7DE75-44E6-3BA1-A8CC-891C7EF59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7767FF-CEE5-57F1-8BF0-91EEA94F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Objectifs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Incrément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Bonus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4253809-A050-BF78-E0DD-8C0A10491E3B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 err="1">
                <a:solidFill>
                  <a:srgbClr val="FFFFFF"/>
                </a:solidFill>
              </a:rPr>
              <a:t>Incrément</a:t>
            </a:r>
            <a:r>
              <a:rPr lang="en-US" sz="2000" dirty="0">
                <a:solidFill>
                  <a:srgbClr val="FFFFFF"/>
                </a:solidFill>
              </a:rPr>
              <a:t> 4 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– 2.4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763D0DE-71F2-724A-E976-662B6DE4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ADF68DB2-0BF4-C3C8-35DE-A9EAAC0FEE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229487"/>
              </p:ext>
            </p:extLst>
          </p:nvPr>
        </p:nvGraphicFramePr>
        <p:xfrm>
          <a:off x="4241442" y="1734605"/>
          <a:ext cx="7779936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984">
                  <a:extLst>
                    <a:ext uri="{9D8B030D-6E8A-4147-A177-3AD203B41FA5}">
                      <a16:colId xmlns:a16="http://schemas.microsoft.com/office/drawing/2014/main" val="958877556"/>
                    </a:ext>
                  </a:extLst>
                </a:gridCol>
                <a:gridCol w="1944984">
                  <a:extLst>
                    <a:ext uri="{9D8B030D-6E8A-4147-A177-3AD203B41FA5}">
                      <a16:colId xmlns:a16="http://schemas.microsoft.com/office/drawing/2014/main" val="230538712"/>
                    </a:ext>
                  </a:extLst>
                </a:gridCol>
                <a:gridCol w="1944984">
                  <a:extLst>
                    <a:ext uri="{9D8B030D-6E8A-4147-A177-3AD203B41FA5}">
                      <a16:colId xmlns:a16="http://schemas.microsoft.com/office/drawing/2014/main" val="1608494755"/>
                    </a:ext>
                  </a:extLst>
                </a:gridCol>
                <a:gridCol w="1944984">
                  <a:extLst>
                    <a:ext uri="{9D8B030D-6E8A-4147-A177-3AD203B41FA5}">
                      <a16:colId xmlns:a16="http://schemas.microsoft.com/office/drawing/2014/main" val="833479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13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Permettre accès via empreinte 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Visualiser son emploie du temps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Ajouter un utilisateur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737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Visualiser l’emploie du temps de sa classe (prof uniquement)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Modifier un utilisateur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501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Supprimer un utilisateur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538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645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2B45F1-6B7F-9FBB-DC70-809AD01A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B5E505-01C8-404C-DFD8-0F6A679A0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Plannification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Globales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EE0F924-0BC4-92DC-46CD-578B3464CE51}"/>
              </a:ext>
            </a:extLst>
          </p:cNvPr>
          <p:cNvSpPr txBox="1"/>
          <p:nvPr/>
        </p:nvSpPr>
        <p:spPr>
          <a:xfrm>
            <a:off x="8456522" y="5633765"/>
            <a:ext cx="340855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 err="1">
                <a:solidFill>
                  <a:srgbClr val="FFFFFF"/>
                </a:solidFill>
              </a:rPr>
              <a:t>Plannification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en-US" sz="2000" dirty="0">
                <a:solidFill>
                  <a:srgbClr val="FFFFFF"/>
                </a:solidFill>
              </a:rPr>
              <a:t>2.5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8DB6090-9FC0-0785-149A-4F7099039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35" y="427358"/>
            <a:ext cx="11327549" cy="4446062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B15F3EF-A9ED-6A21-42BE-FC1563E8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746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5B1589-98B7-912D-5574-8CC14659F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8011AF-D011-0861-1033-9CA7C929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Versioning GitHub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F424D3C-7EBD-5A84-7A1A-B5E005315973}"/>
              </a:ext>
            </a:extLst>
          </p:cNvPr>
          <p:cNvSpPr txBox="1"/>
          <p:nvPr/>
        </p:nvSpPr>
        <p:spPr>
          <a:xfrm>
            <a:off x="8456522" y="5633765"/>
            <a:ext cx="340855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Versioning – </a:t>
            </a: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.6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C381E8C6-683C-FD3E-DBAE-8601F55A1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292" y="390832"/>
            <a:ext cx="8106034" cy="451911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1CEF386-63AE-443B-AB63-FBEF19A6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783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10F4A8-D524-8B47-8656-E6803A04E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E7441D1-2B59-4FBE-671D-F059F4479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D50E63-ED28-F842-BD8E-72DF84263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13E62A-2B8C-51BA-A55C-6701F081F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A777C2-B5C7-D236-8E3A-1A2135F48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4B7E62B-55FA-2CC9-080E-D9F36BE9C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C59ED4-BB71-DCA2-B970-04EBA400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Echange</a:t>
            </a:r>
            <a:r>
              <a:rPr lang="en-US" sz="3200" dirty="0">
                <a:solidFill>
                  <a:srgbClr val="FFFFFF"/>
                </a:solidFill>
              </a:rPr>
              <a:t> des données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F32C026-9012-B845-5117-45EA410B6230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Communication – 3.1</a:t>
            </a:r>
          </a:p>
        </p:txBody>
      </p:sp>
      <p:pic>
        <p:nvPicPr>
          <p:cNvPr id="12" name="Espace réservé du contenu 11" descr="Une image contenant texte, capture d’écran, diagramme, ligne&#10;&#10;Le contenu généré par l’IA peut être incorrect.">
            <a:extLst>
              <a:ext uri="{FF2B5EF4-FFF2-40B4-BE49-F238E27FC236}">
                <a16:creationId xmlns:a16="http://schemas.microsoft.com/office/drawing/2014/main" id="{3A00523A-DE74-6F66-0BEF-F61D8F956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903" y="467208"/>
            <a:ext cx="6766798" cy="592358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90CE943-86C4-4188-7A86-0300CE50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1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9C89F9-8313-BF26-705D-C432E8747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34CCE49-ABB6-0FE4-D5B0-FD4FC7B60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82F4A5-9FD7-C2C4-0DC0-3424C6275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A25479-F936-8A58-3986-7007DBDB8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CDF0D2-7EC1-8192-D345-C75D29ACA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5B0529B-585D-8B02-B4BD-D00612B71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479CDE-9044-1BBD-0A90-BE9E01ACE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Organisation des fichiers et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fonctionnement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4B7600E-87B3-2488-4999-23C7A8B6EB47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Organisation des fichiers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API – 3.2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56C8C0-BE72-5008-FD21-A78DCA9D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C963B38-CF49-055E-AB19-A6B64EAE1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200" y="890200"/>
            <a:ext cx="3296920" cy="5077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/API</a:t>
            </a:r>
          </a:p>
          <a:p>
            <a:pPr>
              <a:buFontTx/>
              <a:buChar char="-"/>
            </a:pPr>
            <a:r>
              <a:rPr lang="fr-FR" dirty="0"/>
              <a:t>main.py</a:t>
            </a:r>
          </a:p>
          <a:p>
            <a:pPr>
              <a:buFontTx/>
              <a:buChar char="-"/>
            </a:pPr>
            <a:r>
              <a:rPr lang="fr-FR" dirty="0"/>
              <a:t>database.py</a:t>
            </a:r>
          </a:p>
          <a:p>
            <a:pPr>
              <a:buFontTx/>
              <a:buChar char="-"/>
            </a:pPr>
            <a:r>
              <a:rPr lang="fr-FR" dirty="0"/>
              <a:t>schemas.py</a:t>
            </a:r>
          </a:p>
          <a:p>
            <a:pPr>
              <a:buFontTx/>
              <a:buChar char="-"/>
            </a:pPr>
            <a:r>
              <a:rPr lang="fr-FR" dirty="0"/>
              <a:t>models.py</a:t>
            </a:r>
          </a:p>
          <a:p>
            <a:pPr marL="0" indent="0">
              <a:buNone/>
            </a:pPr>
            <a:r>
              <a:rPr lang="fr-FR" dirty="0"/>
              <a:t>	/routes</a:t>
            </a:r>
          </a:p>
          <a:p>
            <a:pPr marL="0" indent="0">
              <a:buNone/>
            </a:pPr>
            <a:r>
              <a:rPr lang="fr-FR" dirty="0"/>
              <a:t>	- pea.py</a:t>
            </a:r>
          </a:p>
          <a:p>
            <a:pPr marL="0" indent="0">
              <a:buNone/>
            </a:pPr>
            <a:r>
              <a:rPr lang="fr-FR" dirty="0"/>
              <a:t>	- bae.py</a:t>
            </a:r>
          </a:p>
          <a:p>
            <a:pPr marL="0" indent="0">
              <a:buNone/>
            </a:pPr>
            <a:r>
              <a:rPr lang="fr-FR" dirty="0"/>
              <a:t>	- pgs.py</a:t>
            </a:r>
          </a:p>
          <a:p>
            <a:pPr marL="0" indent="0">
              <a:buNone/>
            </a:pPr>
            <a:r>
              <a:rPr lang="fr-FR" dirty="0"/>
              <a:t>	- psw.py</a:t>
            </a:r>
          </a:p>
          <a:p>
            <a:pPr marL="0" indent="0">
              <a:buNone/>
            </a:pPr>
            <a:r>
              <a:rPr lang="fr-FR" dirty="0"/>
              <a:t>	- salle.py</a:t>
            </a:r>
          </a:p>
          <a:p>
            <a:pPr marL="0" indent="0">
              <a:buNone/>
            </a:pPr>
            <a:r>
              <a:rPr lang="fr-FR" dirty="0"/>
              <a:t>	- etc…</a:t>
            </a:r>
          </a:p>
        </p:txBody>
      </p:sp>
    </p:spTree>
    <p:extLst>
      <p:ext uri="{BB962C8B-B14F-4D97-AF65-F5344CB8AC3E}">
        <p14:creationId xmlns:p14="http://schemas.microsoft.com/office/powerpoint/2010/main" val="1993249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46FD93-E4D9-63C3-C001-FB9EF4038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1FA2B52-9097-4F68-6F0F-9D37B2C0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E56D3D-79AA-03DA-5E03-04EEB7A62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CC6788-62C9-5C40-FE05-32FC35356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895E65-8ED0-D166-63E3-AE2F848D9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1303D20-957F-1997-D9EF-E8E0E5390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F482ED-C0D4-8848-93C9-91FDAC76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Cycle </a:t>
            </a:r>
            <a:r>
              <a:rPr lang="en-US" sz="3200" dirty="0" err="1">
                <a:solidFill>
                  <a:srgbClr val="FFFFFF"/>
                </a:solidFill>
              </a:rPr>
              <a:t>en</a:t>
            </a:r>
            <a:r>
              <a:rPr lang="en-US" sz="3200" dirty="0">
                <a:solidFill>
                  <a:srgbClr val="FFFFFF"/>
                </a:solidFill>
              </a:rPr>
              <a:t> V </a:t>
            </a:r>
            <a:r>
              <a:rPr lang="en-US" sz="3200" dirty="0" err="1">
                <a:solidFill>
                  <a:srgbClr val="FFFFFF"/>
                </a:solidFill>
              </a:rPr>
              <a:t>incrémental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D0E1986-C66B-0282-AF6E-D9BFF8DA40CF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Organisation personnel – 3.</a:t>
            </a:r>
            <a:r>
              <a:rPr lang="en-US" sz="2000" dirty="0">
                <a:solidFill>
                  <a:srgbClr val="FFFFFF"/>
                </a:solidFill>
              </a:rPr>
              <a:t>3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5B346F1-09EE-AA36-EB78-48619FF7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Espace réservé du contenu 7" descr="Une image contenant texte, capture d’écran, Police, conception&#10;&#10;Le contenu généré par l’IA peut être incorrect.">
            <a:extLst>
              <a:ext uri="{FF2B5EF4-FFF2-40B4-BE49-F238E27FC236}">
                <a16:creationId xmlns:a16="http://schemas.microsoft.com/office/drawing/2014/main" id="{82622960-511E-3C7A-CF76-0755BBE32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956" y="1278770"/>
            <a:ext cx="8002691" cy="389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2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F3D756-277B-DEA0-ADBC-993663DA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069CD6-B52D-3F2E-94DF-AFE1B41E5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59" y="1783080"/>
            <a:ext cx="7899793" cy="4931114"/>
          </a:xfrm>
        </p:spPr>
        <p:txBody>
          <a:bodyPr numCol="2" anchor="ctr">
            <a:noAutofit/>
          </a:bodyPr>
          <a:lstStyle/>
          <a:p>
            <a:r>
              <a:rPr lang="fr-FR" sz="1800" dirty="0"/>
              <a:t>1 - Rappel projet</a:t>
            </a:r>
          </a:p>
          <a:p>
            <a:pPr lvl="1"/>
            <a:r>
              <a:rPr lang="fr-FR" sz="1400" dirty="0"/>
              <a:t>1.1 - Objectif global p3</a:t>
            </a:r>
          </a:p>
          <a:p>
            <a:pPr lvl="1"/>
            <a:r>
              <a:rPr lang="fr-FR" sz="1400" dirty="0"/>
              <a:t>1.2 – Fonctionnement p4</a:t>
            </a:r>
          </a:p>
          <a:p>
            <a:pPr lvl="1"/>
            <a:r>
              <a:rPr lang="fr-FR" sz="1400" dirty="0"/>
              <a:t>1.3 – Infrastructure réseau p8</a:t>
            </a:r>
          </a:p>
          <a:p>
            <a:pPr lvl="1"/>
            <a:r>
              <a:rPr lang="fr-FR" sz="1400" dirty="0"/>
              <a:t>1.4 – Communication p9</a:t>
            </a:r>
          </a:p>
          <a:p>
            <a:pPr lvl="1"/>
            <a:r>
              <a:rPr lang="fr-FR" sz="1400" dirty="0"/>
              <a:t>1.5 - Données globales p10</a:t>
            </a:r>
          </a:p>
          <a:p>
            <a:r>
              <a:rPr lang="fr-FR" sz="1800" dirty="0"/>
              <a:t>2 - Organisation</a:t>
            </a:r>
          </a:p>
          <a:p>
            <a:pPr lvl="1"/>
            <a:r>
              <a:rPr lang="fr-FR" sz="1400" dirty="0"/>
              <a:t>2.1 – Incrément 1 p11</a:t>
            </a:r>
          </a:p>
          <a:p>
            <a:pPr lvl="1"/>
            <a:r>
              <a:rPr lang="fr-FR" sz="1400" dirty="0"/>
              <a:t>2.2 – Incrément 2 p12</a:t>
            </a:r>
          </a:p>
          <a:p>
            <a:pPr lvl="1"/>
            <a:r>
              <a:rPr lang="fr-FR" sz="1400" dirty="0"/>
              <a:t>2.3 – Incrément 3 p13</a:t>
            </a:r>
          </a:p>
          <a:p>
            <a:pPr lvl="1"/>
            <a:r>
              <a:rPr lang="fr-FR" sz="1400" dirty="0"/>
              <a:t>2.4 – Incrément Bonus p14 </a:t>
            </a:r>
          </a:p>
          <a:p>
            <a:pPr lvl="1"/>
            <a:r>
              <a:rPr lang="fr-FR" sz="1400" dirty="0"/>
              <a:t>2.5 – Planification p15</a:t>
            </a:r>
          </a:p>
          <a:p>
            <a:pPr lvl="1"/>
            <a:r>
              <a:rPr lang="fr-FR" sz="1400" dirty="0"/>
              <a:t>2.6 – Versioning p16</a:t>
            </a:r>
          </a:p>
          <a:p>
            <a:r>
              <a:rPr lang="fr-FR" sz="1800" dirty="0"/>
              <a:t>3 – Fonctionnement API</a:t>
            </a:r>
          </a:p>
          <a:p>
            <a:pPr lvl="1"/>
            <a:r>
              <a:rPr lang="fr-FR" sz="1400" dirty="0"/>
              <a:t>3.1 – Communication p17</a:t>
            </a:r>
          </a:p>
          <a:p>
            <a:pPr lvl="1"/>
            <a:r>
              <a:rPr lang="fr-FR" sz="1400" dirty="0"/>
              <a:t>3.2 – Organisation des fichiers p18</a:t>
            </a:r>
          </a:p>
          <a:p>
            <a:pPr lvl="1"/>
            <a:r>
              <a:rPr lang="fr-FR" sz="1400" dirty="0"/>
              <a:t>3.3 – Organisation Personnel p19</a:t>
            </a:r>
          </a:p>
          <a:p>
            <a:pPr lvl="1"/>
            <a:r>
              <a:rPr lang="fr-FR" sz="1400" dirty="0"/>
              <a:t>3.4 – Réalisation p20</a:t>
            </a:r>
          </a:p>
          <a:p>
            <a:r>
              <a:rPr lang="fr-FR" sz="1800" dirty="0"/>
              <a:t>4 - Conclusion</a:t>
            </a:r>
          </a:p>
          <a:p>
            <a:pPr lvl="1"/>
            <a:r>
              <a:rPr lang="fr-FR" sz="1400" dirty="0"/>
              <a:t>4.1 - Mes acquis p22</a:t>
            </a:r>
          </a:p>
          <a:p>
            <a:pPr lvl="1"/>
            <a:r>
              <a:rPr lang="fr-FR" sz="1400" dirty="0"/>
              <a:t>4.2 – Améliorations possibles p23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8DB92C-B660-68E5-C8D0-46946FAE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fr-FR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fr-FR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213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56EB20-0379-C8DB-5700-33AC8AD36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A4A0155-FACE-C71A-D4C7-B8F339B71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10B16A-73ED-75E1-2A01-E565C584C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AE8263-BD17-F884-F56A-966C10D04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3E23C3-9C32-3CD6-AAB6-F5C6CF8E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AB2131-9990-8D80-0570-D863CC802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AF008D-F9D6-4D7A-25A3-14087E25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Diagramme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séquence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0F9D154-13EF-97BD-AB22-5D17C1A947F0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Réalisation – 3.4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23E41C0-5321-D3F6-D9FD-28FE12B3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Espace réservé du contenu 7" descr="Une image contenant texte, diagramme, Parallèle, nombre&#10;&#10;Le contenu généré par l’IA peut être incorrect.">
            <a:extLst>
              <a:ext uri="{FF2B5EF4-FFF2-40B4-BE49-F238E27FC236}">
                <a16:creationId xmlns:a16="http://schemas.microsoft.com/office/drawing/2014/main" id="{6E0D09CE-B4B9-FB0A-53D6-EAB9DB3C7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442" y="159802"/>
            <a:ext cx="7642562" cy="6452013"/>
          </a:xfrm>
        </p:spPr>
      </p:pic>
    </p:spTree>
    <p:extLst>
      <p:ext uri="{BB962C8B-B14F-4D97-AF65-F5344CB8AC3E}">
        <p14:creationId xmlns:p14="http://schemas.microsoft.com/office/powerpoint/2010/main" val="687496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E1CB00-D8B4-C8BE-5043-97EC76597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3AF0CE2-A29A-D6C2-96CD-5F25667D0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54A97B-EC6F-728F-BB6F-B30A117B7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6B64E6-6918-152C-6E49-2BE3E0C64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58C47F-0C16-ADFD-14CA-CBEF4190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5F5ED03-73CC-E1C7-AAEC-2001416E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5F32FB-E195-20E2-58AB-5D92A4A89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 de test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6098675-B42B-649E-066F-B8C64235C9E9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Réalisation – 3.4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6415C48-4346-B0AC-1652-37E895AE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EE75AE13-040E-D57F-E1FA-74CD8BA764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527673"/>
              </p:ext>
            </p:extLst>
          </p:nvPr>
        </p:nvGraphicFramePr>
        <p:xfrm>
          <a:off x="4241442" y="261257"/>
          <a:ext cx="7816575" cy="62802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3315">
                  <a:extLst>
                    <a:ext uri="{9D8B030D-6E8A-4147-A177-3AD203B41FA5}">
                      <a16:colId xmlns:a16="http://schemas.microsoft.com/office/drawing/2014/main" val="3689970792"/>
                    </a:ext>
                  </a:extLst>
                </a:gridCol>
                <a:gridCol w="1563315">
                  <a:extLst>
                    <a:ext uri="{9D8B030D-6E8A-4147-A177-3AD203B41FA5}">
                      <a16:colId xmlns:a16="http://schemas.microsoft.com/office/drawing/2014/main" val="2076387640"/>
                    </a:ext>
                  </a:extLst>
                </a:gridCol>
                <a:gridCol w="1563315">
                  <a:extLst>
                    <a:ext uri="{9D8B030D-6E8A-4147-A177-3AD203B41FA5}">
                      <a16:colId xmlns:a16="http://schemas.microsoft.com/office/drawing/2014/main" val="1608930489"/>
                    </a:ext>
                  </a:extLst>
                </a:gridCol>
                <a:gridCol w="1563315">
                  <a:extLst>
                    <a:ext uri="{9D8B030D-6E8A-4147-A177-3AD203B41FA5}">
                      <a16:colId xmlns:a16="http://schemas.microsoft.com/office/drawing/2014/main" val="518950318"/>
                    </a:ext>
                  </a:extLst>
                </a:gridCol>
                <a:gridCol w="1563315">
                  <a:extLst>
                    <a:ext uri="{9D8B030D-6E8A-4147-A177-3AD203B41FA5}">
                      <a16:colId xmlns:a16="http://schemas.microsoft.com/office/drawing/2014/main" val="2118082361"/>
                    </a:ext>
                  </a:extLst>
                </a:gridCol>
              </a:tblGrid>
              <a:tr h="359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N° Test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Condition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BDD Préparée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Résultat attendu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Statut attendu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85916662"/>
                  </a:ext>
                </a:extLst>
              </a:tr>
              <a:tr h="3594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 dirty="0">
                          <a:effectLst/>
                        </a:rPr>
                        <a:t>1</a:t>
                      </a:r>
                      <a:endParaRPr lang="fr-F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Salle inexistante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Pas de salle avec cet ID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404 Salle non trouvée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 dirty="0">
                          <a:effectLst/>
                        </a:rPr>
                        <a:t>Erreur</a:t>
                      </a:r>
                      <a:endParaRPr lang="fr-F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98595325"/>
                  </a:ext>
                </a:extLst>
              </a:tr>
              <a:tr h="4710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 dirty="0">
                          <a:effectLst/>
                        </a:rPr>
                        <a:t>2</a:t>
                      </a:r>
                      <a:endParaRPr lang="fr-F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Aucune réservation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Salle existe, mais pas de EDTSalle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404 Aucune réservation trouvée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 dirty="0">
                          <a:effectLst/>
                        </a:rPr>
                        <a:t>Erreur</a:t>
                      </a:r>
                      <a:endParaRPr lang="fr-F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46997653"/>
                  </a:ext>
                </a:extLst>
              </a:tr>
              <a:tr h="6948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 dirty="0">
                          <a:effectLst/>
                        </a:rPr>
                        <a:t>3</a:t>
                      </a:r>
                      <a:endParaRPr lang="fr-F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Réservation sans utilisateur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Réservation avec id_utilisateur = None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404 Réservation sans utilisateur associée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Erreur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0160172"/>
                  </a:ext>
                </a:extLst>
              </a:tr>
              <a:tr h="4710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 dirty="0">
                          <a:effectLst/>
                        </a:rPr>
                        <a:t>4</a:t>
                      </a:r>
                      <a:endParaRPr lang="fr-F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Utilisateur réservation introuvable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Utilisateur non trouvé en BDD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404 Utilisateur (ID X) introuvable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 dirty="0">
                          <a:effectLst/>
                        </a:rPr>
                        <a:t>Erreur</a:t>
                      </a:r>
                      <a:endParaRPr lang="fr-F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72036906"/>
                  </a:ext>
                </a:extLst>
              </a:tr>
              <a:tr h="10301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 dirty="0">
                          <a:effectLst/>
                        </a:rPr>
                        <a:t>5</a:t>
                      </a:r>
                      <a:endParaRPr lang="fr-F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Aucun badge récent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 dirty="0">
                          <a:effectLst/>
                        </a:rPr>
                        <a:t>Pas de badge scanné dans l’heure</a:t>
                      </a:r>
                      <a:endParaRPr lang="fr-F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200 Réservations OK + utilisateurs_derniere_heure = [] + nombre_utilisateurs = 0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 dirty="0">
                          <a:effectLst/>
                        </a:rPr>
                        <a:t>Succès</a:t>
                      </a:r>
                      <a:endParaRPr lang="fr-F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46789748"/>
                  </a:ext>
                </a:extLst>
              </a:tr>
              <a:tr h="4710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 dirty="0">
                          <a:effectLst/>
                        </a:rPr>
                        <a:t>6</a:t>
                      </a:r>
                      <a:endParaRPr lang="fr-F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Badge introuvable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UID de log inexistant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404 Badge UID X introuvable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 dirty="0">
                          <a:effectLst/>
                        </a:rPr>
                        <a:t>Erreur</a:t>
                      </a:r>
                      <a:endParaRPr lang="fr-F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89777696"/>
                  </a:ext>
                </a:extLst>
              </a:tr>
              <a:tr h="6948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 dirty="0">
                          <a:effectLst/>
                        </a:rPr>
                        <a:t>7</a:t>
                      </a:r>
                      <a:endParaRPr lang="fr-F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Badge non associé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Badge trouvé mais sans utilisateur lié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404 Badge UID X non associé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 dirty="0">
                          <a:effectLst/>
                        </a:rPr>
                        <a:t>Erreur</a:t>
                      </a:r>
                      <a:endParaRPr lang="fr-F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6981516"/>
                  </a:ext>
                </a:extLst>
              </a:tr>
              <a:tr h="6983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 dirty="0">
                          <a:effectLst/>
                        </a:rPr>
                        <a:t>8</a:t>
                      </a:r>
                      <a:endParaRPr lang="fr-F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Utilisateur badge introuvable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Badge existant mais utilisateur lié inexistant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 dirty="0">
                          <a:effectLst/>
                        </a:rPr>
                        <a:t>404 Utilisateur ID X introuvable pour badge UID</a:t>
                      </a:r>
                      <a:endParaRPr lang="fr-F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 dirty="0">
                          <a:effectLst/>
                        </a:rPr>
                        <a:t>Erreur</a:t>
                      </a:r>
                      <a:endParaRPr lang="fr-F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2346599"/>
                  </a:ext>
                </a:extLst>
              </a:tr>
              <a:tr h="10301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 dirty="0">
                          <a:effectLst/>
                        </a:rPr>
                        <a:t>9</a:t>
                      </a:r>
                      <a:endParaRPr lang="fr-F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Succès complet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Réservations + logs récents + utilisateurs valides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>
                          <a:effectLst/>
                        </a:rPr>
                        <a:t>200 JSON avec réservations + utilisateurs + nombre_utilisateurs &gt; 0</a:t>
                      </a:r>
                      <a:endParaRPr lang="fr-FR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100" kern="100" dirty="0">
                          <a:effectLst/>
                        </a:rPr>
                        <a:t>Succès</a:t>
                      </a:r>
                      <a:endParaRPr lang="fr-FR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43891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014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E603BF-11A1-19BF-F7C0-F2BD1785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24C74C-B15B-8985-7653-C967A1DA9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BE3FE4-BC53-867E-E795-98BD0391D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C97054-182C-B1FB-0F72-AB34BECB3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17A504-8892-BB68-EF9A-9C4533AB4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C6252E6-3311-30E2-71A9-53141D450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8CF565-4ADE-CE05-20BB-D2CB5B20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Grâce à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j’ai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…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D5E1B56-B545-CB44-070A-A1E7AD58B164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Mes acquis– 4.</a:t>
            </a:r>
            <a:r>
              <a:rPr lang="en-US" sz="2000" dirty="0">
                <a:solidFill>
                  <a:srgbClr val="FFFFFF"/>
                </a:solidFill>
              </a:rPr>
              <a:t>1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6DA0341-821A-6D20-061C-92254BE6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0097660-9E7B-183D-2C7A-FF81943B6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392" y="2300941"/>
            <a:ext cx="5779008" cy="2075903"/>
          </a:xfrm>
        </p:spPr>
        <p:txBody>
          <a:bodyPr>
            <a:normAutofit lnSpcReduction="10000"/>
          </a:bodyPr>
          <a:lstStyle/>
          <a:p>
            <a:r>
              <a:rPr lang="fr-FR" sz="2000" dirty="0"/>
              <a:t>Appris à m’adapter aux besoins de chacun des membres du groupe.</a:t>
            </a:r>
          </a:p>
          <a:p>
            <a:r>
              <a:rPr lang="fr-FR" sz="2000" dirty="0"/>
              <a:t>Réussis à me mettre au travail.</a:t>
            </a:r>
          </a:p>
          <a:p>
            <a:r>
              <a:rPr lang="fr-FR" sz="2000" dirty="0"/>
              <a:t>Acquis des connaissances techniques nouvelles.</a:t>
            </a:r>
          </a:p>
          <a:p>
            <a:r>
              <a:rPr lang="fr-FR" sz="2000" dirty="0"/>
              <a:t>Mis en place un réseau de A à Z.</a:t>
            </a: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5241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695E4C-E110-EC61-C00B-72AF8CE66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28CBE01-9093-ACE2-4038-132FE6B9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3190F8-2F80-4E5E-03FC-E2240DAB4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B0DA14-2025-7B14-1DA7-39A898DD9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F5B4A8-0EF8-199A-CEDA-E581FB6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8C62B29-D230-7FE5-4485-23A2C2E8F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67718B5-54A1-CA56-E7E7-43A67D008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 je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devais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recommencer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le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…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299E8A2-AEC7-2CB8-BAA6-8872E357E8B5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Amélioration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possible – 4.2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25ED26F-E9CA-803A-93A4-63B01EDA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55CE8A0-F2E5-2EC0-B7CF-9C6C2CECB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416" y="2501977"/>
            <a:ext cx="5779008" cy="2075903"/>
          </a:xfrm>
        </p:spPr>
        <p:txBody>
          <a:bodyPr>
            <a:normAutofit/>
          </a:bodyPr>
          <a:lstStyle/>
          <a:p>
            <a:r>
              <a:rPr lang="fr-FR" sz="2000" dirty="0"/>
              <a:t>Je suivrais la planification et je la mettrais à jour régulièrement.</a:t>
            </a:r>
          </a:p>
          <a:p>
            <a:r>
              <a:rPr lang="fr-FR" sz="2000" dirty="0"/>
              <a:t>Je mettrais en place une organisation solide du début à la fin. </a:t>
            </a:r>
          </a:p>
          <a:p>
            <a:r>
              <a:rPr lang="fr-FR" sz="2000" dirty="0"/>
              <a:t>J’améliorerais la communication dans </a:t>
            </a:r>
            <a:r>
              <a:rPr lang="fr-FR" sz="2000"/>
              <a:t>le groupe.</a:t>
            </a:r>
            <a:endParaRPr lang="fr-FR" sz="20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30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4ADA38-54E2-6151-A0F0-81FB9A8D1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DB139903-084B-9242-8FE2-20FA67311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766A410-CA00-729E-AD79-C1B91EAAE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E3D5734-3167-050B-555F-8E6810FB4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6A5FD58D-DFCB-A780-6E04-95EFDCD2F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1A7CB97F-3EBF-F9D3-2880-B0225D1DB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454A76-81C8-817E-219F-4FDCE77A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Projet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Accès</a:t>
            </a:r>
            <a:r>
              <a:rPr lang="en-US" sz="3200" dirty="0">
                <a:solidFill>
                  <a:srgbClr val="FFFFFF"/>
                </a:solidFill>
              </a:rPr>
              <a:t> Campus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7A39F02-09C3-DC4D-0BF1-231574D2DBC2}"/>
              </a:ext>
            </a:extLst>
          </p:cNvPr>
          <p:cNvSpPr txBox="1"/>
          <p:nvPr/>
        </p:nvSpPr>
        <p:spPr>
          <a:xfrm>
            <a:off x="673740" y="536028"/>
            <a:ext cx="2895573" cy="1753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</a:rPr>
              <a:t>Objectif global– 1.1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ABE7A8-704B-074E-6655-9ADC5982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ACCUEIL - Saint Aubin La Salle">
            <a:extLst>
              <a:ext uri="{FF2B5EF4-FFF2-40B4-BE49-F238E27FC236}">
                <a16:creationId xmlns:a16="http://schemas.microsoft.com/office/drawing/2014/main" id="{0E219FD5-1FEA-FB0A-6B60-596E829006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883" y="1312593"/>
            <a:ext cx="7866698" cy="423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10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15F23E-128A-FD9D-AF47-99ED410BC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19E8E4-4E2C-B81A-6AC6-8D5F50C8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Cas d’utilisation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(PEA)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AECC673-C614-86B1-7AD7-434819FE6FD4}"/>
              </a:ext>
            </a:extLst>
          </p:cNvPr>
          <p:cNvSpPr txBox="1"/>
          <p:nvPr/>
        </p:nvSpPr>
        <p:spPr>
          <a:xfrm>
            <a:off x="673740" y="536028"/>
            <a:ext cx="2895573" cy="1753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 err="1">
                <a:solidFill>
                  <a:srgbClr val="FFFFFF"/>
                </a:solidFill>
              </a:rPr>
              <a:t>Fonctionnement</a:t>
            </a:r>
            <a:r>
              <a:rPr lang="en-US" sz="2000" dirty="0">
                <a:solidFill>
                  <a:srgbClr val="FFFFFF"/>
                </a:solidFill>
              </a:rPr>
              <a:t> – 1.2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1088655-FC17-0A77-A80C-84CC2DC503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4541" y="1302013"/>
            <a:ext cx="7799381" cy="444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08EE59C-5D55-AF81-D104-C1F6EC62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23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70B8EC-B2B7-2BAD-3B06-FEC761E42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A85563-3CD9-EA6F-E424-FB2A566E9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Cas d’utilisation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(BAE)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90EDD958-D0C6-2C54-E15A-1B07F54E3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80" y="1087727"/>
            <a:ext cx="3041803" cy="10458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FFFFFF"/>
                </a:solidFill>
              </a:rPr>
              <a:t>Fonctionnement</a:t>
            </a:r>
            <a:r>
              <a:rPr lang="en-US" sz="2000" dirty="0">
                <a:solidFill>
                  <a:srgbClr val="FFFFFF"/>
                </a:solidFill>
              </a:rPr>
              <a:t> – 1.2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27F870F-E586-CEBF-6698-3EE57ADC7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8304" y="1792423"/>
            <a:ext cx="7833615" cy="329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08D496-7E29-AA77-B71E-A7E097C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2940"/>
            <a:ext cx="448056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83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4B6494-4AB0-3B62-C8CC-C4CD40D66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1CE8CE-4448-C732-2C43-3FAE6B0E3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F3D60-1B1E-72E6-1AC0-C6855AFBC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3B03E9-2E66-13E1-AC2B-C9157E3D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FB0FFE-6BC0-AC9F-8383-7B1FA0EDC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E53CBA3-877D-8054-4942-1ED6CCE4F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5178BC-3A7A-FCC5-D971-88DBB34D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 d’utilisation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(P</a:t>
            </a:r>
            <a:r>
              <a:rPr lang="en-US" sz="3200" dirty="0">
                <a:solidFill>
                  <a:srgbClr val="FFFFFF"/>
                </a:solidFill>
              </a:rPr>
              <a:t>SW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6E4B760-30A3-8292-8FC8-D15B6989A950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FFFFFF"/>
                </a:solidFill>
              </a:rPr>
              <a:t>Fonctionnement</a:t>
            </a:r>
            <a:r>
              <a:rPr lang="en-US" sz="2000" dirty="0">
                <a:solidFill>
                  <a:srgbClr val="FFFFFF"/>
                </a:solidFill>
              </a:rPr>
              <a:t> – 1.2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B8E591D-868C-0BDE-67D9-19B8BD64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CE205C-2E45-AB03-5190-F6371E407C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059" y="788473"/>
            <a:ext cx="7772484" cy="528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61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92DCC1-D486-83CD-AE5E-8F3E6B8AB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958ADE5-BD92-F423-537A-0E18B03D2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9CC22F-2209-8150-A205-D28053F75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A6952E-A33A-3E37-F894-55BF469D2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6017C7-1AB4-87A5-C76A-06F38DE45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20E32D5-A754-3FF3-A191-077B97085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DF5F3C-B598-E72F-1DB3-E44A7F89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 d’utilisation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3200" dirty="0">
                <a:solidFill>
                  <a:srgbClr val="FFFFFF"/>
                </a:solidFill>
              </a:rPr>
              <a:t>PGS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FAB4470-2CA4-C548-07BC-5AEE67F11805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FFFFFF"/>
                </a:solidFill>
              </a:rPr>
              <a:t>Fonctionnement</a:t>
            </a:r>
            <a:r>
              <a:rPr lang="en-US" sz="2000" dirty="0">
                <a:solidFill>
                  <a:srgbClr val="FFFFFF"/>
                </a:solidFill>
              </a:rPr>
              <a:t> – 1.2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B03A43F-E9C4-8B15-F9CD-FFF5EB89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0FF39B7-8687-B732-A3B0-6DCFDCCCC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1815" y="748756"/>
            <a:ext cx="7865880" cy="5378306"/>
          </a:xfrm>
        </p:spPr>
      </p:pic>
    </p:spTree>
    <p:extLst>
      <p:ext uri="{BB962C8B-B14F-4D97-AF65-F5344CB8AC3E}">
        <p14:creationId xmlns:p14="http://schemas.microsoft.com/office/powerpoint/2010/main" val="420572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40A0F4-7D2C-1273-17DE-ACF00F34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Infrastructure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Réseau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9BA2DE-D397-8F2A-F864-0BAA07223C74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Rappel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Projet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– 1.3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A4D4E2C-3D03-0A6F-7EE4-EF9D1D6E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4424D245-1C79-386D-667B-6FAC71056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678" y="482521"/>
            <a:ext cx="7439433" cy="5753877"/>
          </a:xfrm>
        </p:spPr>
      </p:pic>
    </p:spTree>
    <p:extLst>
      <p:ext uri="{BB962C8B-B14F-4D97-AF65-F5344CB8AC3E}">
        <p14:creationId xmlns:p14="http://schemas.microsoft.com/office/powerpoint/2010/main" val="72976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75AD91-FF30-A647-E205-4FF0D989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EEDF2E9-F99C-CE06-614C-9CE7E5E6D562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Rappel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Projet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– 1.</a:t>
            </a:r>
            <a:r>
              <a:rPr lang="en-US" sz="2000" dirty="0">
                <a:solidFill>
                  <a:srgbClr val="FFFFFF"/>
                </a:solidFill>
              </a:rPr>
              <a:t>2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Espace réservé du contenu 11" descr="Une image contenant texte, capture d’écran, diagramme, ligne&#10;&#10;Le contenu généré par l’IA peut être incorrect.">
            <a:extLst>
              <a:ext uri="{FF2B5EF4-FFF2-40B4-BE49-F238E27FC236}">
                <a16:creationId xmlns:a16="http://schemas.microsoft.com/office/drawing/2014/main" id="{0B181554-0345-DFC6-34CA-8860B90FB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903" y="467208"/>
            <a:ext cx="6766798" cy="592358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76F9936-E9DC-4373-A56E-0D8C7930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8363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021499A5C95A40AF8686382A9EB10F" ma:contentTypeVersion="5" ma:contentTypeDescription="Crée un document." ma:contentTypeScope="" ma:versionID="5a2004495cc74076c931264a0a56df36">
  <xsd:schema xmlns:xsd="http://www.w3.org/2001/XMLSchema" xmlns:xs="http://www.w3.org/2001/XMLSchema" xmlns:p="http://schemas.microsoft.com/office/2006/metadata/properties" xmlns:ns3="e207c133-0867-48c2-98bb-3cdd52f2ba59" targetNamespace="http://schemas.microsoft.com/office/2006/metadata/properties" ma:root="true" ma:fieldsID="cb70e895b990eb29a284cb2e15618dfa" ns3:_="">
    <xsd:import namespace="e207c133-0867-48c2-98bb-3cdd52f2ba5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07c133-0867-48c2-98bb-3cdd52f2ba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79B6FF-F878-4CA5-9497-D69AC8CC49BB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e207c133-0867-48c2-98bb-3cdd52f2ba59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54E04FC-41E1-44F8-B308-8921E8C7BE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C5E58B-8A57-4515-AD75-560F0D9AC9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07c133-0867-48c2-98bb-3cdd52f2ba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745</Words>
  <Application>Microsoft Office PowerPoint</Application>
  <PresentationFormat>Grand écran</PresentationFormat>
  <Paragraphs>224</Paragraphs>
  <Slides>23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Thème Office</vt:lpstr>
      <vt:lpstr>Projet Accès Campus Base de données</vt:lpstr>
      <vt:lpstr>SOMMAIRE</vt:lpstr>
      <vt:lpstr>Projet Accès Campus</vt:lpstr>
      <vt:lpstr>Cas d’utilisation (PEA)</vt:lpstr>
      <vt:lpstr>Cas d’utilisation (BAE)</vt:lpstr>
      <vt:lpstr>Cas d’utilisation (PSW)</vt:lpstr>
      <vt:lpstr>Cas d’utilisation (PGS)</vt:lpstr>
      <vt:lpstr>Infrastructure Réseau</vt:lpstr>
      <vt:lpstr>Communication</vt:lpstr>
      <vt:lpstr>Données globales</vt:lpstr>
      <vt:lpstr>Objectifs Incrément 1</vt:lpstr>
      <vt:lpstr>Objectifs Incrément  2</vt:lpstr>
      <vt:lpstr>Objectifs Incrément 3</vt:lpstr>
      <vt:lpstr>Objectifs Incrément Bonus</vt:lpstr>
      <vt:lpstr>Plannification Globales</vt:lpstr>
      <vt:lpstr>Versioning GitHub</vt:lpstr>
      <vt:lpstr>Echange des données</vt:lpstr>
      <vt:lpstr>Organisation des fichiers et fonctionnement</vt:lpstr>
      <vt:lpstr>Cycle en V incrémental</vt:lpstr>
      <vt:lpstr>Diagramme de séquence</vt:lpstr>
      <vt:lpstr>Plan de test</vt:lpstr>
      <vt:lpstr>Grâce à ce projet j’ai…</vt:lpstr>
      <vt:lpstr>Si je devais recommencer le projet…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Lorick FOUQUET</dc:creator>
  <cp:lastModifiedBy>Lorick FOUQUET</cp:lastModifiedBy>
  <cp:revision>75</cp:revision>
  <dcterms:created xsi:type="dcterms:W3CDTF">2025-02-04T10:33:26Z</dcterms:created>
  <dcterms:modified xsi:type="dcterms:W3CDTF">2025-05-05T10:09:54Z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0x01010094021499A5C95A40AF8686382A9EB10F</vt:lpwstr>
  </property>
</Properties>
</file>