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62" r:id="rId6"/>
    <p:sldId id="259" r:id="rId7"/>
    <p:sldId id="257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3C48-DEB9-48E9-A2E4-972F381CE0E8}" v="5" dt="2025-02-04T14:30:17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7:16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0,'2996'0,"-2955"0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28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1,'2263'0,"-2343"0,29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32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0,'1758'0,"-1705"0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45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0,'1886'0,"-1832"0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49.3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0,'1723'0,"-1669"0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0:47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1,'2001'0,"-2086"0,36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0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1,'1480'0,"-1437"0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4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1,'1731'0,"-1723"0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7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1,'1582'0,"-1529"0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10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1,'1461'0,"-1413"0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41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0,'1781'0,"-1731"0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7:33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0,'2714'0,"-2658"0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0:47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1,'2001'0,"-2086"0,36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0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1,'1480'0,"-1437"0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4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1,'1731'0,"-1723"0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07.4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1,'1582'0,"-1529"0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10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1,'1461'0,"-1413"0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1:41.0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0,'1781'0,"-1731"0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6:35.6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0,'1785'0,"-1731"0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6:40.10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1,'1188'0,"-1132"0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6:45.76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1,'895'0,"-841"0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6:51.0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0,'1518'0,"-1463"0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7:58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1,'2312'0,"-2552"0,386 0,-157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6:59.2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0,'1075'0,"-1035"0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7:03.8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0,'825'0,"-776"0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7:10.4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1,'1447'0,"-1396"0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7:14.1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1,'1075'0,"-1027"0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20:07:25.9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0,'1800'0,"-1755"0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8:04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8:09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1,'2487'0,"-2443"0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8:45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0,'2460'0,"-2419"0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07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1,'1962'0,"-1908"0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11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1,'1966'0,"-1916"0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9:59:17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1,'2509'0,"-2712"0,144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D249-8546-44E7-AFF9-C33297DBE20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E93-FBC7-41BB-B473-E7EE853FC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3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E93-FBC7-41BB-B473-E7EE853FCD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17655-C54C-0387-9C4E-AA31F86D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4E79E4-33F7-3441-0159-99C6EDA3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9D2E4-2AB7-B929-EB85-8E1A3DD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AA5-72B7-4A6D-AE87-75ED719B5BC0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F7701-616B-A657-25E6-C18BBC9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17D42-92B4-E05B-3A60-6639012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BAF5-E41A-B605-4B50-7F00843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E9A3B1-3A9E-5297-0BD0-7478FB31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A7C6D-65DE-3542-1701-BC9D362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927-77B9-41D8-B0F5-21A8837484C9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27E92-AE87-89AD-EC77-67F73B2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B34A3-7AAE-31B0-6910-178F49F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960E70-79B4-0E72-BA7C-0AAA08E9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6655A-8429-1309-9E4F-65D3AAD41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700A0-C733-EBDC-3BEF-3D5935F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DB44-ADD5-4177-9ED5-22D818CD2632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D47E-0E51-273D-F17C-07A0100A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C12A1-1B0E-CB63-8091-C9498D0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07E3-E8BE-6905-88FA-FF90AE0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8808D-ECD3-C0B6-9025-87236379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8752F-95C7-20CE-3BA2-81D9F15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9AB-9FF4-4AE2-83E5-42527AEDEA01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40FC9-2C55-C44D-FC9C-2C3C8A5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41B0A-7DD3-2D17-F10C-4250912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C7C2B-5499-8ADE-2577-BE1C5DE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EE888-1AD7-A928-A023-1EBA48E7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6014F-AAFE-E4CB-0B22-DE26A32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409A-4F23-4C83-89DD-56A83AB76E94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0E225-EB85-FD23-82F1-9428B03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5472B-AE50-3767-76A0-373D70B2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A2FBD-1278-1D83-84A2-ED45B32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66E97-7352-8529-81E4-5FA93613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AE370-9D29-C6C4-8217-890B05E1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37A6AB-CEC0-1723-1A62-A2146F6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19E2-A749-41D2-95DF-6D7D2722C851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159E5-24C5-F841-2407-592B471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725F-3D0B-0A55-B199-158959BF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0C7C-E171-FC61-E77F-F3917B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3F722-E42E-847C-89B2-B9329E18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286A0-0844-E0E8-67E1-083352B5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AD45A-C61D-272F-5AC3-EFE32864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3AE21-A4B7-ECC7-CB52-67329CD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012D39-572B-98E1-5BD4-155934FB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64F-849E-4709-8DA7-C3EAA9A8B073}" type="datetime1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A87482-BE99-8DB8-6C46-3D1EF0E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4F00B-8E38-8325-7B0D-25DFCBFF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6B3A1-755C-8CF8-5BC6-EB64ED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6B1EF-120E-A9DC-784F-3C2954D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734-BD03-438F-817A-6C16F05BF363}" type="datetime1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E6660-8224-D179-8B73-7DDE8EE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0CB22-E1BE-0BB5-E910-C7A68DA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7FA2B8-FC59-E03C-936E-FE3E8FA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EC73-767D-4FBD-8398-75ACE66CE452}" type="datetime1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84B24C-7E1D-2BC2-4B41-69A4414A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EA6D7-309D-111A-C887-845E042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4A58-89D4-7435-A95E-ACD45AF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F3EE0-DE4C-BD7C-B691-682321F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19A63-1ACC-4C9F-331D-247461C0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33698-8860-70A4-1830-7DD71025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56B2-3115-44FA-8F0D-7EBC71A0585E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B71ED-8857-01F5-4493-3A65404E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4F35A-1D71-6264-F6B4-0842DE46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3A93-A66C-E643-6386-80283A2C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5F8F40-7306-E638-35B0-DCF1B7DB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B2DA8-CA4B-C849-D2D4-10CF6911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8A9B4-F5CC-B01E-1E1B-3CCC3AD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1748-E56C-44D4-A80C-11917019A6AE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9A826-F48C-7779-73BE-3A28651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83AD6-8CB3-B9BB-8362-20BD68D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00174-1C13-AF9A-B7C0-1AE4A1E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CCD4F-6A2F-0D26-EEF3-4E9829DD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D657B-3E5B-5725-F24B-A4E82D42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1F839-4F38-4918-ABCC-24202926B045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5D227-BE70-D547-5047-CC80F406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855D8-3EA3-D439-AD6B-A1749BC4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image" Target="../media/image26.png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image" Target="../media/image28.png"/><Relationship Id="rId12" Type="http://schemas.openxmlformats.org/officeDocument/2006/relationships/customXml" Target="../ink/ink25.xml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4.xml"/><Relationship Id="rId2" Type="http://schemas.openxmlformats.org/officeDocument/2006/relationships/customXml" Target="../ink/ink20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0.png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image" Target="../media/image27.png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customXml" Target="../ink/ink24.xml"/><Relationship Id="rId19" Type="http://schemas.openxmlformats.org/officeDocument/2006/relationships/customXml" Target="../ink/ink28.xml"/><Relationship Id="rId31" Type="http://schemas.openxmlformats.org/officeDocument/2006/relationships/customXml" Target="../ink/ink33.xml"/><Relationship Id="rId4" Type="http://schemas.openxmlformats.org/officeDocument/2006/relationships/customXml" Target="../ink/ink21.xml"/><Relationship Id="rId9" Type="http://schemas.openxmlformats.org/officeDocument/2006/relationships/image" Target="../media/image29.png"/><Relationship Id="rId14" Type="http://schemas.openxmlformats.org/officeDocument/2006/relationships/image" Target="../media/image3.jp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7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7AB1D-1828-80CD-5C90-3267EF03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>
                <a:solidFill>
                  <a:srgbClr val="FFFFFF"/>
                </a:solidFill>
              </a:rPr>
              <a:t>Projet Accès Campus</a:t>
            </a:r>
            <a:br>
              <a:rPr lang="fr-FR" sz="4800">
                <a:solidFill>
                  <a:srgbClr val="FFFFFF"/>
                </a:solidFill>
              </a:rPr>
            </a:br>
            <a:r>
              <a:rPr lang="fr-FR" sz="4800">
                <a:solidFill>
                  <a:srgbClr val="FFFFFF"/>
                </a:solidFill>
              </a:rPr>
              <a:t>Base de données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5B545-BE23-12C9-5B3E-FA4C5A31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Lorick FOUQUET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97400-660D-4452-CE03-04A2B47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EC663-338F-2B00-E183-EDCA149C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C7A87E-703F-E0F0-EC57-E0C14C6E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7F95-34EF-707A-5FF2-1FA5C113D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A2E63-1FE4-F62E-7ACE-4F968626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747C84-462A-7BEB-1C46-476F0A87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20861C-B976-587C-C8F0-E7F517B36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1FEDD2-D646-4677-E934-8C31FFCC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 nécessaires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(MCD)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4D990D-D5E9-47B6-0791-41843A5BC98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premier increment – 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EE579B5-9E96-9B90-9C90-14779E3F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7A4A41E6-4501-B02F-53F5-D32E6BD4D4DD}"/>
                  </a:ext>
                </a:extLst>
              </p14:cNvPr>
              <p14:cNvContentPartPr/>
              <p14:nvPr/>
            </p14:nvContentPartPr>
            <p14:xfrm>
              <a:off x="6538032" y="3080376"/>
              <a:ext cx="72072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7A4A41E6-4501-B02F-53F5-D32E6BD4D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4032" y="2972376"/>
                <a:ext cx="82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9244ABD8-B7A5-CEE1-9020-5BEE5E49B35D}"/>
                  </a:ext>
                </a:extLst>
              </p14:cNvPr>
              <p14:cNvContentPartPr/>
              <p14:nvPr/>
            </p14:nvContentPartPr>
            <p14:xfrm>
              <a:off x="7635312" y="2440296"/>
              <a:ext cx="54864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9244ABD8-B7A5-CEE1-9020-5BEE5E49B3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1312" y="2332296"/>
                <a:ext cx="65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8EDA2C94-8592-23FF-89A0-8B06F3A4D33A}"/>
                  </a:ext>
                </a:extLst>
              </p14:cNvPr>
              <p14:cNvContentPartPr/>
              <p14:nvPr/>
            </p14:nvContentPartPr>
            <p14:xfrm>
              <a:off x="7808832" y="2787696"/>
              <a:ext cx="62604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8EDA2C94-8592-23FF-89A0-8B06F3A4D3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4863" y="2679696"/>
                <a:ext cx="73361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8C4C9EA8-F13B-19CD-B2A8-5ACD241B401E}"/>
                  </a:ext>
                </a:extLst>
              </p14:cNvPr>
              <p14:cNvContentPartPr/>
              <p14:nvPr/>
            </p14:nvContentPartPr>
            <p14:xfrm>
              <a:off x="7836552" y="3153456"/>
              <a:ext cx="5889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8C4C9EA8-F13B-19CD-B2A8-5ACD241B4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2552" y="3045456"/>
                <a:ext cx="696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27291D9B-50BD-BFC2-D664-83F12336C1FD}"/>
                  </a:ext>
                </a:extLst>
              </p14:cNvPr>
              <p14:cNvContentPartPr/>
              <p14:nvPr/>
            </p14:nvContentPartPr>
            <p14:xfrm>
              <a:off x="7836552" y="3500856"/>
              <a:ext cx="54360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27291D9B-50BD-BFC2-D664-83F12336C1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2552" y="3392856"/>
                <a:ext cx="65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03102F95-DB76-3E3C-41E5-E8A5F1930D37}"/>
                  </a:ext>
                </a:extLst>
              </p14:cNvPr>
              <p14:cNvContentPartPr/>
              <p14:nvPr/>
            </p14:nvContentPartPr>
            <p14:xfrm>
              <a:off x="9985392" y="3510216"/>
              <a:ext cx="65952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03102F95-DB76-3E3C-41E5-E8A5F1930D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31392" y="3402216"/>
                <a:ext cx="76716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Espace réservé du contenu 6" descr="Une image contenant diagramme, ligne, texte, Plan&#10;&#10;Le contenu généré par l’IA peut être incorrect.">
            <a:extLst>
              <a:ext uri="{FF2B5EF4-FFF2-40B4-BE49-F238E27FC236}">
                <a16:creationId xmlns:a16="http://schemas.microsoft.com/office/drawing/2014/main" id="{160EE337-4E00-91AB-1B96-B536E1A44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548391"/>
            <a:ext cx="7755486" cy="57612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0879DA77-E4A0-F9C2-A589-E92191F99CFD}"/>
                  </a:ext>
                </a:extLst>
              </p14:cNvPr>
              <p14:cNvContentPartPr/>
              <p14:nvPr/>
            </p14:nvContentPartPr>
            <p14:xfrm>
              <a:off x="7123392" y="3873816"/>
              <a:ext cx="662400" cy="3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0879DA77-E4A0-F9C2-A589-E92191F99CF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69392" y="3765816"/>
                <a:ext cx="770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01B70B1-1667-C802-3E88-BB39D1A8A285}"/>
                  </a:ext>
                </a:extLst>
              </p14:cNvPr>
              <p14:cNvContentPartPr/>
              <p14:nvPr/>
            </p14:nvContentPartPr>
            <p14:xfrm>
              <a:off x="7223472" y="5729976"/>
              <a:ext cx="44784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01B70B1-1667-C802-3E88-BB39D1A8A2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69472" y="5622336"/>
                <a:ext cx="555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CC7E6DE3-5C72-5748-4ED9-AC35B4B76D17}"/>
                  </a:ext>
                </a:extLst>
              </p14:cNvPr>
              <p14:cNvContentPartPr/>
              <p14:nvPr/>
            </p14:nvContentPartPr>
            <p14:xfrm>
              <a:off x="5980032" y="5254416"/>
              <a:ext cx="34200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CC7E6DE3-5C72-5748-4ED9-AC35B4B76D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26392" y="5146776"/>
                <a:ext cx="44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FD4118F1-6E0F-6938-A90B-9355E83FD4E7}"/>
                  </a:ext>
                </a:extLst>
              </p14:cNvPr>
              <p14:cNvContentPartPr/>
              <p14:nvPr/>
            </p14:nvContentPartPr>
            <p14:xfrm>
              <a:off x="9299232" y="4687776"/>
              <a:ext cx="56664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FD4118F1-6E0F-6938-A90B-9355E83FD4E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45232" y="4579776"/>
                <a:ext cx="67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4D63928E-C4BD-CBFC-82E1-3D9CEA5B9B22}"/>
                  </a:ext>
                </a:extLst>
              </p14:cNvPr>
              <p14:cNvContentPartPr/>
              <p14:nvPr/>
            </p14:nvContentPartPr>
            <p14:xfrm>
              <a:off x="7260192" y="1240416"/>
              <a:ext cx="40140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4D63928E-C4BD-CBFC-82E1-3D9CEA5B9B2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06192" y="1132416"/>
                <a:ext cx="509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D13F455E-09D0-E612-E9DC-E714557D490C}"/>
                  </a:ext>
                </a:extLst>
              </p14:cNvPr>
              <p14:cNvContentPartPr/>
              <p14:nvPr/>
            </p14:nvContentPartPr>
            <p14:xfrm>
              <a:off x="8065152" y="5794056"/>
              <a:ext cx="315000" cy="360"/>
            </p14:xfrm>
          </p:contentPart>
        </mc:Choice>
        <mc:Fallback xmlns=""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D13F455E-09D0-E612-E9DC-E714557D49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1152" y="5686056"/>
                <a:ext cx="42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D169111A-42F6-B26E-74DE-1D7ECD1AE5E0}"/>
                  </a:ext>
                </a:extLst>
              </p14:cNvPr>
              <p14:cNvContentPartPr/>
              <p14:nvPr/>
            </p14:nvContentPartPr>
            <p14:xfrm>
              <a:off x="11383992" y="5729976"/>
              <a:ext cx="540000" cy="36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D169111A-42F6-B26E-74DE-1D7ECD1AE5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330352" y="5622336"/>
                <a:ext cx="64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40236A5B-EAEC-F0B4-5B02-FB552461BC7C}"/>
                  </a:ext>
                </a:extLst>
              </p14:cNvPr>
              <p14:cNvContentPartPr/>
              <p14:nvPr/>
            </p14:nvContentPartPr>
            <p14:xfrm>
              <a:off x="11475792" y="3974256"/>
              <a:ext cx="404640" cy="36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40236A5B-EAEC-F0B4-5B02-FB552461BC7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421792" y="3866616"/>
                <a:ext cx="512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F38C145A-8CA8-A38B-51C2-5388B86407D3}"/>
                  </a:ext>
                </a:extLst>
              </p14:cNvPr>
              <p14:cNvContentPartPr/>
              <p14:nvPr/>
            </p14:nvContentPartPr>
            <p14:xfrm>
              <a:off x="4288392" y="664416"/>
              <a:ext cx="664560" cy="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F38C145A-8CA8-A38B-51C2-5388B86407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34752" y="556416"/>
                <a:ext cx="772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99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45F1-6B7F-9FBB-DC70-809AD01A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80F321-17CD-CA09-E773-B79E8B8F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89664-168A-1784-957B-6E55A570B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850B7-1E0F-4B46-4DD5-2E69DE9D9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76257C-7BEB-B415-703B-C8EB2B672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60B9C5-D220-C3CB-B0EF-49F1DB4CE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5E505-01C8-404C-DFD8-0F6A679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E0F924-0BC4-92DC-46CD-578B3464CE51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premier increment – 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15F3EF-A9ED-6A21-42BE-FC1563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425D96A-E12C-B81E-1828-D4C657AFF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09" b="75150"/>
          <a:stretch/>
        </p:blipFill>
        <p:spPr bwMode="auto">
          <a:xfrm>
            <a:off x="4319091" y="2501977"/>
            <a:ext cx="3658153" cy="19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4964869-DBD2-3626-FC0C-62D28DEC21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2" r="30459" b="74944"/>
          <a:stretch/>
        </p:blipFill>
        <p:spPr bwMode="auto">
          <a:xfrm>
            <a:off x="7977244" y="2501977"/>
            <a:ext cx="3990247" cy="194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4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06831-25FF-A992-3F6A-0642A712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C8183D-EF38-F9FD-C2F6-F0ED090CD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8AFCC-F674-1450-6503-C13C0BA7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763FC-A0EF-9ED5-DDC8-5E523BE40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19C40-DA28-2844-4030-421FC87E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CDAD43-1C89-0A6D-23B1-A196B2CA4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E05C42-D24E-7A16-05DE-6E391D7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la PEA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5A41AB-D0C8-B6B2-1059-CC71FE31150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AB232C-3338-38C2-ECBA-61A6B229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AF2A8BF-7F81-47A3-4FA4-535A2DA96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77340"/>
              </p:ext>
            </p:extLst>
          </p:nvPr>
        </p:nvGraphicFramePr>
        <p:xfrm>
          <a:off x="6096000" y="415458"/>
          <a:ext cx="4556971" cy="6026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010">
                  <a:extLst>
                    <a:ext uri="{9D8B030D-6E8A-4147-A177-3AD203B41FA5}">
                      <a16:colId xmlns:a16="http://schemas.microsoft.com/office/drawing/2014/main" val="274542039"/>
                    </a:ext>
                  </a:extLst>
                </a:gridCol>
                <a:gridCol w="1461670">
                  <a:extLst>
                    <a:ext uri="{9D8B030D-6E8A-4147-A177-3AD203B41FA5}">
                      <a16:colId xmlns:a16="http://schemas.microsoft.com/office/drawing/2014/main" val="2825576767"/>
                    </a:ext>
                  </a:extLst>
                </a:gridCol>
                <a:gridCol w="1662291">
                  <a:extLst>
                    <a:ext uri="{9D8B030D-6E8A-4147-A177-3AD203B41FA5}">
                      <a16:colId xmlns:a16="http://schemas.microsoft.com/office/drawing/2014/main" val="35273792"/>
                    </a:ext>
                  </a:extLst>
                </a:gridCol>
              </a:tblGrid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PEA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42897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Date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22/03/2025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6143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Type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Fonctionnel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31859"/>
                  </a:ext>
                </a:extLst>
              </a:tr>
              <a:tr h="44829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Objectif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Vérifier le bon fonctionnement de la requête d’ouverture d’une porte.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1353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Condition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59428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Etat initial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Environnement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16270"/>
                  </a:ext>
                </a:extLst>
              </a:tr>
              <a:tr h="3965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API en marche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Le test est réalisé sur une machine Debian 12 à l'aide de commandes curl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50093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Procédure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8942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Opération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Résultats attendus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Résultats obtenus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16914771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 n°1 - Badge acitf, autorisation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autorisé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600079319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n°2 - Badge actif, cours en cours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autorisé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82490502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n°3 - Adresse mac d'une BAE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792488525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Test n°4 - Adresse mac inéxistente</a:t>
                      </a:r>
                      <a:endParaRPr lang="pt-B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308356699"/>
                  </a:ext>
                </a:extLst>
              </a:tr>
              <a:tr h="405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 n°5 - UID badge inconnu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346751569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n°6 - Badge désactivé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82852793"/>
                  </a:ext>
                </a:extLst>
              </a:tr>
              <a:tr h="6379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n°7 - Pas d'autorisation, ni de cours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32979500"/>
                  </a:ext>
                </a:extLst>
              </a:tr>
              <a:tr h="3885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Nature des modifications apportées au fichier source du module testé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40177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 dirty="0">
                          <a:effectLst/>
                        </a:rPr>
                        <a:t>-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39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7BCFD-A076-0EA5-04A5-6FC7827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6A8ED5-02EF-1411-4FCF-CDBFB8CB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54BA1-DA2E-ED37-F7F9-D37D203A4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CE98C-AE1B-6F08-FFCA-C4A2B595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AD4CD-D811-C996-1111-9509DC493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1C93AD-E871-E6D8-6C62-022DA4333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888268-AE8C-747D-4E9C-A29D339F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la BAE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CF9D8B-BFCF-05FB-F73F-04866F6DFE1A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F74239-A06C-C08E-4573-7435B531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15DB7DE-49B6-F7A3-E443-C46F05C0A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38751"/>
              </p:ext>
            </p:extLst>
          </p:nvPr>
        </p:nvGraphicFramePr>
        <p:xfrm>
          <a:off x="6096000" y="240283"/>
          <a:ext cx="4752877" cy="6377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616">
                  <a:extLst>
                    <a:ext uri="{9D8B030D-6E8A-4147-A177-3AD203B41FA5}">
                      <a16:colId xmlns:a16="http://schemas.microsoft.com/office/drawing/2014/main" val="3842550522"/>
                    </a:ext>
                  </a:extLst>
                </a:gridCol>
                <a:gridCol w="1524507">
                  <a:extLst>
                    <a:ext uri="{9D8B030D-6E8A-4147-A177-3AD203B41FA5}">
                      <a16:colId xmlns:a16="http://schemas.microsoft.com/office/drawing/2014/main" val="1388241263"/>
                    </a:ext>
                  </a:extLst>
                </a:gridCol>
                <a:gridCol w="1733754">
                  <a:extLst>
                    <a:ext uri="{9D8B030D-6E8A-4147-A177-3AD203B41FA5}">
                      <a16:colId xmlns:a16="http://schemas.microsoft.com/office/drawing/2014/main" val="1231783935"/>
                    </a:ext>
                  </a:extLst>
                </a:gridCol>
              </a:tblGrid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BAE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68431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Date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22/03/2025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95107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Type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Fonctionnel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96571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Objectif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Vérifier le bon fonctionnement de la requête pour faire l’appel et enregistrer les retards et absences.</a:t>
                      </a:r>
                      <a:endParaRPr lang="fr-FR" sz="7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64223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Condition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83821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initial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Environnement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6775"/>
                  </a:ext>
                </a:extLst>
              </a:tr>
              <a:tr h="3386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API en marche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Le test est réalisé sur une machine Debian 12 à l'aide de commandes curl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8120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Procédure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2524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Opération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Résultats attendus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Résultats obtenus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803723715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n°1 - Elève présent à l'heure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Enregistrement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931391147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n°2 - Elève en retard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Enregistrement de l'appel et ajout du retard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018369852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n°3 - Adresse mac d'une PEA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765887156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Test n°4 - Adresse mac inéxistente</a:t>
                      </a:r>
                      <a:endParaRPr lang="pt-B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17344567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Test n°5 - UID badge inconnu</a:t>
                      </a:r>
                      <a:endParaRPr lang="en-US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917453646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n°6 - Badge désactivé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36770190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n°7 - L'élève n'a pas cours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432723197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n°8 - L'élève a cours autre part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142662888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n°9 - Un prof ou un autre personne qu'un élève badge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973189168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n°10 - L'élève ne badge pas durant le cours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Ajout d'une absence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026120109"/>
                  </a:ext>
                </a:extLst>
              </a:tr>
              <a:tr h="3242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Nature des modifications apportées au fichier source du module testé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9792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-</a:t>
                      </a:r>
                      <a:endParaRPr lang="fr-FR" sz="7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2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6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EACBC-9F55-1299-B84B-B48B51EE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9E7865-6048-C9D5-94DF-6CBEA0F7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934722-F67F-A7B9-97F0-5BB7D934B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749AF9-48E7-966C-E735-E190248E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5F44C9-E170-CB01-92E0-564A3639B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17AF9F-D62E-A14F-6C9C-955E1A3C4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59256-E624-12C1-F86D-4D09724E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378819-75F4-4D3A-A9FA-BA69E76747A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B70CF7-324D-9CAE-D3A6-BBBF0A0B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9842D08-D8CD-148F-9F0B-F8DE64C35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452247"/>
              </p:ext>
            </p:extLst>
          </p:nvPr>
        </p:nvGraphicFramePr>
        <p:xfrm>
          <a:off x="5529584" y="372496"/>
          <a:ext cx="5493457" cy="6113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502">
                  <a:extLst>
                    <a:ext uri="{9D8B030D-6E8A-4147-A177-3AD203B41FA5}">
                      <a16:colId xmlns:a16="http://schemas.microsoft.com/office/drawing/2014/main" val="1221964691"/>
                    </a:ext>
                  </a:extLst>
                </a:gridCol>
                <a:gridCol w="1762052">
                  <a:extLst>
                    <a:ext uri="{9D8B030D-6E8A-4147-A177-3AD203B41FA5}">
                      <a16:colId xmlns:a16="http://schemas.microsoft.com/office/drawing/2014/main" val="3095134376"/>
                    </a:ext>
                  </a:extLst>
                </a:gridCol>
                <a:gridCol w="2003903">
                  <a:extLst>
                    <a:ext uri="{9D8B030D-6E8A-4147-A177-3AD203B41FA5}">
                      <a16:colId xmlns:a16="http://schemas.microsoft.com/office/drawing/2014/main" val="554974064"/>
                    </a:ext>
                  </a:extLst>
                </a:gridCol>
              </a:tblGrid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PGS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78300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36584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5332"/>
                  </a:ext>
                </a:extLst>
              </a:tr>
              <a:tr h="53584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création d'utilisateur.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69058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60664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917"/>
                  </a:ext>
                </a:extLst>
              </a:tr>
              <a:tr h="5358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25493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65993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040904"/>
                  </a:ext>
                </a:extLst>
              </a:tr>
              <a:tr h="7873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1145457"/>
                  </a:ext>
                </a:extLst>
              </a:tr>
              <a:tr h="7873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1808807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Rôle autre que élève et aucune classe renseignée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9772833"/>
                  </a:ext>
                </a:extLst>
              </a:tr>
              <a:tr h="52490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49827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9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77890-FF22-EDD8-18A5-4C769F81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CFE675-26DC-8BF1-B99B-065ADB31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B323F-A1C3-07F0-B7D5-648BB884F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E195A-1D50-DA05-E402-9D94137D4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A29E7D-E922-42C0-D087-972843276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4141CC4-BFAF-220D-9B3A-61A522A2D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6418A-6E60-2DCE-B6F1-67ED13D6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3DD288-0935-67D1-117D-71ACBF050DF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4D43A2-A29B-C4A3-8F1D-40FE25F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353AC38-312B-1B91-1F1E-80C7395EB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20176"/>
              </p:ext>
            </p:extLst>
          </p:nvPr>
        </p:nvGraphicFramePr>
        <p:xfrm>
          <a:off x="5487585" y="281067"/>
          <a:ext cx="5360670" cy="592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966">
                  <a:extLst>
                    <a:ext uri="{9D8B030D-6E8A-4147-A177-3AD203B41FA5}">
                      <a16:colId xmlns:a16="http://schemas.microsoft.com/office/drawing/2014/main" val="2505158815"/>
                    </a:ext>
                  </a:extLst>
                </a:gridCol>
                <a:gridCol w="1743440">
                  <a:extLst>
                    <a:ext uri="{9D8B030D-6E8A-4147-A177-3AD203B41FA5}">
                      <a16:colId xmlns:a16="http://schemas.microsoft.com/office/drawing/2014/main" val="2516834242"/>
                    </a:ext>
                  </a:extLst>
                </a:gridCol>
                <a:gridCol w="1678264">
                  <a:extLst>
                    <a:ext uri="{9D8B030D-6E8A-4147-A177-3AD203B41FA5}">
                      <a16:colId xmlns:a16="http://schemas.microsoft.com/office/drawing/2014/main" val="2446474162"/>
                    </a:ext>
                  </a:extLst>
                </a:gridCol>
              </a:tblGrid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PGS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6235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78582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7534"/>
                  </a:ext>
                </a:extLst>
              </a:tr>
              <a:tr h="5225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modification d'utilisateur.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09023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89205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2591"/>
                  </a:ext>
                </a:extLst>
              </a:tr>
              <a:tr h="5225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8090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8769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1294193"/>
                  </a:ext>
                </a:extLst>
              </a:tr>
              <a:tr h="7678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6403244"/>
                  </a:ext>
                </a:extLst>
              </a:tr>
              <a:tr h="7678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442409"/>
                  </a:ext>
                </a:extLst>
              </a:tr>
              <a:tr h="82112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Rôle changé pour élève et aucune classe renseignée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3526403"/>
                  </a:ext>
                </a:extLst>
              </a:tr>
              <a:tr h="4798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98630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60938-52A7-B477-8CBE-284A623E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19076-8E74-B3C5-44CC-4E208826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33B50-4780-2CEC-CE7D-33774080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9A5CD-9BD8-16E7-8E62-02FD64144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1CE504-1FF9-95CF-1ED4-A821F5DBD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6649685-69A1-9B59-C13B-D813CD0FF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9EBE49-FC66-A5CE-528A-7003728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(3)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B75C79-B87A-B4B6-F6A7-52CEC0419D4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1B498B-1AAE-4A6A-8304-5600DF0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114F582-029A-0CAE-864A-7CE250CD2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85525"/>
              </p:ext>
            </p:extLst>
          </p:nvPr>
        </p:nvGraphicFramePr>
        <p:xfrm>
          <a:off x="5670832" y="478712"/>
          <a:ext cx="4900033" cy="5976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707">
                  <a:extLst>
                    <a:ext uri="{9D8B030D-6E8A-4147-A177-3AD203B41FA5}">
                      <a16:colId xmlns:a16="http://schemas.microsoft.com/office/drawing/2014/main" val="3584218475"/>
                    </a:ext>
                  </a:extLst>
                </a:gridCol>
                <a:gridCol w="1613054">
                  <a:extLst>
                    <a:ext uri="{9D8B030D-6E8A-4147-A177-3AD203B41FA5}">
                      <a16:colId xmlns:a16="http://schemas.microsoft.com/office/drawing/2014/main" val="2292574716"/>
                    </a:ext>
                  </a:extLst>
                </a:gridCol>
                <a:gridCol w="1628272">
                  <a:extLst>
                    <a:ext uri="{9D8B030D-6E8A-4147-A177-3AD203B41FA5}">
                      <a16:colId xmlns:a16="http://schemas.microsoft.com/office/drawing/2014/main" val="3220286450"/>
                    </a:ext>
                  </a:extLst>
                </a:gridCol>
              </a:tblGrid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PGS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3062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13602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76457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liaison utilisateur/badge.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90837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71907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39438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28117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41557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699023266"/>
                  </a:ext>
                </a:extLst>
              </a:tr>
              <a:tr h="711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1831162949"/>
                  </a:ext>
                </a:extLst>
              </a:tr>
              <a:tr h="711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 (badge ou utilisateur)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3172628305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Le badge est déjà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288173694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n°4 - L'utilisateur a un badge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133887342"/>
                  </a:ext>
                </a:extLst>
              </a:tr>
              <a:tr h="4537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1329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261BE-B674-03FD-CAAA-D7247D8A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D9335B-77C6-85BF-2388-7B6C59D3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FB7FB-4296-B87A-79D3-650577783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4E919C-AFCC-3FC0-2ADC-28165A50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73395-9322-9035-8F6E-485D2018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8228CA5-ABCA-EC37-001F-E603166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93D48-D844-D974-AAEB-E4C4B766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</a:t>
            </a:r>
            <a:r>
              <a:rPr lang="en-US" sz="3200" dirty="0">
                <a:solidFill>
                  <a:srgbClr val="FFFFFF"/>
                </a:solidFill>
              </a:rPr>
              <a:t>site sur le PSW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D410FB-C515-DBB5-C1DC-B66D804CD31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24B08B-1CF0-4341-E4D6-823FE91E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EB34788-556C-95C4-0903-D3E5C6516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02535"/>
              </p:ext>
            </p:extLst>
          </p:nvPr>
        </p:nvGraphicFramePr>
        <p:xfrm>
          <a:off x="5999280" y="440308"/>
          <a:ext cx="4750000" cy="597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711">
                  <a:extLst>
                    <a:ext uri="{9D8B030D-6E8A-4147-A177-3AD203B41FA5}">
                      <a16:colId xmlns:a16="http://schemas.microsoft.com/office/drawing/2014/main" val="511352745"/>
                    </a:ext>
                  </a:extLst>
                </a:gridCol>
                <a:gridCol w="1523585">
                  <a:extLst>
                    <a:ext uri="{9D8B030D-6E8A-4147-A177-3AD203B41FA5}">
                      <a16:colId xmlns:a16="http://schemas.microsoft.com/office/drawing/2014/main" val="1717908161"/>
                    </a:ext>
                  </a:extLst>
                </a:gridCol>
                <a:gridCol w="1732704">
                  <a:extLst>
                    <a:ext uri="{9D8B030D-6E8A-4147-A177-3AD203B41FA5}">
                      <a16:colId xmlns:a16="http://schemas.microsoft.com/office/drawing/2014/main" val="156621597"/>
                    </a:ext>
                  </a:extLst>
                </a:gridCol>
              </a:tblGrid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PSW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8920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7873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77085"/>
                  </a:ext>
                </a:extLst>
              </a:tr>
              <a:tr h="5557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pour récupérer les retards d'un 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66818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99776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08393"/>
                  </a:ext>
                </a:extLst>
              </a:tr>
              <a:tr h="5557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8982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70835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1490079"/>
                  </a:ext>
                </a:extLst>
              </a:tr>
              <a:tr h="816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L'utilisateur a des retards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Retard(s) récupéré(s)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000674"/>
                  </a:ext>
                </a:extLst>
              </a:tr>
              <a:tr h="816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L'utilisateur n'a pas de retard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 retard récupéré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0633800"/>
                  </a:ext>
                </a:extLst>
              </a:tr>
              <a:tr h="54439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Utilisateur introuvable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 retard récupéré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796140"/>
                  </a:ext>
                </a:extLst>
              </a:tr>
              <a:tr h="5103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87324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4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0BEA1-8B0F-BDDD-FE9B-E2BA264C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269EE1-629B-4809-8B0C-7906BCD96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91CFF5-9F23-0D83-6BB7-CBC6D563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D9AEE-683B-CF23-8E03-F82A0876B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F8C457-EC40-F62C-4FE8-247A8D1F6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D99354-E209-70D1-005D-03913D0D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44628B-AB96-9D26-2975-616A9B77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</a:t>
            </a:r>
            <a:r>
              <a:rPr lang="en-US" sz="3200" dirty="0">
                <a:solidFill>
                  <a:srgbClr val="FFFFFF"/>
                </a:solidFill>
              </a:rPr>
              <a:t>site sur le PSW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57CA4D-FE1E-D663-2977-79BE3490DEE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AD6CE1-647C-DA6C-2709-CD10B9E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27F8257-8D3D-3CF9-8868-EA6BBFE25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97208"/>
              </p:ext>
            </p:extLst>
          </p:nvPr>
        </p:nvGraphicFramePr>
        <p:xfrm>
          <a:off x="5887484" y="478712"/>
          <a:ext cx="5105636" cy="597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719">
                  <a:extLst>
                    <a:ext uri="{9D8B030D-6E8A-4147-A177-3AD203B41FA5}">
                      <a16:colId xmlns:a16="http://schemas.microsoft.com/office/drawing/2014/main" val="1431912285"/>
                    </a:ext>
                  </a:extLst>
                </a:gridCol>
                <a:gridCol w="1660496">
                  <a:extLst>
                    <a:ext uri="{9D8B030D-6E8A-4147-A177-3AD203B41FA5}">
                      <a16:colId xmlns:a16="http://schemas.microsoft.com/office/drawing/2014/main" val="422434201"/>
                    </a:ext>
                  </a:extLst>
                </a:gridCol>
                <a:gridCol w="1598421">
                  <a:extLst>
                    <a:ext uri="{9D8B030D-6E8A-4147-A177-3AD203B41FA5}">
                      <a16:colId xmlns:a16="http://schemas.microsoft.com/office/drawing/2014/main" val="1366398985"/>
                    </a:ext>
                  </a:extLst>
                </a:gridCol>
              </a:tblGrid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PSW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55593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34163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10343"/>
                  </a:ext>
                </a:extLst>
              </a:tr>
              <a:tr h="7347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pour récupérer les absences d'un 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1119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42502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24454"/>
                  </a:ext>
                </a:extLst>
              </a:tr>
              <a:tr h="537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04375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3481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884019"/>
                  </a:ext>
                </a:extLst>
              </a:tr>
              <a:tr h="7896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L'utilisateur a des absences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Absence(s) récupérée(s)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658836"/>
                  </a:ext>
                </a:extLst>
              </a:tr>
              <a:tr h="7896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L'utilisateur n'a pas d'absence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Aucune absence récupérée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929405"/>
                  </a:ext>
                </a:extLst>
              </a:tr>
              <a:tr h="52641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Utilisateur introuvable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Aucune absence récupérée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253660"/>
                  </a:ext>
                </a:extLst>
              </a:tr>
              <a:tr h="49351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86168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9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B1589-98B7-912D-5574-8CC14659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DF1E43-FB90-BCEA-9BD9-D08B7908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EC56C-A221-42CB-33B7-ECCDFE03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C3DBA-9F7F-7551-6BAE-28BEE7FE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B6137-08A8-1FC2-A087-1DBB18007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78B7EC-2C51-388C-EC64-C7C86374E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8011AF-D011-0861-1033-9CA7C92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24D3C-7EBD-5A84-7A1A-B5E00531597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F386-63AE-443B-AB63-FBEF19A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CA793C-B874-6F3D-6A23-2E881163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890200"/>
            <a:ext cx="3296920" cy="507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/API</a:t>
            </a:r>
          </a:p>
          <a:p>
            <a:pPr>
              <a:buFontTx/>
              <a:buChar char="-"/>
            </a:pPr>
            <a:r>
              <a:rPr lang="fr-FR" dirty="0"/>
              <a:t>main.py</a:t>
            </a:r>
          </a:p>
          <a:p>
            <a:pPr>
              <a:buFontTx/>
              <a:buChar char="-"/>
            </a:pPr>
            <a:r>
              <a:rPr lang="fr-FR" dirty="0"/>
              <a:t>database.py</a:t>
            </a:r>
          </a:p>
          <a:p>
            <a:pPr>
              <a:buFontTx/>
              <a:buChar char="-"/>
            </a:pPr>
            <a:r>
              <a:rPr lang="fr-FR" dirty="0"/>
              <a:t>schemas.py</a:t>
            </a:r>
          </a:p>
          <a:p>
            <a:pPr>
              <a:buFontTx/>
              <a:buChar char="-"/>
            </a:pPr>
            <a:r>
              <a:rPr lang="fr-FR" dirty="0"/>
              <a:t>models.py</a:t>
            </a:r>
          </a:p>
          <a:p>
            <a:pPr>
              <a:buFontTx/>
              <a:buChar char="-"/>
            </a:pPr>
            <a:r>
              <a:rPr lang="fr-FR" dirty="0"/>
              <a:t>update.py</a:t>
            </a:r>
          </a:p>
          <a:p>
            <a:pPr marL="0" indent="0">
              <a:buNone/>
            </a:pPr>
            <a:r>
              <a:rPr lang="fr-FR" dirty="0"/>
              <a:t>	/routes</a:t>
            </a:r>
          </a:p>
          <a:p>
            <a:pPr marL="0" indent="0">
              <a:buNone/>
            </a:pPr>
            <a:r>
              <a:rPr lang="fr-FR" dirty="0"/>
              <a:t>	- pea.py</a:t>
            </a:r>
          </a:p>
          <a:p>
            <a:pPr marL="0" indent="0">
              <a:buNone/>
            </a:pPr>
            <a:r>
              <a:rPr lang="fr-FR" dirty="0"/>
              <a:t>	- bae.py</a:t>
            </a:r>
          </a:p>
          <a:p>
            <a:pPr marL="0" indent="0">
              <a:buNone/>
            </a:pPr>
            <a:r>
              <a:rPr lang="fr-FR" dirty="0"/>
              <a:t>	- pgs.py</a:t>
            </a:r>
          </a:p>
          <a:p>
            <a:pPr marL="0" indent="0">
              <a:buNone/>
            </a:pPr>
            <a:r>
              <a:rPr lang="fr-FR" dirty="0"/>
              <a:t>	- psw.py</a:t>
            </a:r>
          </a:p>
          <a:p>
            <a:pPr marL="0" indent="0">
              <a:buNone/>
            </a:pPr>
            <a:r>
              <a:rPr lang="fr-FR" dirty="0"/>
              <a:t>	- retard.py</a:t>
            </a:r>
          </a:p>
          <a:p>
            <a:pPr marL="0" indent="0">
              <a:buNone/>
            </a:pPr>
            <a:r>
              <a:rPr lang="fr-FR" dirty="0"/>
              <a:t>	- etc…</a:t>
            </a:r>
          </a:p>
        </p:txBody>
      </p:sp>
    </p:spTree>
    <p:extLst>
      <p:ext uri="{BB962C8B-B14F-4D97-AF65-F5344CB8AC3E}">
        <p14:creationId xmlns:p14="http://schemas.microsoft.com/office/powerpoint/2010/main" val="38957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3D756-277B-DEA0-ADBC-993663D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69CD6-B52D-3F2E-94DF-AFE1B41E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5520"/>
            <a:ext cx="4724401" cy="3746035"/>
          </a:xfrm>
        </p:spPr>
        <p:txBody>
          <a:bodyPr anchor="ctr">
            <a:noAutofit/>
          </a:bodyPr>
          <a:lstStyle/>
          <a:p>
            <a:r>
              <a:rPr lang="fr-FR" sz="1800" dirty="0"/>
              <a:t>1 - Rappel projet</a:t>
            </a:r>
          </a:p>
          <a:p>
            <a:pPr lvl="1"/>
            <a:r>
              <a:rPr lang="fr-FR" sz="1400" dirty="0"/>
              <a:t>1.1 - Infrastructure réseau p3</a:t>
            </a:r>
          </a:p>
          <a:p>
            <a:pPr lvl="1"/>
            <a:r>
              <a:rPr lang="fr-FR" sz="1400" dirty="0"/>
              <a:t>1.2 - Communication p4</a:t>
            </a:r>
          </a:p>
          <a:p>
            <a:pPr lvl="1"/>
            <a:r>
              <a:rPr lang="fr-FR" sz="1400" dirty="0"/>
              <a:t>1.3 - Données globales p5</a:t>
            </a:r>
          </a:p>
          <a:p>
            <a:r>
              <a:rPr lang="fr-FR" sz="1800" dirty="0"/>
              <a:t>2 - Présentation premier incrément</a:t>
            </a:r>
          </a:p>
          <a:p>
            <a:pPr lvl="1"/>
            <a:r>
              <a:rPr lang="fr-FR" sz="1400" dirty="0"/>
              <a:t>2.1 - Cas d’utilisation p6</a:t>
            </a:r>
          </a:p>
          <a:p>
            <a:pPr lvl="1"/>
            <a:r>
              <a:rPr lang="fr-FR" sz="1400" dirty="0"/>
              <a:t>2.2 - Données nécessaires p10</a:t>
            </a:r>
          </a:p>
          <a:p>
            <a:pPr lvl="1"/>
            <a:r>
              <a:rPr lang="fr-FR" sz="1400" dirty="0"/>
              <a:t>2.3 - Temps requis p11</a:t>
            </a:r>
          </a:p>
          <a:p>
            <a:r>
              <a:rPr lang="fr-FR" sz="1800" dirty="0"/>
              <a:t>3 - Plan de test</a:t>
            </a:r>
          </a:p>
          <a:p>
            <a:pPr lvl="1"/>
            <a:r>
              <a:rPr lang="fr-FR" sz="1400" dirty="0"/>
              <a:t>3.1 - Avec la PEA p12</a:t>
            </a:r>
          </a:p>
          <a:p>
            <a:pPr lvl="1"/>
            <a:r>
              <a:rPr lang="fr-FR" sz="1400" dirty="0"/>
              <a:t>3.2 - Avec la BAE p13</a:t>
            </a:r>
          </a:p>
          <a:p>
            <a:pPr lvl="1"/>
            <a:r>
              <a:rPr lang="fr-FR" sz="1400" dirty="0"/>
              <a:t>3.3 - Avec le PGS p14</a:t>
            </a:r>
          </a:p>
          <a:p>
            <a:pPr lvl="1"/>
            <a:r>
              <a:rPr lang="fr-FR" sz="1400" dirty="0"/>
              <a:t>3.4 - Avec le site sur le PSW p17</a:t>
            </a:r>
          </a:p>
          <a:p>
            <a:r>
              <a:rPr lang="fr-FR" sz="1800" dirty="0"/>
              <a:t>4 - Réalisation  </a:t>
            </a:r>
          </a:p>
          <a:p>
            <a:pPr lvl="1"/>
            <a:r>
              <a:rPr lang="fr-FR" sz="1400" dirty="0"/>
              <a:t>Organisation des fichiers p19</a:t>
            </a:r>
          </a:p>
          <a:p>
            <a:pPr lvl="1"/>
            <a:r>
              <a:rPr lang="fr-FR" sz="1400" dirty="0"/>
              <a:t>Fonctionnement du code de base p20</a:t>
            </a:r>
          </a:p>
          <a:p>
            <a:pPr lvl="1"/>
            <a:r>
              <a:rPr lang="fr-FR" sz="1400" dirty="0"/>
              <a:t>Fonctionnement du code des routes p24</a:t>
            </a:r>
          </a:p>
          <a:p>
            <a:pPr lvl="1"/>
            <a:r>
              <a:rPr lang="fr-FR" sz="1400" dirty="0"/>
              <a:t>Mise à jour automatique avec </a:t>
            </a:r>
            <a:r>
              <a:rPr lang="fr-FR" sz="1400" dirty="0" err="1"/>
              <a:t>Crontab</a:t>
            </a:r>
            <a:r>
              <a:rPr lang="fr-FR" sz="1400" dirty="0"/>
              <a:t> p34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8DB92C-B660-68E5-C8D0-46946FA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9264A-FFEF-56A8-D5EF-4D147358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B2887-9739-6D7B-F4D3-AB4B5B62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280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(main.py)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B19CF7-77EF-F371-742B-31CC87BE8F08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C020967-A48D-B7FF-381E-DACFE223E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97404"/>
            <a:ext cx="7225748" cy="426319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28E93E-CC07-FCEC-54F1-E8F9DFD9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0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C4517-778C-C043-55E4-9B3A12C20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8CC9E4-6BDE-4D2D-A758-570322A8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(database.py)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F26753-F370-E62D-CC3E-FF7B9D7E46F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3819A2A1-1096-0864-4466-1A753300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29081"/>
            <a:ext cx="7225748" cy="31998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9E65B2-B728-74D5-7FD1-D35614CD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5957F-DAC7-41E0-48AC-0FA78131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1DA19-AEE9-7505-EBF9-8016954D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(models.py)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01426C-2C42-EA92-6369-E2F9F524E03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1D920AE-0598-E9B7-7B0F-F1EBE336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99988"/>
            <a:ext cx="7225748" cy="505802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326EFF-3760-FC90-0250-AB8BF0BB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6AF7C-D915-30FF-4EF0-B91B5D4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4AD307-462B-92D7-7823-00E84F91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(schemas.py)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A9A945-76EA-3E3F-8FEC-4C2D2794F62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FAB6280-8821-B6EF-EEB8-24B4D930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293" y="467208"/>
            <a:ext cx="392001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7E9435-4E60-FA0D-24E9-E55EC5C9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E3073-128E-FE71-E4BE-E30C0CEC2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73BAFC6-1957-C470-A109-9FD7CCD4A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138BE-BB1F-62A1-CDF9-DBD1716E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C71170-446F-25B6-5A96-238B3C90B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191138-DC82-A91B-8A12-54E469CA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9BAC775-FDFC-4192-E0E6-A14D121E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97028C-01D7-959E-5EEE-32B1B574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(pea.py)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1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F9CDB7-64FB-414E-5678-226F5A4F2D5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FF68D8-81FA-4757-E508-D948598A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68C5521-5695-CD08-CFA3-23CA84D74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09" y="180442"/>
            <a:ext cx="6972598" cy="6484518"/>
          </a:xfrm>
        </p:spPr>
      </p:pic>
    </p:spTree>
    <p:extLst>
      <p:ext uri="{BB962C8B-B14F-4D97-AF65-F5344CB8AC3E}">
        <p14:creationId xmlns:p14="http://schemas.microsoft.com/office/powerpoint/2010/main" val="362474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34298-D517-7050-A3BB-80218A40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428F9C1-1516-F592-8D8C-2BA049BA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95F970-B48F-7226-0F06-C0DFDB90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E57007-3241-C8ED-A8A7-20D25282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10350F-A14B-CE64-931B-2753D5AC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7B231F0-E365-5725-F593-57730C75F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140B6-44F3-7131-9BE9-9E0AC5A8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(pea.py)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9A2DB-519D-B2B0-3BF4-FF731140A0EB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A93C7B-6FB2-CB49-DDFA-6CEEDB9D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009B1EF-9044-BCAA-0562-BE61DD65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803" y="210326"/>
            <a:ext cx="7368598" cy="6332713"/>
          </a:xfrm>
        </p:spPr>
      </p:pic>
    </p:spTree>
    <p:extLst>
      <p:ext uri="{BB962C8B-B14F-4D97-AF65-F5344CB8AC3E}">
        <p14:creationId xmlns:p14="http://schemas.microsoft.com/office/powerpoint/2010/main" val="23492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0475E-BDAB-9D77-5759-E0B8E8B5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DC40D9-6ABE-BB79-C9F4-2170B824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(edt.py)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630486-3AEE-6987-7A59-3D7C8F7D17A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32C2A8-89D7-0B81-0FC1-A0F9DB00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76110"/>
            <a:ext cx="7225748" cy="330578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5E8A19-90CA-D828-1DE5-9C27F41A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42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0BCFF-3E65-AE5B-8820-C27CD6183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F71B1F7-48E4-152B-EC23-11E1FF18A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071182-1CF9-85D1-6F0B-E5AAED02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9EBBA6-7BF2-F4C8-D25B-D21ECE0DB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17A3D8-6A50-F175-409C-6406BC6AB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B329FC-1C5B-D2B5-E43A-4E480F14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975C3-50B8-D2C3-C70A-96E90C3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(bae.py)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D7488-9318-DCC6-ED11-1C8188BE9F6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5E1463-4C5D-F680-136A-457FD3F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1B795E85-272B-C4BF-F692-A4F4F1C7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434" y="1398904"/>
            <a:ext cx="7673643" cy="4686935"/>
          </a:xfrm>
        </p:spPr>
      </p:pic>
    </p:spTree>
    <p:extLst>
      <p:ext uri="{BB962C8B-B14F-4D97-AF65-F5344CB8AC3E}">
        <p14:creationId xmlns:p14="http://schemas.microsoft.com/office/powerpoint/2010/main" val="395580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6B4500-AB8A-A0FB-C3B1-A0C4382A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0A93C68-F91E-BAB9-E67D-2CB33122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CABB6C-9A36-1E96-A812-4ECA78D7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7553E7-91EF-EEE0-FD01-2D4CCD44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011018-1D7F-2877-3541-252C8793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0ED9FE-F246-6440-6D3D-C46C2A0E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FE3D16-2FCB-1550-2380-D8C47119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(bae.py)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4942FA-4E94-2EF2-8012-DACD5F1E2FE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C5B7FD-489D-1B37-3D42-525419CD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B6410DB-835D-72F2-3A54-A2C0E233E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2070748"/>
            <a:ext cx="7331075" cy="3353091"/>
          </a:xfrm>
        </p:spPr>
      </p:pic>
    </p:spTree>
    <p:extLst>
      <p:ext uri="{BB962C8B-B14F-4D97-AF65-F5344CB8AC3E}">
        <p14:creationId xmlns:p14="http://schemas.microsoft.com/office/powerpoint/2010/main" val="216512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F8205-3722-3D99-ADF5-2613077BC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158C5-29E5-B4B7-E5B1-79693FD0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(utilisateur.py)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515703-630F-B256-2E48-D01FE82C244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1CC61CA-7F32-6773-A567-B436CB52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41273"/>
            <a:ext cx="7225748" cy="37754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360F65-AADC-F05F-728A-832A0465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40A0F4-7D2C-1273-17DE-ACF00F34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9BA2DE-D397-8F2A-F864-0BAA07223C7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1.1</a:t>
            </a:r>
          </a:p>
        </p:txBody>
      </p:sp>
      <p:pic>
        <p:nvPicPr>
          <p:cNvPr id="7" name="Espace réservé du contenu 6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3569BE20-6EA8-F94A-3DFA-9BA7006C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37167"/>
            <a:ext cx="7225748" cy="578366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4D4E2C-3D03-0A6F-7EE4-EF9D1D6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5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F9FCF-DC51-3DE2-94D4-721AC3D7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79605-54E1-00FE-886E-BE755136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(pgs.py)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63559B-5001-F55F-D0C0-DB13B8ECE86F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62733C-FA22-3EB9-BB32-5F14735AC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128365"/>
            <a:ext cx="7225748" cy="260126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6EB4F-6E47-A5B1-D974-7504445D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04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7C9CF-6814-0544-0AC2-AE5C0293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04476B-5761-BDA0-92CD-49FFA2FA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(pgs.py)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82F6E-8F63-7250-EB45-E60B099377C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CF96E07-4C21-F13D-63E4-B12230FD0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200623"/>
            <a:ext cx="7225748" cy="24567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FACA4E-618C-4099-F2A3-B4DD68D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3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51D12-88ED-4F04-EF2F-0F3EC8E3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2052F01-9F3D-DF11-4B6C-4A588BC0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F4ABFD-2344-9D1A-5BC7-AAA0F5CA0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771A3C-4F0C-B834-612B-6E457EC6C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04EADEB-E80D-9C95-76BE-9906CF629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DA0C44C-46FF-FC32-0A32-F5FB5E3F7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2D9D-0306-D826-322D-7591FE0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(psw.py)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FE49B6-6822-CCF4-4653-63ED2EDBD10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77D6BE-9B79-2E8C-646F-11F8CA93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A5AB656-890D-92AC-4B3E-133F09F01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729" y="2300941"/>
            <a:ext cx="7621479" cy="2197658"/>
          </a:xfrm>
        </p:spPr>
      </p:pic>
    </p:spTree>
    <p:extLst>
      <p:ext uri="{BB962C8B-B14F-4D97-AF65-F5344CB8AC3E}">
        <p14:creationId xmlns:p14="http://schemas.microsoft.com/office/powerpoint/2010/main" val="222765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2B876-AAD9-1B4D-6753-43B23422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0A9ED84-E6CD-7967-CD17-4ACC4C528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ECA9DAB-353D-558F-7B8A-CE067AD1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9F4E7E-F0FD-4852-69B4-A01E86D96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5AB282-BFDB-4334-2664-864C227A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19CE38E-DB74-34DC-CB72-7DE06407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57C37-D810-70CB-4DC1-7B83CE3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(psw.py)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01E0E4-5860-ABCF-18DA-7F1C72DF703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FFDD65-ED3F-16A5-A530-14722D4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66A3D24-B403-A261-5AC3-666E35A75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997" y="2376392"/>
            <a:ext cx="7910609" cy="2123034"/>
          </a:xfrm>
        </p:spPr>
      </p:pic>
    </p:spTree>
    <p:extLst>
      <p:ext uri="{BB962C8B-B14F-4D97-AF65-F5344CB8AC3E}">
        <p14:creationId xmlns:p14="http://schemas.microsoft.com/office/powerpoint/2010/main" val="376912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537AD-A278-9535-5479-15E2A08B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EBA70DC-19D6-2DA4-6C64-A704AD90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DB025C-7F2C-A40D-FF6D-993E3BA9B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CBC819-0774-105D-3BD6-801E76C9D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8F15C5-2444-665F-707B-7356E0C0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8911236-1F71-0110-8992-8A283521F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53454-EDA5-BA84-412A-EC0BA4F1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Mise à jour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Crontab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(update.py)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CF977-4CD6-E96C-A7BC-577C9F63C4F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FEF3F0-184A-7C69-656C-9BD6FFB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32C077-BA3E-D228-8B8C-F7F15EA6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204" y="1630036"/>
            <a:ext cx="7300593" cy="3901778"/>
          </a:xfrm>
        </p:spPr>
      </p:pic>
    </p:spTree>
    <p:extLst>
      <p:ext uri="{BB962C8B-B14F-4D97-AF65-F5344CB8AC3E}">
        <p14:creationId xmlns:p14="http://schemas.microsoft.com/office/powerpoint/2010/main" val="34786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5AD91-FF30-A647-E205-4FF0D989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DF2E9-F99C-CE06-614C-9CE7E5E6D56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B181554-0345-DFC6-34CA-8860B90FB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6F9936-E9DC-4373-A56E-0D8C793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565F8-DF6A-05EF-778D-8DC667A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 globales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6B470-2712-87D6-F9A5-A46E6B64E21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pic>
        <p:nvPicPr>
          <p:cNvPr id="7" name="Espace réservé du contenu 6" descr="Une image contenant diagramme, ligne, texte, Plan&#10;&#10;Le contenu généré par l’IA peut être incorrect.">
            <a:extLst>
              <a:ext uri="{FF2B5EF4-FFF2-40B4-BE49-F238E27FC236}">
                <a16:creationId xmlns:a16="http://schemas.microsoft.com/office/drawing/2014/main" id="{FA278993-BD53-741C-A0B8-95FFD653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46441"/>
            <a:ext cx="7225748" cy="536511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F58CF8-F959-A3A1-930B-4B95550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5F23E-128A-FD9D-AF47-99ED410B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9E8E4-4E2C-B81A-6AC6-8D5F50C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Cas d’utilisation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(PEA)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ECC673-C614-86B1-7AD7-434819FE6FD4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Presentation premier increment – 2.1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088655-FC17-0A77-A80C-84CC2DC50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541" y="1302013"/>
            <a:ext cx="7799381" cy="44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8EE59C-5D55-AF81-D104-C1F6EC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67944C34-ACC8-666E-9891-7A4784E45D63}"/>
                  </a:ext>
                </a:extLst>
              </p14:cNvPr>
              <p14:cNvContentPartPr/>
              <p14:nvPr/>
            </p14:nvContentPartPr>
            <p14:xfrm>
              <a:off x="6885072" y="3235896"/>
              <a:ext cx="109368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67944C34-ACC8-666E-9891-7A4784E45D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1432" y="3127896"/>
                <a:ext cx="1201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60803407-3967-B0E5-C152-07C3A2D34EF9}"/>
                  </a:ext>
                </a:extLst>
              </p14:cNvPr>
              <p14:cNvContentPartPr/>
              <p14:nvPr/>
            </p14:nvContentPartPr>
            <p14:xfrm>
              <a:off x="8256672" y="2568456"/>
              <a:ext cx="99756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60803407-3967-B0E5-C152-07C3A2D34E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3032" y="2460456"/>
                <a:ext cx="110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49FDAAB3-C25B-5CFF-DCBA-783F1FEC5510}"/>
                  </a:ext>
                </a:extLst>
              </p14:cNvPr>
              <p14:cNvContentPartPr/>
              <p14:nvPr/>
            </p14:nvContentPartPr>
            <p14:xfrm>
              <a:off x="7854552" y="4406256"/>
              <a:ext cx="83304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49FDAAB3-C25B-5CFF-DCBA-783F1FEC55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0912" y="4298616"/>
                <a:ext cx="94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835D237-5C46-B95C-7E51-6438D134E10E}"/>
                  </a:ext>
                </a:extLst>
              </p14:cNvPr>
              <p14:cNvContentPartPr/>
              <p14:nvPr/>
            </p14:nvContentPartPr>
            <p14:xfrm>
              <a:off x="7790832" y="4406256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835D237-5C46-B95C-7E51-6438D134E1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6832" y="42986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360D9D6D-1761-3C30-D116-B8979CD23991}"/>
                  </a:ext>
                </a:extLst>
              </p14:cNvPr>
              <p14:cNvContentPartPr/>
              <p14:nvPr/>
            </p14:nvContentPartPr>
            <p14:xfrm>
              <a:off x="7790832" y="4250736"/>
              <a:ext cx="91152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360D9D6D-1761-3C30-D116-B8979CD239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6832" y="4143096"/>
                <a:ext cx="1019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23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0B8EC-B2B7-2BAD-3B06-FEC761E4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A85563-3CD9-EA6F-E424-FB2A566E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Cas d’utilisation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(BAE)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EDD958-D0C6-2C54-E15A-1B07F54E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Presentation premier increment – 2.1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7F870F-E586-CEBF-6698-3EE57AD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304" y="1792423"/>
            <a:ext cx="7833615" cy="32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8D496-7E29-AA77-B71E-A7E097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F451E184-E09B-903D-8F60-6CEF7D217AF3}"/>
                  </a:ext>
                </a:extLst>
              </p14:cNvPr>
              <p14:cNvContentPartPr/>
              <p14:nvPr/>
            </p14:nvContentPartPr>
            <p14:xfrm>
              <a:off x="7790832" y="4077216"/>
              <a:ext cx="90072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F451E184-E09B-903D-8F60-6CEF7D217A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6832" y="3969216"/>
                <a:ext cx="100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0EDB5428-CCEC-DB6E-B3D2-98ECD84F3978}"/>
                  </a:ext>
                </a:extLst>
              </p14:cNvPr>
              <p14:cNvContentPartPr/>
              <p14:nvPr/>
            </p14:nvContentPartPr>
            <p14:xfrm>
              <a:off x="7881912" y="2924856"/>
              <a:ext cx="7257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0EDB5428-CCEC-DB6E-B3D2-98ECD84F39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7912" y="2817216"/>
                <a:ext cx="833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089ABFC3-6FBB-7487-207B-1ED611BF4AC8}"/>
                  </a:ext>
                </a:extLst>
              </p14:cNvPr>
              <p14:cNvContentPartPr/>
              <p14:nvPr/>
            </p14:nvContentPartPr>
            <p14:xfrm>
              <a:off x="7881912" y="2760336"/>
              <a:ext cx="72612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089ABFC3-6FBB-7487-207B-1ED611BF4A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7912" y="2652696"/>
                <a:ext cx="83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685CE685-C25D-9F90-244C-480906107DD2}"/>
                  </a:ext>
                </a:extLst>
              </p14:cNvPr>
              <p14:cNvContentPartPr/>
              <p14:nvPr/>
            </p14:nvContentPartPr>
            <p14:xfrm>
              <a:off x="9985392" y="4040496"/>
              <a:ext cx="90360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685CE685-C25D-9F90-244C-480906107D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1392" y="3932856"/>
                <a:ext cx="1011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8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B6494-4AB0-3B62-C8CC-C4CD40D6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1CE8CE-4448-C732-2C43-3FAE6B0E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F3D60-1B1E-72E6-1AC0-C6855AFB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B03E9-2E66-13E1-AC2B-C9157E3D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B0FFE-6BC0-AC9F-8383-7B1FA0ED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53CBA3-877D-8054-4942-1ED6CCE4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78BC-3A7A-FCC5-D971-88DBB34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</a:t>
            </a:r>
            <a:r>
              <a:rPr lang="en-US" sz="3200" dirty="0">
                <a:solidFill>
                  <a:srgbClr val="FFFFFF"/>
                </a:solidFill>
              </a:rPr>
              <a:t>SW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E4B760-30A3-8292-8FC8-D15B6989A95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premier increment – 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E591D-868C-0BDE-67D9-19B8BD6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E205C-2E45-AB03-5190-F6371E407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9" y="788473"/>
            <a:ext cx="7772484" cy="5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41BBFA61-AE45-EB0C-2796-DF09A1E846D4}"/>
                  </a:ext>
                </a:extLst>
              </p14:cNvPr>
              <p14:cNvContentPartPr/>
              <p14:nvPr/>
            </p14:nvContentPartPr>
            <p14:xfrm>
              <a:off x="8567712" y="2056176"/>
              <a:ext cx="815040" cy="360"/>
            </p14:xfrm>
          </p:contentPart>
        </mc:Choice>
        <mc:Fallback xmlns=""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41BBFA61-AE45-EB0C-2796-DF09A1E84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072" y="1948536"/>
                <a:ext cx="922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45356A1-E37C-377E-858C-620D2A51EA97}"/>
                  </a:ext>
                </a:extLst>
              </p14:cNvPr>
              <p14:cNvContentPartPr/>
              <p14:nvPr/>
            </p14:nvContentPartPr>
            <p14:xfrm>
              <a:off x="8640792" y="3208536"/>
              <a:ext cx="65232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45356A1-E37C-377E-858C-620D2A51EA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7152" y="3100536"/>
                <a:ext cx="75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9CBA89D-0985-6A80-BD36-8443397EEA22}"/>
                  </a:ext>
                </a:extLst>
              </p14:cNvPr>
              <p14:cNvContentPartPr/>
              <p14:nvPr/>
            </p14:nvContentPartPr>
            <p14:xfrm>
              <a:off x="6903792" y="4945896"/>
              <a:ext cx="69840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9CBA89D-0985-6A80-BD36-8443397EEA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9792" y="4837896"/>
                <a:ext cx="80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CD80C96-E413-CD4D-07EC-24F8C832D86D}"/>
                  </a:ext>
                </a:extLst>
              </p14:cNvPr>
              <p14:cNvContentPartPr/>
              <p14:nvPr/>
            </p14:nvContentPartPr>
            <p14:xfrm>
              <a:off x="6940152" y="4744656"/>
              <a:ext cx="64008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CD80C96-E413-CD4D-07EC-24F8C832D8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6152" y="4636656"/>
                <a:ext cx="747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61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CC1-D486-83CD-AE5E-8F3E6B8A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8ADE5-BD92-F423-537A-0E18B03D2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CC22F-2209-8150-A205-D28053F7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952E-A33A-3E37-F894-55BF469D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017C7-1AB4-87A5-C76A-06F38DE4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0E32D5-A754-3FF3-A191-077B9708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F5F3C-B598-E72F-1DB3-E44A7F89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PGS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B4470-2CA4-C548-07BC-5AEE67F1180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premier increment – 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03A43F-E9C4-8B15-F9CD-FFF5EB89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0FF39B7-8687-B732-A3B0-6DCFDCCC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815" y="748756"/>
            <a:ext cx="7865880" cy="537830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23ED92D-5CB2-AE58-545A-9DCAC76E329D}"/>
                  </a:ext>
                </a:extLst>
              </p14:cNvPr>
              <p14:cNvContentPartPr/>
              <p14:nvPr/>
            </p14:nvContentPartPr>
            <p14:xfrm>
              <a:off x="6538032" y="3080376"/>
              <a:ext cx="72072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23ED92D-5CB2-AE58-545A-9DCAC76E32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032" y="2972736"/>
                <a:ext cx="828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25F4CDEF-3D47-584B-11CB-B14B5264D504}"/>
                  </a:ext>
                </a:extLst>
              </p14:cNvPr>
              <p14:cNvContentPartPr/>
              <p14:nvPr/>
            </p14:nvContentPartPr>
            <p14:xfrm>
              <a:off x="7635312" y="2440296"/>
              <a:ext cx="54864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25F4CDEF-3D47-584B-11CB-B14B5264D5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1312" y="2332656"/>
                <a:ext cx="656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0EA51623-5FB6-4045-15CB-2DCBE0D86F3A}"/>
                  </a:ext>
                </a:extLst>
              </p14:cNvPr>
              <p14:cNvContentPartPr/>
              <p14:nvPr/>
            </p14:nvContentPartPr>
            <p14:xfrm>
              <a:off x="7808832" y="2787696"/>
              <a:ext cx="626040" cy="36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0EA51623-5FB6-4045-15CB-2DCBE0D86F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4832" y="2680056"/>
                <a:ext cx="733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B7039000-84B7-F689-D03D-929B7BA542FC}"/>
                  </a:ext>
                </a:extLst>
              </p14:cNvPr>
              <p14:cNvContentPartPr/>
              <p14:nvPr/>
            </p14:nvContentPartPr>
            <p14:xfrm>
              <a:off x="7836552" y="3153456"/>
              <a:ext cx="588960" cy="36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B7039000-84B7-F689-D03D-929B7BA542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2552" y="3045816"/>
                <a:ext cx="696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0D530F9B-846C-4F6E-C2B4-30BBC4F68D1F}"/>
                  </a:ext>
                </a:extLst>
              </p14:cNvPr>
              <p14:cNvContentPartPr/>
              <p14:nvPr/>
            </p14:nvContentPartPr>
            <p14:xfrm>
              <a:off x="7836552" y="3500856"/>
              <a:ext cx="54360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0D530F9B-846C-4F6E-C2B4-30BBC4F68D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82552" y="3393216"/>
                <a:ext cx="65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E4DCDE8-05A0-FF01-C829-4003EB2907D8}"/>
                  </a:ext>
                </a:extLst>
              </p14:cNvPr>
              <p14:cNvContentPartPr/>
              <p14:nvPr/>
            </p14:nvContentPartPr>
            <p14:xfrm>
              <a:off x="9985392" y="3510216"/>
              <a:ext cx="65952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E4DCDE8-05A0-FF01-C829-4003EB2907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31392" y="3402216"/>
                <a:ext cx="767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727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21499A5C95A40AF8686382A9EB10F" ma:contentTypeVersion="5" ma:contentTypeDescription="Crée un document." ma:contentTypeScope="" ma:versionID="5a2004495cc74076c931264a0a56df36">
  <xsd:schema xmlns:xsd="http://www.w3.org/2001/XMLSchema" xmlns:xs="http://www.w3.org/2001/XMLSchema" xmlns:p="http://schemas.microsoft.com/office/2006/metadata/properties" xmlns:ns3="e207c133-0867-48c2-98bb-3cdd52f2ba59" targetNamespace="http://schemas.microsoft.com/office/2006/metadata/properties" ma:root="true" ma:fieldsID="cb70e895b990eb29a284cb2e15618dfa" ns3:_="">
    <xsd:import namespace="e207c133-0867-48c2-98bb-3cdd52f2ba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7c133-0867-48c2-98bb-3cdd52f2b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79B6FF-F878-4CA5-9497-D69AC8CC49B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e207c133-0867-48c2-98bb-3cdd52f2ba59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C5E58B-8A57-4515-AD75-560F0D9AC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7c133-0867-48c2-98bb-3cdd52f2b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E04FC-41E1-44F8-B308-8921E8C7B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1582</Words>
  <Application>Microsoft Office PowerPoint</Application>
  <PresentationFormat>Grand écran</PresentationFormat>
  <Paragraphs>358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Aptos Narrow</vt:lpstr>
      <vt:lpstr>Arial</vt:lpstr>
      <vt:lpstr>Thème Office</vt:lpstr>
      <vt:lpstr>Projet Accès Campus Base de données</vt:lpstr>
      <vt:lpstr>SOMMAIRE</vt:lpstr>
      <vt:lpstr>Infrastructure Réseau</vt:lpstr>
      <vt:lpstr>Communication</vt:lpstr>
      <vt:lpstr>Données globales</vt:lpstr>
      <vt:lpstr>Cas d’utilisation (PEA)</vt:lpstr>
      <vt:lpstr>Cas d’utilisation (BAE)</vt:lpstr>
      <vt:lpstr>Cas d’utilisation (PSW)</vt:lpstr>
      <vt:lpstr>Cas d’utilisation (PGS)</vt:lpstr>
      <vt:lpstr>Données nécessaires (MCD)</vt:lpstr>
      <vt:lpstr>Temps requis</vt:lpstr>
      <vt:lpstr>Plan de test avec la PEA</vt:lpstr>
      <vt:lpstr>Plan de test avec la BAE</vt:lpstr>
      <vt:lpstr>Plan de test avec le PGS (1)</vt:lpstr>
      <vt:lpstr>Plan de test avec le PGS (2)</vt:lpstr>
      <vt:lpstr>Plan de test avec le PGS (3)</vt:lpstr>
      <vt:lpstr>Plan de test avec le site sur le PSW</vt:lpstr>
      <vt:lpstr>Plan de test avec le site sur le PSW</vt:lpstr>
      <vt:lpstr>Organisation des fichiers</vt:lpstr>
      <vt:lpstr>Fonctionnement du code de base  (main.py)</vt:lpstr>
      <vt:lpstr>Fonctionnement du code de base (database.py)</vt:lpstr>
      <vt:lpstr>Fonctionnement du code de base (models.py)</vt:lpstr>
      <vt:lpstr>Fonctionnement du code de base (schemas.py)</vt:lpstr>
      <vt:lpstr>Fonctionnement du code des routes (pea.py) (1)</vt:lpstr>
      <vt:lpstr>Fonctionnement du code des routes (pea.py) (2)</vt:lpstr>
      <vt:lpstr>Fonctionnement du code des routes (edt.py)</vt:lpstr>
      <vt:lpstr>Fonctionnement du code des routes (bae.py) (1)</vt:lpstr>
      <vt:lpstr>Fonctionnement du code des routes (bae.py) (2)</vt:lpstr>
      <vt:lpstr>Fonctionnement du code des routes (utilisateur.py)</vt:lpstr>
      <vt:lpstr>Fonctionnement du code des routes (pgs.py) (1)</vt:lpstr>
      <vt:lpstr>Fonctionnement du code des routes (pgs.py) (2)</vt:lpstr>
      <vt:lpstr>Fonctionnement du code des routes (psw.py) (1)</vt:lpstr>
      <vt:lpstr>Fonctionnement du code des routes (psw.py) (2)</vt:lpstr>
      <vt:lpstr>Mise à jour automatique avec Crontab (update.py)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Lorick FOUQUET</dc:creator>
  <cp:lastModifiedBy>Lorick FOUQUET</cp:lastModifiedBy>
  <cp:revision>60</cp:revision>
  <dcterms:created xsi:type="dcterms:W3CDTF">2025-02-04T10:33:26Z</dcterms:created>
  <dcterms:modified xsi:type="dcterms:W3CDTF">2025-03-24T22:27:29Z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0x01010094021499A5C95A40AF8686382A9EB10F</vt:lpwstr>
  </property>
</Properties>
</file>