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B93C9-C61D-9480-E009-0F4206C377C4}" v="224" dt="2025-03-03T00:44:18.340"/>
    <p1510:client id="{69E33BEF-4599-80BA-4D80-2ADA04FD9175}" v="137" dt="2025-03-03T09:03:15.809"/>
    <p1510:client id="{B51D5A21-A06E-A5FB-CACC-BB59D305C917}" v="36" dt="2025-03-03T00:55:14.9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3355" autoAdjust="0"/>
  </p:normalViewPr>
  <p:slideViewPr>
    <p:cSldViewPr snapToGrid="0">
      <p:cViewPr varScale="1">
        <p:scale>
          <a:sx n="119" d="100"/>
          <a:sy n="119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669A63A-7243-43A0-B0D2-A0322F7ADA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63D0D6-1F39-4ED9-AA68-D36D6D0B6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630AF-4A22-442B-A90C-CF8A5596C07A}" type="datetime1">
              <a:rPr lang="fr-FR" smtClean="0"/>
              <a:t>04/06/2025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D0D389-31C2-4F3F-8C86-A9FC85FA1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237D49-08AC-4133-B71B-123DFD1BB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A1D3C-81E3-4F82-A636-A03F4EB401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962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2032E-1DA1-4EB9-8EAC-82ECCBFFB3BF}" type="datetime1">
              <a:rPr lang="fr-FR" smtClean="0"/>
              <a:pPr/>
              <a:t>04/06/2025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5C75A-E371-44FC-B30A-F7354713727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409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5C75A-E371-44FC-B30A-F7354713727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36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e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e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e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e libre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e libre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e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e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e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e libre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e libre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e libre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e libre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e libre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e libre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e libre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e libre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e libre 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e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e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e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e libre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e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e libre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e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e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e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e libre 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e libre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e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e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e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e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e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e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e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e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e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e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e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e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e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e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e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e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e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e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e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e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e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e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F08D668-4BC0-4CDB-9B86-DE682481DFF9}" type="datetime1">
              <a:rPr lang="fr-FR" noProof="0" smtClean="0"/>
              <a:t>04/06/2025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2A2F9B-B86E-43F2-B18A-D15C606BA300}" type="datetime1">
              <a:rPr lang="fr-FR" noProof="0" smtClean="0"/>
              <a:t>04/06/2025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4344E-2C8A-4FC4-815A-156BDBB794F2}" type="datetime1">
              <a:rPr lang="fr-FR" noProof="0" smtClean="0"/>
              <a:t>04/06/2025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9E2943-6345-49E8-B783-0A66EF9421BF}" type="datetime1">
              <a:rPr lang="fr-FR" noProof="0" smtClean="0"/>
              <a:t>04/06/2025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  <p:sp>
        <p:nvSpPr>
          <p:cNvPr id="60" name="Zone de text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Zone de text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73B138-4BC2-48EB-B6B5-1F9010E477D6}" type="datetime1">
              <a:rPr lang="fr-FR" noProof="0" smtClean="0"/>
              <a:t>04/06/2025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C8AC54-47E8-455F-B946-6C2146701BCA}" type="datetime1">
              <a:rPr lang="fr-FR" noProof="0" smtClean="0"/>
              <a:t>04/06/2025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02EE67-FF17-4DF0-9829-ED602516B6AB}" type="datetime1">
              <a:rPr lang="fr-FR" noProof="0" smtClean="0"/>
              <a:t>04/06/2025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00739E-7E62-4E1D-904B-086EE85DD8B1}" type="datetime1">
              <a:rPr lang="fr-FR" noProof="0" smtClean="0"/>
              <a:t>04/06/2025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EC66CD-B356-4D5C-AD50-6BD69D931936}" type="datetime1">
              <a:rPr lang="fr-FR" noProof="0" smtClean="0"/>
              <a:t>04/06/2025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5E71B-828B-42B2-8FFF-8F54F3728D31}" type="datetime1">
              <a:rPr lang="fr-FR" noProof="0" smtClean="0"/>
              <a:t>04/06/2025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978BD7-C93B-4C81-8808-0602EEAA0D4F}" type="datetime1">
              <a:rPr lang="fr-FR" noProof="0" smtClean="0"/>
              <a:t>04/06/2025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9D595D-8C95-4E32-87C5-13737C68A710}" type="datetime1">
              <a:rPr lang="fr-FR" noProof="0" smtClean="0"/>
              <a:t>04/06/2025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DA759D-04B2-44BC-90BE-4B87CBA3108B}" type="datetime1">
              <a:rPr lang="fr-FR" noProof="0" smtClean="0"/>
              <a:t>04/06/2025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1026B5-A485-46D6-AB07-2FC62B781980}" type="datetime1">
              <a:rPr lang="fr-FR" noProof="0" smtClean="0"/>
              <a:t>04/06/2025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0F356B-B2AC-4095-9654-914AF32EFF7B}" type="datetime1">
              <a:rPr lang="fr-FR" noProof="0" smtClean="0"/>
              <a:t>04/06/2025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F51B8-F97F-4B39-9088-1B1A9605BAAD}" type="datetime1">
              <a:rPr lang="fr-FR" noProof="0" smtClean="0"/>
              <a:t>04/06/2025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2467C-5233-4442-B487-3C3607DDD274}" type="datetime1">
              <a:rPr lang="fr-FR" noProof="0" smtClean="0"/>
              <a:t>04/06/2025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e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e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e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e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e libre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e libre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e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e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e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e libre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gne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e libre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e libre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e libre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e libre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e libre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e libre 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e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e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e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e libre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e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e libre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e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e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e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e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e libre 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e libre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e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e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e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e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e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06F074-D86C-47E3-B58D-F95F5D2B8846}" type="datetime1">
              <a:rPr lang="fr-FR" noProof="0" smtClean="0"/>
              <a:t>04/06/2025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7976" y="2370466"/>
            <a:ext cx="8791575" cy="2387600"/>
          </a:xfrm>
        </p:spPr>
        <p:txBody>
          <a:bodyPr rtlCol="0"/>
          <a:lstStyle/>
          <a:p>
            <a:pPr algn="ctr"/>
            <a:r>
              <a:rPr lang="fr-FR" sz="7200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/>
              </a:rPr>
              <a:t>Projet Accès Campus</a:t>
            </a:r>
          </a:p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45699" y="5730383"/>
            <a:ext cx="640047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1800" b="1" err="1">
                <a:solidFill>
                  <a:schemeClr val="bg1">
                    <a:lumMod val="95000"/>
                    <a:lumOff val="5000"/>
                  </a:schemeClr>
                </a:solidFill>
                <a:latin typeface="Century Gothic"/>
              </a:rPr>
              <a:t>Gasche</a:t>
            </a:r>
            <a:r>
              <a:rPr lang="fr-FR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/>
              </a:rPr>
              <a:t> Thomas – Martineau Robin – </a:t>
            </a:r>
            <a:r>
              <a:rPr lang="fr-FR" sz="1800" b="1" err="1">
                <a:solidFill>
                  <a:schemeClr val="bg1">
                    <a:lumMod val="95000"/>
                    <a:lumOff val="5000"/>
                  </a:schemeClr>
                </a:solidFill>
                <a:latin typeface="Century Gothic"/>
              </a:rPr>
              <a:t>Gillier</a:t>
            </a:r>
            <a:r>
              <a:rPr lang="fr-FR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/>
              </a:rPr>
              <a:t> Léo – Fouquet </a:t>
            </a:r>
            <a:r>
              <a:rPr lang="fr-FR" sz="1800" b="1" err="1">
                <a:solidFill>
                  <a:schemeClr val="bg1">
                    <a:lumMod val="95000"/>
                    <a:lumOff val="5000"/>
                  </a:schemeClr>
                </a:solidFill>
                <a:latin typeface="Century Gothic"/>
              </a:rPr>
              <a:t>Lorick</a:t>
            </a:r>
            <a:r>
              <a:rPr lang="fr-FR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/>
              </a:rPr>
              <a:t>– </a:t>
            </a:r>
            <a:r>
              <a:rPr lang="fr-FR" sz="1800" b="1" err="1">
                <a:solidFill>
                  <a:schemeClr val="bg1">
                    <a:lumMod val="95000"/>
                    <a:lumOff val="5000"/>
                  </a:schemeClr>
                </a:solidFill>
                <a:latin typeface="Century Gothic"/>
              </a:rPr>
              <a:t>Leseignoux</a:t>
            </a:r>
            <a:r>
              <a:rPr lang="fr-FR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/>
              </a:rPr>
              <a:t> Sacha </a:t>
            </a:r>
            <a:endParaRPr lang="fr-FR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2A82A4-8265-C415-342F-2B12E86E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097" y="137255"/>
            <a:ext cx="9905998" cy="1478570"/>
          </a:xfrm>
        </p:spPr>
        <p:txBody>
          <a:bodyPr/>
          <a:lstStyle/>
          <a:p>
            <a:r>
              <a:rPr lang="fr-FR" sz="4200" b="1" dirty="0">
                <a:solidFill>
                  <a:schemeClr val="bg1"/>
                </a:solidFill>
                <a:latin typeface="Century Gothic"/>
              </a:rPr>
              <a:t>III – Les solutions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94CC49-DF44-A8B4-763E-7AEB69816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3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625BA-7BF6-CFDB-64D0-AF7D23CA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895" y="106139"/>
            <a:ext cx="9669516" cy="1478570"/>
          </a:xfrm>
        </p:spPr>
        <p:txBody>
          <a:bodyPr/>
          <a:lstStyle/>
          <a:p>
            <a:r>
              <a:rPr lang="fr-FR" sz="4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/>
              </a:rPr>
              <a:t>Sommaire :</a:t>
            </a:r>
            <a:endParaRPr lang="fr-FR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5DAE39-8342-1B6B-B639-F0F323821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1246"/>
            <a:ext cx="9905999" cy="354171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fr-FR" b="1" dirty="0">
                <a:solidFill>
                  <a:schemeClr val="bg1"/>
                </a:solidFill>
                <a:latin typeface="Century Gothic"/>
              </a:rPr>
              <a:t>I – Introduction</a:t>
            </a:r>
          </a:p>
          <a:p>
            <a:pPr>
              <a:lnSpc>
                <a:spcPct val="100000"/>
              </a:lnSpc>
            </a:pPr>
            <a:r>
              <a:rPr lang="fr-FR" b="1" dirty="0">
                <a:solidFill>
                  <a:schemeClr val="bg1"/>
                </a:solidFill>
                <a:latin typeface="Century Gothic"/>
              </a:rPr>
              <a:t>II – Analyse fonctionnelle </a:t>
            </a:r>
            <a:endParaRPr lang="en-US" b="1">
              <a:solidFill>
                <a:schemeClr val="bg1"/>
              </a:solidFill>
              <a:latin typeface="Century Gothic"/>
            </a:endParaRPr>
          </a:p>
          <a:p>
            <a:pPr lvl="1">
              <a:lnSpc>
                <a:spcPct val="100000"/>
              </a:lnSpc>
            </a:pPr>
            <a:r>
              <a:rPr lang="fr-FR" sz="2200" b="1" dirty="0">
                <a:solidFill>
                  <a:schemeClr val="bg1"/>
                </a:solidFill>
                <a:latin typeface="Century Gothic"/>
              </a:rPr>
              <a:t>1. Diagramme des cas d’utilisations</a:t>
            </a:r>
            <a:endParaRPr lang="en-US" sz="2200" b="1">
              <a:solidFill>
                <a:schemeClr val="bg1"/>
              </a:solidFill>
              <a:latin typeface="Century Gothic"/>
            </a:endParaRPr>
          </a:p>
          <a:p>
            <a:pPr lvl="1">
              <a:lnSpc>
                <a:spcPct val="100000"/>
              </a:lnSpc>
            </a:pPr>
            <a:r>
              <a:rPr lang="fr-FR" sz="2200" b="1" dirty="0">
                <a:solidFill>
                  <a:schemeClr val="bg1"/>
                </a:solidFill>
                <a:latin typeface="Century Gothic"/>
              </a:rPr>
              <a:t>2. Diagramme des exigences</a:t>
            </a:r>
          </a:p>
          <a:p>
            <a:pPr lvl="1">
              <a:lnSpc>
                <a:spcPct val="100000"/>
              </a:lnSpc>
            </a:pPr>
            <a:r>
              <a:rPr lang="fr-FR" sz="2200" b="1" dirty="0">
                <a:solidFill>
                  <a:schemeClr val="bg1"/>
                </a:solidFill>
                <a:latin typeface="Century Gothic"/>
              </a:rPr>
              <a:t>3. Diagramme de contexte</a:t>
            </a:r>
          </a:p>
          <a:p>
            <a:pPr lvl="1">
              <a:lnSpc>
                <a:spcPct val="100000"/>
              </a:lnSpc>
            </a:pPr>
            <a:r>
              <a:rPr lang="fr-FR" sz="2200" b="1" dirty="0">
                <a:solidFill>
                  <a:schemeClr val="bg1"/>
                </a:solidFill>
                <a:latin typeface="Century Gothic"/>
              </a:rPr>
              <a:t>4. Scénario</a:t>
            </a:r>
          </a:p>
          <a:p>
            <a:pPr>
              <a:lnSpc>
                <a:spcPct val="100000"/>
              </a:lnSpc>
            </a:pPr>
            <a:r>
              <a:rPr lang="fr-FR" sz="2000" b="1" dirty="0">
                <a:solidFill>
                  <a:schemeClr val="bg1"/>
                </a:solidFill>
                <a:latin typeface="Century Gothic"/>
              </a:rPr>
              <a:t>III – Schéma Réseau</a:t>
            </a:r>
            <a:endParaRPr lang="fr-FR" b="1" dirty="0">
              <a:solidFill>
                <a:schemeClr val="bg1"/>
              </a:solid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fr-FR" b="1" dirty="0">
                <a:solidFill>
                  <a:schemeClr val="bg1"/>
                </a:solidFill>
                <a:latin typeface="Century Gothic"/>
              </a:rPr>
              <a:t>IV – Les solutions</a:t>
            </a:r>
          </a:p>
          <a:p>
            <a:pPr>
              <a:lnSpc>
                <a:spcPct val="100000"/>
              </a:lnSpc>
            </a:pPr>
            <a:r>
              <a:rPr lang="fr-FR" b="1" dirty="0">
                <a:solidFill>
                  <a:schemeClr val="bg1"/>
                </a:solidFill>
                <a:latin typeface="Century Gothic"/>
              </a:rPr>
              <a:t>V -</a:t>
            </a:r>
            <a:r>
              <a:rPr lang="fr-FR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fr-FR" b="1" dirty="0">
                <a:solidFill>
                  <a:schemeClr val="bg1"/>
                </a:solidFill>
                <a:latin typeface="Century Gothic"/>
              </a:rPr>
              <a:t>Planification</a:t>
            </a:r>
            <a:endParaRPr lang="en-US" b="1">
              <a:solidFill>
                <a:schemeClr val="bg1"/>
              </a:solid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fr-FR" b="1" dirty="0">
                <a:solidFill>
                  <a:schemeClr val="bg1"/>
                </a:solidFill>
                <a:latin typeface="Century Gothic"/>
              </a:rPr>
              <a:t>VI – Maquette</a:t>
            </a:r>
            <a:endParaRPr lang="en-US" b="1">
              <a:solidFill>
                <a:schemeClr val="bg1"/>
              </a:solid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fr-FR" b="1" dirty="0">
                <a:solidFill>
                  <a:schemeClr val="bg1"/>
                </a:solidFill>
                <a:latin typeface="Century Gothic"/>
              </a:rPr>
              <a:t>VII - Conclusion</a:t>
            </a:r>
            <a:endParaRPr lang="en-US" dirty="0">
              <a:solidFill>
                <a:schemeClr val="bg1"/>
              </a:solidFill>
              <a:latin typeface="Century Gothic"/>
            </a:endParaRPr>
          </a:p>
          <a:p>
            <a:pPr lvl="1">
              <a:lnSpc>
                <a:spcPct val="100000"/>
              </a:lnSpc>
            </a:pPr>
            <a:endParaRPr lang="fr-FR" sz="2200" b="1" dirty="0">
              <a:solidFill>
                <a:schemeClr val="bg1">
                  <a:lumMod val="95000"/>
                  <a:lumOff val="5000"/>
                </a:schemeClr>
              </a:solidFill>
              <a:latin typeface="Century Gothic"/>
            </a:endParaRPr>
          </a:p>
          <a:p>
            <a:pPr lvl="1">
              <a:lnSpc>
                <a:spcPct val="100000"/>
              </a:lnSpc>
            </a:pPr>
            <a:endParaRPr lang="fr-FR" sz="2200" b="1" dirty="0">
              <a:solidFill>
                <a:schemeClr val="bg1">
                  <a:lumMod val="95000"/>
                  <a:lumOff val="5000"/>
                </a:schemeClr>
              </a:solidFill>
              <a:latin typeface="Century Gothic"/>
            </a:endParaRPr>
          </a:p>
          <a:p>
            <a:endParaRPr lang="fr-F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4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94E62-FE99-A91D-50AB-84A593DA0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998" y="513414"/>
            <a:ext cx="9905998" cy="1478570"/>
          </a:xfrm>
        </p:spPr>
        <p:txBody>
          <a:bodyPr/>
          <a:lstStyle/>
          <a:p>
            <a:r>
              <a:rPr lang="fr-FR" sz="4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/>
              </a:rPr>
              <a:t>I - Introduction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482CD47-1330-9A9E-F452-8C01A9C9C7BF}"/>
              </a:ext>
            </a:extLst>
          </p:cNvPr>
          <p:cNvSpPr txBox="1"/>
          <p:nvPr/>
        </p:nvSpPr>
        <p:spPr>
          <a:xfrm>
            <a:off x="1340068" y="2535619"/>
            <a:ext cx="6894786" cy="40370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fr-FR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/>
              </a:rPr>
              <a:t>PSW (Poste serveur web) : </a:t>
            </a:r>
            <a:r>
              <a:rPr lang="fr-FR" sz="20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entury Gothic"/>
              </a:rPr>
              <a:t>Gasche</a:t>
            </a:r>
            <a:r>
              <a:rPr lang="fr-FR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/>
              </a:rPr>
              <a:t> Thomas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fr-FR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/>
              </a:rPr>
              <a:t>BDD (Base de données) : Fouquet </a:t>
            </a:r>
            <a:r>
              <a:rPr lang="fr-FR" sz="20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entury Gothic"/>
              </a:rPr>
              <a:t>Lorick</a:t>
            </a:r>
            <a:r>
              <a:rPr lang="fr-FR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/>
              </a:rPr>
              <a:t> </a:t>
            </a:r>
            <a:endParaRPr lang="en-US" sz="2000" b="1">
              <a:solidFill>
                <a:schemeClr val="bg1">
                  <a:lumMod val="95000"/>
                  <a:lumOff val="5000"/>
                </a:schemeClr>
              </a:solidFill>
              <a:latin typeface="Century Gothic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fr-FR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/>
              </a:rPr>
              <a:t>PGS (Poste gestion de salles) : </a:t>
            </a:r>
            <a:r>
              <a:rPr lang="fr-FR" sz="20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entury Gothic"/>
              </a:rPr>
              <a:t>Leseignoux</a:t>
            </a:r>
            <a:r>
              <a:rPr lang="fr-FR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/>
              </a:rPr>
              <a:t> Sacha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fr-FR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/>
              </a:rPr>
              <a:t>PEA (Poignée électronique autonome) : Martineau Robin</a:t>
            </a:r>
            <a:endParaRPr lang="en-US" sz="2000" b="1">
              <a:solidFill>
                <a:schemeClr val="bg1">
                  <a:lumMod val="95000"/>
                  <a:lumOff val="5000"/>
                </a:schemeClr>
              </a:solidFill>
              <a:latin typeface="Century Gothic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fr-FR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/>
              </a:rPr>
              <a:t>BAE (Borne d’appel étudiant) : </a:t>
            </a:r>
            <a:r>
              <a:rPr lang="fr-FR" sz="2000" b="1" err="1">
                <a:solidFill>
                  <a:schemeClr val="bg1">
                    <a:lumMod val="95000"/>
                    <a:lumOff val="5000"/>
                  </a:schemeClr>
                </a:solidFill>
                <a:latin typeface="Century Gothic"/>
              </a:rPr>
              <a:t>Gillier</a:t>
            </a:r>
            <a:r>
              <a:rPr lang="fr-FR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/>
              </a:rPr>
              <a:t> Léo</a:t>
            </a:r>
            <a:endParaRPr lang="en-US" sz="2000" b="1">
              <a:solidFill>
                <a:schemeClr val="bg1">
                  <a:lumMod val="95000"/>
                  <a:lumOff val="5000"/>
                </a:schemeClr>
              </a:solidFill>
              <a:latin typeface="Century Gothic"/>
            </a:endParaRPr>
          </a:p>
          <a:p>
            <a:pPr>
              <a:spcBef>
                <a:spcPts val="1000"/>
              </a:spcBef>
            </a:pPr>
            <a:endParaRPr lang="fr-FR" sz="2000" b="1" dirty="0">
              <a:solidFill>
                <a:schemeClr val="bg1">
                  <a:lumMod val="95000"/>
                  <a:lumOff val="5000"/>
                </a:schemeClr>
              </a:solidFill>
              <a:latin typeface="Century Gothic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endParaRPr lang="fr-FR" sz="2000" b="1" dirty="0">
              <a:solidFill>
                <a:schemeClr val="bg1">
                  <a:lumMod val="95000"/>
                  <a:lumOff val="5000"/>
                </a:schemeClr>
              </a:solidFill>
              <a:latin typeface="Century Gothic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endParaRPr lang="fr-FR" sz="2000" b="1" dirty="0">
              <a:solidFill>
                <a:schemeClr val="bg1">
                  <a:lumMod val="95000"/>
                  <a:lumOff val="5000"/>
                </a:schemeClr>
              </a:solidFill>
              <a:latin typeface="Century Gothic"/>
            </a:endParaRP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802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016BB-A9D5-617D-1090-DE3E5BA3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619" y="-222310"/>
            <a:ext cx="10536619" cy="1478570"/>
          </a:xfrm>
        </p:spPr>
        <p:txBody>
          <a:bodyPr>
            <a:normAutofit/>
          </a:bodyPr>
          <a:lstStyle/>
          <a:p>
            <a:pPr lvl="1">
              <a:spcBef>
                <a:spcPts val="500"/>
              </a:spcBef>
            </a:pPr>
            <a:endParaRPr lang="fr-FR" sz="2200" b="1" dirty="0">
              <a:solidFill>
                <a:schemeClr val="bg1">
                  <a:lumMod val="95000"/>
                  <a:lumOff val="5000"/>
                </a:schemeClr>
              </a:solidFill>
              <a:latin typeface="Century Gothic"/>
            </a:endParaRPr>
          </a:p>
          <a:p>
            <a:r>
              <a:rPr lang="fr-FR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/>
              </a:rPr>
              <a:t>II –Analyse fonctionnelle – Diagramme des cas d’utilisations</a:t>
            </a:r>
            <a:endParaRPr lang="fr-FR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fr-FR" dirty="0"/>
          </a:p>
        </p:txBody>
      </p:sp>
      <p:pic>
        <p:nvPicPr>
          <p:cNvPr id="4" name="Espace réservé du contenu 3" descr="Une image contenant diagramme, texte, ligne&#10;&#10;Le contenu généré par l’IA peut être incorrect.">
            <a:extLst>
              <a:ext uri="{FF2B5EF4-FFF2-40B4-BE49-F238E27FC236}">
                <a16:creationId xmlns:a16="http://schemas.microsoft.com/office/drawing/2014/main" id="{B8A109CB-D81C-8FD4-85EA-54EE8E1C1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718" y="875955"/>
            <a:ext cx="8984412" cy="5889436"/>
          </a:xfrm>
        </p:spPr>
      </p:pic>
    </p:spTree>
    <p:extLst>
      <p:ext uri="{BB962C8B-B14F-4D97-AF65-F5344CB8AC3E}">
        <p14:creationId xmlns:p14="http://schemas.microsoft.com/office/powerpoint/2010/main" val="19568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D4079-59B7-82AF-AC97-D3AFB06A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213" y="102635"/>
            <a:ext cx="9905998" cy="1478570"/>
          </a:xfrm>
        </p:spPr>
        <p:txBody>
          <a:bodyPr/>
          <a:lstStyle/>
          <a:p>
            <a:r>
              <a:rPr lang="fr-FR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/>
              </a:rPr>
              <a:t>II – Analyse fonctionnelle – Diagramme des exigences</a:t>
            </a:r>
          </a:p>
          <a:p>
            <a:endParaRPr lang="fr-FR" dirty="0"/>
          </a:p>
        </p:txBody>
      </p:sp>
      <p:pic>
        <p:nvPicPr>
          <p:cNvPr id="4" name="Espace réservé du contenu 3" descr="Une image contenant texte, diagramme, Polic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1EBDC407-D4A4-156E-9CD0-D38D7CC74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188" y="1042987"/>
            <a:ext cx="10493846" cy="5535614"/>
          </a:xfrm>
        </p:spPr>
      </p:pic>
    </p:spTree>
    <p:extLst>
      <p:ext uri="{BB962C8B-B14F-4D97-AF65-F5344CB8AC3E}">
        <p14:creationId xmlns:p14="http://schemas.microsoft.com/office/powerpoint/2010/main" val="341558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27D956-A1EF-10C7-0813-4DA8FE1A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639" y="244707"/>
            <a:ext cx="9905998" cy="1478570"/>
          </a:xfrm>
        </p:spPr>
        <p:txBody>
          <a:bodyPr/>
          <a:lstStyle/>
          <a:p>
            <a:r>
              <a:rPr lang="fr-FR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/>
              </a:rPr>
              <a:t>II – Analyse fonctionnelle – Diagramme de CONTEXTE</a:t>
            </a:r>
            <a:endParaRPr lang="fr-FR" sz="2400" dirty="0">
              <a:solidFill>
                <a:schemeClr val="bg1">
                  <a:lumMod val="95000"/>
                  <a:lumOff val="5000"/>
                </a:schemeClr>
              </a:solidFill>
              <a:latin typeface="Century Gothic"/>
            </a:endParaRPr>
          </a:p>
          <a:p>
            <a:endParaRPr lang="fr-FR" dirty="0"/>
          </a:p>
        </p:txBody>
      </p:sp>
      <p:pic>
        <p:nvPicPr>
          <p:cNvPr id="4" name="Espace réservé du contenu 3" descr="Une image contenant texte, capture d’écran, diagramme, ligne&#10;&#10;Le contenu généré par l’IA peut être incorrect.">
            <a:extLst>
              <a:ext uri="{FF2B5EF4-FFF2-40B4-BE49-F238E27FC236}">
                <a16:creationId xmlns:a16="http://schemas.microsoft.com/office/drawing/2014/main" id="{D86D8EF9-5F91-1C5B-3527-C094A4BF3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729" y="1343715"/>
            <a:ext cx="10052951" cy="5036957"/>
          </a:xfrm>
        </p:spPr>
      </p:pic>
    </p:spTree>
    <p:extLst>
      <p:ext uri="{BB962C8B-B14F-4D97-AF65-F5344CB8AC3E}">
        <p14:creationId xmlns:p14="http://schemas.microsoft.com/office/powerpoint/2010/main" val="227157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5E783-CD93-5D14-86B2-6D5617834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308" y="-103376"/>
            <a:ext cx="9905998" cy="1478570"/>
          </a:xfrm>
        </p:spPr>
        <p:txBody>
          <a:bodyPr/>
          <a:lstStyle/>
          <a:p>
            <a:r>
              <a:rPr lang="fr-FR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/>
              </a:rPr>
              <a:t>II-Analyse fonctionnelle - Scénario</a:t>
            </a:r>
          </a:p>
          <a:p>
            <a:endParaRPr lang="fr-FR" dirty="0"/>
          </a:p>
        </p:txBody>
      </p:sp>
      <p:pic>
        <p:nvPicPr>
          <p:cNvPr id="5" name="Espace réservé du contenu 4" descr="Une image contenant texte, capture d’écran, nombre, Parallèle&#10;&#10;Le contenu généré par l’IA peut être incorrect.">
            <a:extLst>
              <a:ext uri="{FF2B5EF4-FFF2-40B4-BE49-F238E27FC236}">
                <a16:creationId xmlns:a16="http://schemas.microsoft.com/office/drawing/2014/main" id="{BB1AF3A2-E0C2-F263-B7D3-240C69DEA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583" y="980446"/>
            <a:ext cx="8405970" cy="5471155"/>
          </a:xfrm>
        </p:spPr>
      </p:pic>
    </p:spTree>
    <p:extLst>
      <p:ext uri="{BB962C8B-B14F-4D97-AF65-F5344CB8AC3E}">
        <p14:creationId xmlns:p14="http://schemas.microsoft.com/office/powerpoint/2010/main" val="76310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13096-98A7-F84C-B623-D6CBCF8E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/>
              </a:rPr>
              <a:t>II-Analyse fonctionnelle - Scénario</a:t>
            </a:r>
            <a:endParaRPr lang="fr-FR" sz="2400">
              <a:solidFill>
                <a:schemeClr val="bg1">
                  <a:lumMod val="95000"/>
                  <a:lumOff val="5000"/>
                </a:schemeClr>
              </a:solidFill>
              <a:latin typeface="Century Gothic"/>
            </a:endParaRPr>
          </a:p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0C2E44-0354-515B-9E06-8063B0DA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33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93C7F-877A-6BCD-B869-DB619530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1706" y="9328"/>
            <a:ext cx="9905998" cy="1478570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Schéma réseau</a:t>
            </a:r>
          </a:p>
        </p:txBody>
      </p:sp>
      <p:pic>
        <p:nvPicPr>
          <p:cNvPr id="4" name="Espace réservé du contenu 3" descr="Une image contenant texte, capture d’écran, affichage, diagramme&#10;&#10;Le contenu généré par l’IA peut être incorrect.">
            <a:extLst>
              <a:ext uri="{FF2B5EF4-FFF2-40B4-BE49-F238E27FC236}">
                <a16:creationId xmlns:a16="http://schemas.microsoft.com/office/drawing/2014/main" id="{D6BB6D50-57D3-DAB0-9A5E-0C1BE630C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286" y="1487488"/>
            <a:ext cx="8578969" cy="4874255"/>
          </a:xfrm>
        </p:spPr>
      </p:pic>
    </p:spTree>
    <p:extLst>
      <p:ext uri="{BB962C8B-B14F-4D97-AF65-F5344CB8AC3E}">
        <p14:creationId xmlns:p14="http://schemas.microsoft.com/office/powerpoint/2010/main" val="1417549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Widescreen</PresentationFormat>
  <Paragraphs>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Circuit</vt:lpstr>
      <vt:lpstr>Projet Accès Campus </vt:lpstr>
      <vt:lpstr>Sommaire :</vt:lpstr>
      <vt:lpstr>I - Introduction </vt:lpstr>
      <vt:lpstr> II –Analyse fonctionnelle – Diagramme des cas d’utilisations </vt:lpstr>
      <vt:lpstr>II – Analyse fonctionnelle – Diagramme des exigences </vt:lpstr>
      <vt:lpstr>II – Analyse fonctionnelle – Diagramme de CONTEXTE </vt:lpstr>
      <vt:lpstr>II-Analyse fonctionnelle - Scénario </vt:lpstr>
      <vt:lpstr>II-Analyse fonctionnelle - Scénario </vt:lpstr>
      <vt:lpstr>Schéma réseau</vt:lpstr>
      <vt:lpstr>III – Les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164</cp:revision>
  <dcterms:created xsi:type="dcterms:W3CDTF">2025-03-03T00:00:23Z</dcterms:created>
  <dcterms:modified xsi:type="dcterms:W3CDTF">2025-06-04T17:41:19Z</dcterms:modified>
</cp:coreProperties>
</file>