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handoutMasterIdLst>
    <p:handoutMasterId r:id="rId27"/>
  </p:handoutMasterIdLst>
  <p:sldIdLst>
    <p:sldId id="257" r:id="rId5"/>
    <p:sldId id="268" r:id="rId6"/>
    <p:sldId id="272" r:id="rId7"/>
    <p:sldId id="273" r:id="rId8"/>
    <p:sldId id="274" r:id="rId9"/>
    <p:sldId id="275" r:id="rId10"/>
    <p:sldId id="276" r:id="rId11"/>
    <p:sldId id="277" r:id="rId12"/>
    <p:sldId id="279" r:id="rId13"/>
    <p:sldId id="278" r:id="rId14"/>
    <p:sldId id="280" r:id="rId15"/>
    <p:sldId id="282" r:id="rId16"/>
    <p:sldId id="283" r:id="rId17"/>
    <p:sldId id="284" r:id="rId18"/>
    <p:sldId id="285" r:id="rId19"/>
    <p:sldId id="286" r:id="rId20"/>
    <p:sldId id="287" r:id="rId21"/>
    <p:sldId id="288" r:id="rId22"/>
    <p:sldId id="289" r:id="rId23"/>
    <p:sldId id="290" r:id="rId24"/>
    <p:sldId id="291" r:id="rId2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91"/>
    <a:srgbClr val="007E7E"/>
    <a:srgbClr val="394404"/>
    <a:srgbClr val="5F6F0F"/>
    <a:srgbClr val="718412"/>
    <a:srgbClr val="65741A"/>
    <a:srgbClr val="70811D"/>
    <a:srgbClr val="7B8D1F"/>
    <a:srgbClr val="839721"/>
    <a:srgbClr val="95AB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9" d="100"/>
          <a:sy n="89" d="100"/>
        </p:scale>
        <p:origin x="466"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8/4/2023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8/4/2023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8/4/2023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8/4/2023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8/4/2023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8/4/2023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8/4/2023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8/4/2023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8/4/2023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8/4/2023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8/4/2023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8/4/2023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8/4/2023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8/4/2023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gbis.ces.iisc.ac.in/energy/HC270799/HDL/ENV/enven/vol321.htm" TargetMode="External"/><Relationship Id="rId3" Type="http://schemas.openxmlformats.org/officeDocument/2006/relationships/hyperlink" Target="https://www.kaggle.com/datasets/garystafford/environmental-sensor-data-132k" TargetMode="External"/><Relationship Id="rId7" Type="http://schemas.openxmlformats.org/officeDocument/2006/relationships/hyperlink" Target="https://emas.com.tr/en/content/663/lpg-use-and-carbon-monoxide-c0-poisoning" TargetMode="External"/><Relationship Id="rId2" Type="http://schemas.openxmlformats.org/officeDocument/2006/relationships/hyperlink" Target="https://www.kaggle.com/code/garystafford/iot-telemetry-demo-notebook" TargetMode="External"/><Relationship Id="rId1" Type="http://schemas.openxmlformats.org/officeDocument/2006/relationships/slideLayout" Target="../slideLayouts/slideLayout2.xml"/><Relationship Id="rId6" Type="http://schemas.openxmlformats.org/officeDocument/2006/relationships/hyperlink" Target="https://www.wlpga.org/about-lpg/what-is-lpg/" TargetMode="External"/><Relationship Id="rId5" Type="http://schemas.openxmlformats.org/officeDocument/2006/relationships/hyperlink" Target="https://www.tribuneindia.com/news/archive/haryanatribune/beware-of-carbon-monoxide-poisoning-in-kitchens-791515" TargetMode="External"/><Relationship Id="rId4" Type="http://schemas.openxmlformats.org/officeDocument/2006/relationships/hyperlink" Target="https://journals.physiology.org/doi/full/10.1152/ajpcell.00360.2016" TargetMode="External"/><Relationship Id="rId9" Type="http://schemas.openxmlformats.org/officeDocument/2006/relationships/hyperlink" Target="https://www.epa.gov/indoor-air-quality-iaq/carbon-monoxides-impact-indoor-air-quality"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522412" y="3124200"/>
            <a:ext cx="8735325" cy="762000"/>
          </a:xfrm>
        </p:spPr>
        <p:txBody>
          <a:bodyPr>
            <a:normAutofit/>
          </a:bodyPr>
          <a:lstStyle/>
          <a:p>
            <a:r>
              <a:rPr lang="en-US" sz="1600" dirty="0">
                <a:solidFill>
                  <a:schemeClr val="tx1"/>
                </a:solidFill>
              </a:rPr>
              <a:t>Yamin Hossain</a:t>
            </a:r>
          </a:p>
          <a:p>
            <a:r>
              <a:rPr lang="en-US" sz="1600" dirty="0">
                <a:solidFill>
                  <a:schemeClr val="tx1"/>
                </a:solidFill>
              </a:rPr>
              <a:t>21bce9773</a:t>
            </a:r>
          </a:p>
        </p:txBody>
      </p:sp>
      <p:sp>
        <p:nvSpPr>
          <p:cNvPr id="3" name="Rectangle 1">
            <a:extLst>
              <a:ext uri="{FF2B5EF4-FFF2-40B4-BE49-F238E27FC236}">
                <a16:creationId xmlns:a16="http://schemas.microsoft.com/office/drawing/2014/main" id="{03DC76B3-2A7D-26B5-2CD8-761093DE9CF8}"/>
              </a:ext>
            </a:extLst>
          </p:cNvPr>
          <p:cNvSpPr>
            <a:spLocks noGrp="1" noChangeArrowheads="1"/>
          </p:cNvSpPr>
          <p:nvPr>
            <p:ph type="ctrTitle"/>
          </p:nvPr>
        </p:nvSpPr>
        <p:spPr bwMode="auto">
          <a:xfrm>
            <a:off x="1548976" y="1207293"/>
            <a:ext cx="934603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Aft>
                <a:spcPct val="0"/>
              </a:spcAft>
            </a:pPr>
            <a:r>
              <a:rPr lang="en-US" sz="2800" b="0" dirty="0">
                <a:solidFill>
                  <a:schemeClr val="accent1">
                    <a:lumMod val="40000"/>
                    <a:lumOff val="60000"/>
                  </a:schemeClr>
                </a:solidFill>
                <a:effectLst/>
                <a:latin typeface="Consolas" panose="020B0609020204030204" pitchFamily="49" charset="0"/>
              </a:rPr>
              <a:t>Environmental Monitoring, Analysis, and Classification Using Machine Learning and Deep Learning Approaches to Discover Correlation Between LPG and Carbon Monoxide</a:t>
            </a:r>
            <a:endParaRPr kumimoji="0" lang="en-US" altLang="en-US" sz="2800" b="0" i="0" u="none" strike="noStrike" cap="none" normalizeH="0" baseline="0" dirty="0">
              <a:ln>
                <a:noFill/>
              </a:ln>
              <a:solidFill>
                <a:schemeClr val="accent1">
                  <a:lumMod val="40000"/>
                  <a:lumOff val="60000"/>
                </a:schemeClr>
              </a:solidFill>
              <a:effectLst/>
              <a:latin typeface="Arial" panose="020B0604020202020204" pitchFamily="34" charset="0"/>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65212" y="152400"/>
            <a:ext cx="10360501" cy="919163"/>
          </a:xfrm>
        </p:spPr>
        <p:txBody>
          <a:bodyPr/>
          <a:lstStyle/>
          <a:p>
            <a:r>
              <a:rPr lang="en-IN" b="1" dirty="0"/>
              <a:t>Machine Learning Models</a:t>
            </a:r>
            <a:endParaRPr lang="en-US" dirty="0"/>
          </a:p>
        </p:txBody>
      </p:sp>
      <p:sp>
        <p:nvSpPr>
          <p:cNvPr id="14" name="Content Placeholder 13"/>
          <p:cNvSpPr>
            <a:spLocks noGrp="1"/>
          </p:cNvSpPr>
          <p:nvPr>
            <p:ph idx="1"/>
          </p:nvPr>
        </p:nvSpPr>
        <p:spPr>
          <a:xfrm>
            <a:off x="1065213" y="1066800"/>
            <a:ext cx="10896600" cy="5334000"/>
          </a:xfrm>
        </p:spPr>
        <p:txBody>
          <a:bodyPr>
            <a:normAutofit/>
          </a:bodyPr>
          <a:lstStyle/>
          <a:p>
            <a:pPr marL="0" indent="0">
              <a:buNone/>
            </a:pPr>
            <a:r>
              <a:rPr lang="en-US" sz="1800" dirty="0"/>
              <a:t>I utilized several machine learning models to train my dataset for the given project. These models include KNN (K-Nearest Neighbors), Logistic Regression, Naive Bayes (</a:t>
            </a:r>
            <a:r>
              <a:rPr lang="en-US" sz="1800" dirty="0" err="1"/>
              <a:t>GaussianNB</a:t>
            </a:r>
            <a:r>
              <a:rPr lang="en-US" sz="1800" dirty="0"/>
              <a:t>), Linear Discriminant Analysis (</a:t>
            </a:r>
            <a:r>
              <a:rPr lang="en-US" sz="1800" dirty="0" err="1"/>
              <a:t>LinearDiscreteRegression</a:t>
            </a:r>
            <a:r>
              <a:rPr lang="en-US" sz="1800" dirty="0"/>
              <a:t>), and Support Vector Machines (SVM). Each of these models was employed to classify the data and make predictions based on the input features.</a:t>
            </a:r>
          </a:p>
          <a:p>
            <a:r>
              <a:rPr lang="en-US" sz="1600" b="1" dirty="0"/>
              <a:t>KNN (K-Nearest Neighbors): </a:t>
            </a:r>
            <a:r>
              <a:rPr lang="en-US" sz="1600" dirty="0"/>
              <a:t>KNN is a simple and effective supervised machine learning algorithm used for classification tasks. It makes predictions based on the majority class of its k-nearest neighbors in the feature space.</a:t>
            </a:r>
          </a:p>
          <a:p>
            <a:r>
              <a:rPr lang="en-US" sz="1600" b="1" dirty="0"/>
              <a:t>Logistic Regression: </a:t>
            </a:r>
            <a:r>
              <a:rPr lang="en-US" sz="1600" dirty="0"/>
              <a:t>Logistic Regression is a widely-used binary classification algorithm that estimates the probability of a binary outcome. It uses the logistic function to model the relationship between input features and the probability of the target class.</a:t>
            </a:r>
          </a:p>
          <a:p>
            <a:r>
              <a:rPr lang="en-US" sz="1600" b="1" dirty="0"/>
              <a:t>Naive Bayes (</a:t>
            </a:r>
            <a:r>
              <a:rPr lang="en-US" sz="1600" b="1" dirty="0" err="1"/>
              <a:t>GaussianNB</a:t>
            </a:r>
            <a:r>
              <a:rPr lang="en-US" sz="1600" b="1" dirty="0"/>
              <a:t>): </a:t>
            </a:r>
            <a:r>
              <a:rPr lang="en-US" sz="1600" dirty="0"/>
              <a:t>Naive Bayes is a probabilistic classification algorithm based on Bayes' theorem. It assumes that the features are conditionally independent given the class label, making it computationally efficient and suitable for text classification and spam filtering.</a:t>
            </a:r>
          </a:p>
          <a:p>
            <a:r>
              <a:rPr lang="en-US" sz="1600" b="1" dirty="0"/>
              <a:t>Linear Discriminant Analysis (</a:t>
            </a:r>
            <a:r>
              <a:rPr lang="en-US" sz="1600" b="1" dirty="0" err="1"/>
              <a:t>LinearDiscreteRegression</a:t>
            </a:r>
            <a:r>
              <a:rPr lang="en-US" sz="1600" b="1" dirty="0"/>
              <a:t>): </a:t>
            </a:r>
            <a:r>
              <a:rPr lang="en-US" sz="1600" dirty="0"/>
              <a:t>Linear Discriminant Analysis is a dimensionality reduction technique and a classifier. It aims to find the best linear combination of features to maximize class separation and reduce dimensionality in multi-class classification problems.</a:t>
            </a:r>
          </a:p>
          <a:p>
            <a:r>
              <a:rPr lang="en-US" sz="1600" b="1" dirty="0"/>
              <a:t>Support Vector Machines (SVM): </a:t>
            </a:r>
            <a:r>
              <a:rPr lang="en-US" sz="1600" dirty="0"/>
              <a:t>SVM is a powerful supervised learning algorithm used for both classification and regression tasks. It aims to find the optimal hyperplane that maximizes the margin between classes in the feature space, making it effective for non-linear classification tasks with kernel functions.</a:t>
            </a:r>
          </a:p>
        </p:txBody>
      </p:sp>
    </p:spTree>
    <p:extLst>
      <p:ext uri="{BB962C8B-B14F-4D97-AF65-F5344CB8AC3E}">
        <p14:creationId xmlns:p14="http://schemas.microsoft.com/office/powerpoint/2010/main" val="148596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65212" y="152400"/>
            <a:ext cx="10360501" cy="919163"/>
          </a:xfrm>
        </p:spPr>
        <p:txBody>
          <a:bodyPr/>
          <a:lstStyle/>
          <a:p>
            <a:r>
              <a:rPr lang="en-IN" b="1" dirty="0"/>
              <a:t>Deep Learning Models</a:t>
            </a:r>
            <a:endParaRPr lang="en-US" dirty="0"/>
          </a:p>
        </p:txBody>
      </p:sp>
      <p:sp>
        <p:nvSpPr>
          <p:cNvPr id="14" name="Content Placeholder 13"/>
          <p:cNvSpPr>
            <a:spLocks noGrp="1"/>
          </p:cNvSpPr>
          <p:nvPr>
            <p:ph idx="1"/>
          </p:nvPr>
        </p:nvSpPr>
        <p:spPr>
          <a:xfrm>
            <a:off x="1065213" y="1066800"/>
            <a:ext cx="10896600" cy="5410200"/>
          </a:xfrm>
        </p:spPr>
        <p:txBody>
          <a:bodyPr>
            <a:noAutofit/>
          </a:bodyPr>
          <a:lstStyle/>
          <a:p>
            <a:pPr marL="0" indent="0">
              <a:buNone/>
            </a:pPr>
            <a:r>
              <a:rPr lang="en-US" sz="1800" dirty="0"/>
              <a:t>Utilized Deep Learning: Employed both Neural Network (NN) and Artificial Neural Network (ANN) models to explore correlations between LPG and Carbon Monoxide. These powerful algorithms consist of interconnected layers of neurons and can learn intricate patterns in the data, enabling accurate predictions and insights.</a:t>
            </a:r>
          </a:p>
          <a:p>
            <a:r>
              <a:rPr lang="en-US" sz="1800" b="1" dirty="0"/>
              <a:t>ANN (Artificial Neural Network): </a:t>
            </a:r>
            <a:r>
              <a:rPr lang="en-US" sz="1800" dirty="0"/>
              <a:t>A powerful deep learning model with multiple interconnected layers of neurons. Used to explore correlations between LPG and Carbon Monoxide, capturing intricate patterns and achieving accurate predictions.</a:t>
            </a:r>
            <a:endParaRPr lang="en-US" sz="1800" b="1" dirty="0"/>
          </a:p>
          <a:p>
            <a:endParaRPr lang="en-US" sz="1800" dirty="0"/>
          </a:p>
          <a:p>
            <a:endParaRPr lang="en-US" sz="1800" b="1" dirty="0"/>
          </a:p>
          <a:p>
            <a:endParaRPr lang="en-US" sz="1800" b="1" dirty="0"/>
          </a:p>
          <a:p>
            <a:endParaRPr lang="en-US" sz="1800" b="1" dirty="0"/>
          </a:p>
          <a:p>
            <a:endParaRPr lang="en-US" sz="1800" b="1" dirty="0"/>
          </a:p>
          <a:p>
            <a:endParaRPr lang="en-US" sz="1800" b="1" dirty="0"/>
          </a:p>
          <a:p>
            <a:r>
              <a:rPr lang="en-US" sz="1800" b="1" dirty="0"/>
              <a:t>NN (Neural Network): </a:t>
            </a:r>
            <a:r>
              <a:rPr lang="en-US" sz="1800" dirty="0"/>
              <a:t>Comprising interconnected layers of neurons, this deep learning model was also employed to discover correlations between LPG and Carbon Monoxide, enabling the recognition of complex relationships and patterns in the data.</a:t>
            </a:r>
            <a:endParaRPr lang="en-US" sz="1800" b="1" dirty="0"/>
          </a:p>
        </p:txBody>
      </p:sp>
      <p:pic>
        <p:nvPicPr>
          <p:cNvPr id="3" name="Picture 2">
            <a:extLst>
              <a:ext uri="{FF2B5EF4-FFF2-40B4-BE49-F238E27FC236}">
                <a16:creationId xmlns:a16="http://schemas.microsoft.com/office/drawing/2014/main" id="{AD6C8C93-1AD7-40A9-A156-B2B1A3329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0212" y="2895600"/>
            <a:ext cx="4282362" cy="2560320"/>
          </a:xfrm>
          <a:prstGeom prst="rect">
            <a:avLst/>
          </a:prstGeom>
        </p:spPr>
      </p:pic>
      <p:pic>
        <p:nvPicPr>
          <p:cNvPr id="5" name="Picture 4">
            <a:extLst>
              <a:ext uri="{FF2B5EF4-FFF2-40B4-BE49-F238E27FC236}">
                <a16:creationId xmlns:a16="http://schemas.microsoft.com/office/drawing/2014/main" id="{D2D2B2F2-756E-8524-01C1-0FA7979A48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5078" y="2891287"/>
            <a:ext cx="4542314" cy="2560320"/>
          </a:xfrm>
          <a:prstGeom prst="rect">
            <a:avLst/>
          </a:prstGeom>
        </p:spPr>
      </p:pic>
    </p:spTree>
    <p:extLst>
      <p:ext uri="{BB962C8B-B14F-4D97-AF65-F5344CB8AC3E}">
        <p14:creationId xmlns:p14="http://schemas.microsoft.com/office/powerpoint/2010/main" val="18415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65212" y="152401"/>
            <a:ext cx="10360501" cy="685800"/>
          </a:xfrm>
        </p:spPr>
        <p:txBody>
          <a:bodyPr/>
          <a:lstStyle/>
          <a:p>
            <a:r>
              <a:rPr lang="en-US" b="1" dirty="0"/>
              <a:t>R</a:t>
            </a:r>
            <a:r>
              <a:rPr lang="en-IN" b="1" dirty="0" err="1"/>
              <a:t>esults</a:t>
            </a:r>
            <a:endParaRPr lang="en-US" dirty="0"/>
          </a:p>
        </p:txBody>
      </p:sp>
      <p:sp>
        <p:nvSpPr>
          <p:cNvPr id="14" name="Content Placeholder 13"/>
          <p:cNvSpPr>
            <a:spLocks noGrp="1"/>
          </p:cNvSpPr>
          <p:nvPr>
            <p:ph idx="1"/>
          </p:nvPr>
        </p:nvSpPr>
        <p:spPr>
          <a:xfrm>
            <a:off x="1065213" y="685800"/>
            <a:ext cx="10896600" cy="5334000"/>
          </a:xfrm>
        </p:spPr>
        <p:txBody>
          <a:bodyPr>
            <a:normAutofit/>
          </a:bodyPr>
          <a:lstStyle/>
          <a:p>
            <a:pPr marL="0" indent="0">
              <a:buNone/>
            </a:pPr>
            <a:r>
              <a:rPr lang="en-US" sz="1800" dirty="0"/>
              <a:t>After conducting the training and testing process using both deep learning and machine learning algorithms, the obtained results demonstrate the performance of each model in predicting carbon monoxide levels. The analysis includes key metrics such as accuracy, precision, recall, F-measure, variance, standard deviation, mean, and mean error. These results provide valuable insights into the effectiveness of the different models and their capabilities in handling the classification task for carbon monoxide levels.</a:t>
            </a:r>
          </a:p>
          <a:p>
            <a:pPr marL="0" indent="0">
              <a:buNone/>
            </a:pPr>
            <a:endParaRPr lang="en-US" sz="1800" dirty="0"/>
          </a:p>
        </p:txBody>
      </p:sp>
      <p:graphicFrame>
        <p:nvGraphicFramePr>
          <p:cNvPr id="2" name="Table 2">
            <a:extLst>
              <a:ext uri="{FF2B5EF4-FFF2-40B4-BE49-F238E27FC236}">
                <a16:creationId xmlns:a16="http://schemas.microsoft.com/office/drawing/2014/main" id="{FDDCE3FF-538B-E011-04AA-33C96B720088}"/>
              </a:ext>
            </a:extLst>
          </p:cNvPr>
          <p:cNvGraphicFramePr>
            <a:graphicFrameLocks noGrp="1"/>
          </p:cNvGraphicFramePr>
          <p:nvPr>
            <p:extLst>
              <p:ext uri="{D42A27DB-BD31-4B8C-83A1-F6EECF244321}">
                <p14:modId xmlns:p14="http://schemas.microsoft.com/office/powerpoint/2010/main" val="814426287"/>
              </p:ext>
            </p:extLst>
          </p:nvPr>
        </p:nvGraphicFramePr>
        <p:xfrm>
          <a:off x="1217612" y="2057400"/>
          <a:ext cx="10287000" cy="4541519"/>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3185926216"/>
                    </a:ext>
                  </a:extLst>
                </a:gridCol>
                <a:gridCol w="990600">
                  <a:extLst>
                    <a:ext uri="{9D8B030D-6E8A-4147-A177-3AD203B41FA5}">
                      <a16:colId xmlns:a16="http://schemas.microsoft.com/office/drawing/2014/main" val="2628473086"/>
                    </a:ext>
                  </a:extLst>
                </a:gridCol>
                <a:gridCol w="990600">
                  <a:extLst>
                    <a:ext uri="{9D8B030D-6E8A-4147-A177-3AD203B41FA5}">
                      <a16:colId xmlns:a16="http://schemas.microsoft.com/office/drawing/2014/main" val="729442895"/>
                    </a:ext>
                  </a:extLst>
                </a:gridCol>
                <a:gridCol w="914400">
                  <a:extLst>
                    <a:ext uri="{9D8B030D-6E8A-4147-A177-3AD203B41FA5}">
                      <a16:colId xmlns:a16="http://schemas.microsoft.com/office/drawing/2014/main" val="2690281867"/>
                    </a:ext>
                  </a:extLst>
                </a:gridCol>
                <a:gridCol w="990600">
                  <a:extLst>
                    <a:ext uri="{9D8B030D-6E8A-4147-A177-3AD203B41FA5}">
                      <a16:colId xmlns:a16="http://schemas.microsoft.com/office/drawing/2014/main" val="1068945181"/>
                    </a:ext>
                  </a:extLst>
                </a:gridCol>
                <a:gridCol w="914400">
                  <a:extLst>
                    <a:ext uri="{9D8B030D-6E8A-4147-A177-3AD203B41FA5}">
                      <a16:colId xmlns:a16="http://schemas.microsoft.com/office/drawing/2014/main" val="3162732243"/>
                    </a:ext>
                  </a:extLst>
                </a:gridCol>
                <a:gridCol w="990600">
                  <a:extLst>
                    <a:ext uri="{9D8B030D-6E8A-4147-A177-3AD203B41FA5}">
                      <a16:colId xmlns:a16="http://schemas.microsoft.com/office/drawing/2014/main" val="3237507668"/>
                    </a:ext>
                  </a:extLst>
                </a:gridCol>
                <a:gridCol w="762000">
                  <a:extLst>
                    <a:ext uri="{9D8B030D-6E8A-4147-A177-3AD203B41FA5}">
                      <a16:colId xmlns:a16="http://schemas.microsoft.com/office/drawing/2014/main" val="527883330"/>
                    </a:ext>
                  </a:extLst>
                </a:gridCol>
                <a:gridCol w="1066800">
                  <a:extLst>
                    <a:ext uri="{9D8B030D-6E8A-4147-A177-3AD203B41FA5}">
                      <a16:colId xmlns:a16="http://schemas.microsoft.com/office/drawing/2014/main" val="510687083"/>
                    </a:ext>
                  </a:extLst>
                </a:gridCol>
                <a:gridCol w="762000">
                  <a:extLst>
                    <a:ext uri="{9D8B030D-6E8A-4147-A177-3AD203B41FA5}">
                      <a16:colId xmlns:a16="http://schemas.microsoft.com/office/drawing/2014/main" val="1876130238"/>
                    </a:ext>
                  </a:extLst>
                </a:gridCol>
              </a:tblGrid>
              <a:tr h="542697">
                <a:tc>
                  <a:txBody>
                    <a:bodyPr/>
                    <a:lstStyle/>
                    <a:p>
                      <a:r>
                        <a:rPr lang="en-US" sz="1400" dirty="0"/>
                        <a:t>Models</a:t>
                      </a:r>
                      <a:endParaRPr lang="en-IN" sz="1400" dirty="0"/>
                    </a:p>
                  </a:txBody>
                  <a:tcPr/>
                </a:tc>
                <a:tc>
                  <a:txBody>
                    <a:bodyPr/>
                    <a:lstStyle/>
                    <a:p>
                      <a:r>
                        <a:rPr lang="en-US" sz="1400" dirty="0"/>
                        <a:t>Accuracy</a:t>
                      </a:r>
                      <a:endParaRPr lang="en-IN" sz="1400" dirty="0"/>
                    </a:p>
                  </a:txBody>
                  <a:tcPr/>
                </a:tc>
                <a:tc>
                  <a:txBody>
                    <a:bodyPr/>
                    <a:lstStyle/>
                    <a:p>
                      <a:r>
                        <a:rPr lang="en-US" sz="1400" dirty="0"/>
                        <a:t>Precision</a:t>
                      </a:r>
                      <a:endParaRPr lang="en-IN" sz="1400" dirty="0"/>
                    </a:p>
                  </a:txBody>
                  <a:tcPr/>
                </a:tc>
                <a:tc>
                  <a:txBody>
                    <a:bodyPr/>
                    <a:lstStyle/>
                    <a:p>
                      <a:r>
                        <a:rPr lang="en-US" sz="1400" dirty="0"/>
                        <a:t>Recall</a:t>
                      </a:r>
                      <a:endParaRPr lang="en-IN" sz="1400" dirty="0"/>
                    </a:p>
                  </a:txBody>
                  <a:tcPr/>
                </a:tc>
                <a:tc>
                  <a:txBody>
                    <a:bodyPr/>
                    <a:lstStyle/>
                    <a:p>
                      <a:r>
                        <a:rPr lang="en-US" sz="1400" dirty="0"/>
                        <a:t>F-measure</a:t>
                      </a:r>
                      <a:endParaRPr lang="en-IN" sz="1400" dirty="0"/>
                    </a:p>
                  </a:txBody>
                  <a:tcPr/>
                </a:tc>
                <a:tc>
                  <a:txBody>
                    <a:bodyPr/>
                    <a:lstStyle/>
                    <a:p>
                      <a:r>
                        <a:rPr lang="en-US" sz="1400" dirty="0"/>
                        <a:t>Variance</a:t>
                      </a:r>
                      <a:endParaRPr lang="en-IN" sz="1400" dirty="0"/>
                    </a:p>
                  </a:txBody>
                  <a:tcPr/>
                </a:tc>
                <a:tc>
                  <a:txBody>
                    <a:bodyPr/>
                    <a:lstStyle/>
                    <a:p>
                      <a:r>
                        <a:rPr lang="en-US" sz="1400" dirty="0"/>
                        <a:t>Standard Deviation</a:t>
                      </a:r>
                      <a:endParaRPr lang="en-IN" sz="1400" dirty="0"/>
                    </a:p>
                  </a:txBody>
                  <a:tcPr/>
                </a:tc>
                <a:tc>
                  <a:txBody>
                    <a:bodyPr/>
                    <a:lstStyle/>
                    <a:p>
                      <a:r>
                        <a:rPr lang="en-US" sz="1400" dirty="0"/>
                        <a:t>Mean</a:t>
                      </a:r>
                      <a:endParaRPr lang="en-IN" sz="1400" dirty="0"/>
                    </a:p>
                  </a:txBody>
                  <a:tcPr/>
                </a:tc>
                <a:tc>
                  <a:txBody>
                    <a:bodyPr/>
                    <a:lstStyle/>
                    <a:p>
                      <a:r>
                        <a:rPr lang="en-US" sz="1400" dirty="0"/>
                        <a:t>Mean Error</a:t>
                      </a:r>
                      <a:endParaRPr lang="en-IN" sz="1400" dirty="0"/>
                    </a:p>
                  </a:txBody>
                  <a:tcPr/>
                </a:tc>
                <a:tc>
                  <a:txBody>
                    <a:bodyPr/>
                    <a:lstStyle/>
                    <a:p>
                      <a:r>
                        <a:rPr lang="en-US" sz="1400" dirty="0"/>
                        <a:t>Test</a:t>
                      </a:r>
                    </a:p>
                    <a:p>
                      <a:r>
                        <a:rPr lang="en-US" sz="1400" dirty="0"/>
                        <a:t>Loss</a:t>
                      </a:r>
                      <a:endParaRPr lang="en-IN" sz="1400" dirty="0"/>
                    </a:p>
                  </a:txBody>
                  <a:tcPr/>
                </a:tc>
                <a:extLst>
                  <a:ext uri="{0D108BD9-81ED-4DB2-BD59-A6C34878D82A}">
                    <a16:rowId xmlns:a16="http://schemas.microsoft.com/office/drawing/2014/main" val="1243233418"/>
                  </a:ext>
                </a:extLst>
              </a:tr>
              <a:tr h="314193">
                <a:tc>
                  <a:txBody>
                    <a:bodyPr/>
                    <a:lstStyle/>
                    <a:p>
                      <a:r>
                        <a:rPr lang="en-US" sz="1400" dirty="0"/>
                        <a:t>KNN</a:t>
                      </a:r>
                      <a:endParaRPr lang="en-IN" sz="1400" dirty="0"/>
                    </a:p>
                  </a:txBody>
                  <a:tcPr/>
                </a:tc>
                <a:tc>
                  <a:txBody>
                    <a:bodyPr/>
                    <a:lstStyle/>
                    <a:p>
                      <a:r>
                        <a:rPr lang="en-US" sz="1400" dirty="0"/>
                        <a:t>0.95</a:t>
                      </a:r>
                      <a:endParaRPr lang="en-IN" sz="1400" dirty="0"/>
                    </a:p>
                  </a:txBody>
                  <a:tcPr/>
                </a:tc>
                <a:tc>
                  <a:txBody>
                    <a:bodyPr/>
                    <a:lstStyle/>
                    <a:p>
                      <a:r>
                        <a:rPr lang="en-US" sz="1400" dirty="0"/>
                        <a:t>0.9504</a:t>
                      </a:r>
                      <a:endParaRPr lang="en-IN" sz="1400" dirty="0"/>
                    </a:p>
                  </a:txBody>
                  <a:tcPr/>
                </a:tc>
                <a:tc>
                  <a:txBody>
                    <a:bodyPr/>
                    <a:lstStyle/>
                    <a:p>
                      <a:r>
                        <a:rPr lang="en-US" sz="1400" dirty="0"/>
                        <a:t>0.95</a:t>
                      </a:r>
                      <a:endParaRPr lang="en-IN" sz="1400" dirty="0"/>
                    </a:p>
                  </a:txBody>
                  <a:tcPr/>
                </a:tc>
                <a:tc>
                  <a:txBody>
                    <a:bodyPr/>
                    <a:lstStyle/>
                    <a:p>
                      <a:r>
                        <a:rPr lang="en-US" sz="1400" dirty="0"/>
                        <a:t>0.9501</a:t>
                      </a:r>
                      <a:endParaRPr lang="en-IN" sz="1400" dirty="0"/>
                    </a:p>
                  </a:txBody>
                  <a:tcPr/>
                </a:tc>
                <a:tc>
                  <a:txBody>
                    <a:bodyPr/>
                    <a:lstStyle/>
                    <a:p>
                      <a:r>
                        <a:rPr lang="en-US" sz="1400" dirty="0"/>
                        <a:t>0.243</a:t>
                      </a:r>
                      <a:endParaRPr lang="en-IN" sz="1400" dirty="0"/>
                    </a:p>
                  </a:txBody>
                  <a:tcPr/>
                </a:tc>
                <a:tc>
                  <a:txBody>
                    <a:bodyPr/>
                    <a:lstStyle/>
                    <a:p>
                      <a:r>
                        <a:rPr lang="en-US" sz="1400" dirty="0"/>
                        <a:t>0.5</a:t>
                      </a:r>
                      <a:endParaRPr lang="en-IN" sz="1400" dirty="0"/>
                    </a:p>
                  </a:txBody>
                  <a:tcPr/>
                </a:tc>
                <a:tc>
                  <a:txBody>
                    <a:bodyPr/>
                    <a:lstStyle/>
                    <a:p>
                      <a:r>
                        <a:rPr lang="en-US" sz="1400" dirty="0"/>
                        <a:t>0.6</a:t>
                      </a:r>
                      <a:endParaRPr lang="en-IN" sz="1400" dirty="0"/>
                    </a:p>
                  </a:txBody>
                  <a:tcPr/>
                </a:tc>
                <a:tc>
                  <a:txBody>
                    <a:bodyPr/>
                    <a:lstStyle/>
                    <a:p>
                      <a:r>
                        <a:rPr lang="en-US" sz="1400" dirty="0"/>
                        <a:t>0.05</a:t>
                      </a:r>
                      <a:endParaRPr lang="en-IN" sz="1400" dirty="0"/>
                    </a:p>
                  </a:txBody>
                  <a:tcPr/>
                </a:tc>
                <a:tc>
                  <a:txBody>
                    <a:bodyPr/>
                    <a:lstStyle/>
                    <a:p>
                      <a:endParaRPr lang="en-IN" sz="1400" dirty="0"/>
                    </a:p>
                  </a:txBody>
                  <a:tcPr/>
                </a:tc>
                <a:extLst>
                  <a:ext uri="{0D108BD9-81ED-4DB2-BD59-A6C34878D82A}">
                    <a16:rowId xmlns:a16="http://schemas.microsoft.com/office/drawing/2014/main" val="236134732"/>
                  </a:ext>
                </a:extLst>
              </a:tr>
              <a:tr h="771202">
                <a:tc>
                  <a:txBody>
                    <a:bodyPr/>
                    <a:lstStyle/>
                    <a:p>
                      <a:r>
                        <a:rPr lang="en-US" sz="1400" dirty="0"/>
                        <a:t>Logistic Regression</a:t>
                      </a:r>
                      <a:endParaRPr lang="en-IN" sz="1400" dirty="0"/>
                    </a:p>
                  </a:txBody>
                  <a:tcPr/>
                </a:tc>
                <a:tc>
                  <a:txBody>
                    <a:bodyPr/>
                    <a:lstStyle/>
                    <a:p>
                      <a:r>
                        <a:rPr lang="en-US" sz="1400" dirty="0"/>
                        <a:t>0.921</a:t>
                      </a:r>
                      <a:endParaRPr lang="en-IN" sz="1400" dirty="0"/>
                    </a:p>
                  </a:txBody>
                  <a:tcPr/>
                </a:tc>
                <a:tc>
                  <a:txBody>
                    <a:bodyPr/>
                    <a:lstStyle/>
                    <a:p>
                      <a:r>
                        <a:rPr lang="en-US" sz="1400" dirty="0"/>
                        <a:t>0.93</a:t>
                      </a:r>
                      <a:endParaRPr lang="en-IN" sz="1400" dirty="0"/>
                    </a:p>
                  </a:txBody>
                  <a:tcPr/>
                </a:tc>
                <a:tc>
                  <a:txBody>
                    <a:bodyPr/>
                    <a:lstStyle/>
                    <a:p>
                      <a:r>
                        <a:rPr lang="en-US" sz="1400" dirty="0"/>
                        <a:t>0.92</a:t>
                      </a:r>
                      <a:endParaRPr lang="en-IN" sz="1400" dirty="0"/>
                    </a:p>
                  </a:txBody>
                  <a:tcPr/>
                </a:tc>
                <a:tc>
                  <a:txBody>
                    <a:bodyPr/>
                    <a:lstStyle/>
                    <a:p>
                      <a:r>
                        <a:rPr lang="en-US" sz="1400" dirty="0"/>
                        <a:t>0.9216</a:t>
                      </a:r>
                      <a:endParaRPr lang="en-IN" sz="1400" dirty="0"/>
                    </a:p>
                  </a:txBody>
                  <a:tcPr/>
                </a:tc>
                <a:tc>
                  <a:txBody>
                    <a:bodyPr/>
                    <a:lstStyle/>
                    <a:p>
                      <a:r>
                        <a:rPr lang="en-US" sz="1400" dirty="0"/>
                        <a:t>0.25</a:t>
                      </a:r>
                      <a:endParaRPr lang="en-IN" sz="1400" dirty="0"/>
                    </a:p>
                  </a:txBody>
                  <a:tcPr/>
                </a:tc>
                <a:tc>
                  <a:txBody>
                    <a:bodyPr/>
                    <a:lstStyle/>
                    <a:p>
                      <a:r>
                        <a:rPr lang="en-US" sz="1400" dirty="0"/>
                        <a:t>0.498</a:t>
                      </a:r>
                      <a:endParaRPr lang="en-IN" sz="1400" dirty="0"/>
                    </a:p>
                  </a:txBody>
                  <a:tcPr/>
                </a:tc>
                <a:tc>
                  <a:txBody>
                    <a:bodyPr/>
                    <a:lstStyle/>
                    <a:p>
                      <a:r>
                        <a:rPr lang="en-US" sz="1400" dirty="0"/>
                        <a:t>0.54</a:t>
                      </a:r>
                      <a:endParaRPr lang="en-IN" sz="1400" dirty="0"/>
                    </a:p>
                  </a:txBody>
                  <a:tcPr/>
                </a:tc>
                <a:tc>
                  <a:txBody>
                    <a:bodyPr/>
                    <a:lstStyle/>
                    <a:p>
                      <a:r>
                        <a:rPr lang="en-US" sz="1400" dirty="0"/>
                        <a:t>0.079</a:t>
                      </a:r>
                      <a:endParaRPr lang="en-IN" sz="1400" dirty="0"/>
                    </a:p>
                  </a:txBody>
                  <a:tcPr/>
                </a:tc>
                <a:tc>
                  <a:txBody>
                    <a:bodyPr/>
                    <a:lstStyle/>
                    <a:p>
                      <a:endParaRPr lang="en-IN" sz="1400" dirty="0"/>
                    </a:p>
                  </a:txBody>
                  <a:tcPr/>
                </a:tc>
                <a:extLst>
                  <a:ext uri="{0D108BD9-81ED-4DB2-BD59-A6C34878D82A}">
                    <a16:rowId xmlns:a16="http://schemas.microsoft.com/office/drawing/2014/main" val="2307228700"/>
                  </a:ext>
                </a:extLst>
              </a:tr>
              <a:tr h="542697">
                <a:tc>
                  <a:txBody>
                    <a:bodyPr/>
                    <a:lstStyle/>
                    <a:p>
                      <a:r>
                        <a:rPr lang="en-US" sz="1400" dirty="0"/>
                        <a:t>Naive bayes</a:t>
                      </a:r>
                      <a:endParaRPr lang="en-IN" sz="1400" dirty="0"/>
                    </a:p>
                  </a:txBody>
                  <a:tcPr/>
                </a:tc>
                <a:tc>
                  <a:txBody>
                    <a:bodyPr/>
                    <a:lstStyle/>
                    <a:p>
                      <a:r>
                        <a:rPr lang="en-US" sz="1400" dirty="0"/>
                        <a:t>0.914</a:t>
                      </a:r>
                      <a:endParaRPr lang="en-IN" sz="1400" dirty="0"/>
                    </a:p>
                  </a:txBody>
                  <a:tcPr/>
                </a:tc>
                <a:tc>
                  <a:txBody>
                    <a:bodyPr/>
                    <a:lstStyle/>
                    <a:p>
                      <a:r>
                        <a:rPr lang="en-US" sz="1400" dirty="0"/>
                        <a:t>0.92</a:t>
                      </a:r>
                      <a:endParaRPr lang="en-IN" sz="1400" dirty="0"/>
                    </a:p>
                  </a:txBody>
                  <a:tcPr/>
                </a:tc>
                <a:tc>
                  <a:txBody>
                    <a:bodyPr/>
                    <a:lstStyle/>
                    <a:p>
                      <a:r>
                        <a:rPr lang="en-US" sz="1400" dirty="0"/>
                        <a:t>0.914</a:t>
                      </a:r>
                      <a:endParaRPr lang="en-IN" sz="1400" dirty="0"/>
                    </a:p>
                  </a:txBody>
                  <a:tcPr/>
                </a:tc>
                <a:tc>
                  <a:txBody>
                    <a:bodyPr/>
                    <a:lstStyle/>
                    <a:p>
                      <a:r>
                        <a:rPr lang="en-US" sz="1400" dirty="0"/>
                        <a:t>0.9146</a:t>
                      </a:r>
                      <a:endParaRPr lang="en-IN" sz="1400" dirty="0"/>
                    </a:p>
                  </a:txBody>
                  <a:tcPr/>
                </a:tc>
                <a:tc>
                  <a:txBody>
                    <a:bodyPr/>
                    <a:lstStyle/>
                    <a:p>
                      <a:r>
                        <a:rPr lang="en-US" sz="1400" dirty="0"/>
                        <a:t>0.247</a:t>
                      </a:r>
                      <a:endParaRPr lang="en-IN" sz="1400" dirty="0"/>
                    </a:p>
                  </a:txBody>
                  <a:tcPr/>
                </a:tc>
                <a:tc>
                  <a:txBody>
                    <a:bodyPr/>
                    <a:lstStyle/>
                    <a:p>
                      <a:r>
                        <a:rPr lang="en-US" sz="1400" dirty="0"/>
                        <a:t>0.49</a:t>
                      </a:r>
                      <a:endParaRPr lang="en-IN" sz="1400" dirty="0"/>
                    </a:p>
                  </a:txBody>
                  <a:tcPr/>
                </a:tc>
                <a:tc>
                  <a:txBody>
                    <a:bodyPr/>
                    <a:lstStyle/>
                    <a:p>
                      <a:r>
                        <a:rPr lang="en-US" sz="1400" dirty="0"/>
                        <a:t>0.55</a:t>
                      </a:r>
                      <a:endParaRPr lang="en-IN" sz="1400" dirty="0"/>
                    </a:p>
                  </a:txBody>
                  <a:tcPr/>
                </a:tc>
                <a:tc>
                  <a:txBody>
                    <a:bodyPr/>
                    <a:lstStyle/>
                    <a:p>
                      <a:r>
                        <a:rPr lang="en-US" sz="1400" dirty="0"/>
                        <a:t>0.086</a:t>
                      </a:r>
                      <a:endParaRPr lang="en-IN" sz="1400" dirty="0"/>
                    </a:p>
                  </a:txBody>
                  <a:tcPr/>
                </a:tc>
                <a:tc>
                  <a:txBody>
                    <a:bodyPr/>
                    <a:lstStyle/>
                    <a:p>
                      <a:endParaRPr lang="en-IN" sz="1400" dirty="0"/>
                    </a:p>
                  </a:txBody>
                  <a:tcPr/>
                </a:tc>
                <a:extLst>
                  <a:ext uri="{0D108BD9-81ED-4DB2-BD59-A6C34878D82A}">
                    <a16:rowId xmlns:a16="http://schemas.microsoft.com/office/drawing/2014/main" val="3115266359"/>
                  </a:ext>
                </a:extLst>
              </a:tr>
              <a:tr h="771202">
                <a:tc>
                  <a:txBody>
                    <a:bodyPr/>
                    <a:lstStyle/>
                    <a:p>
                      <a:r>
                        <a:rPr lang="en-US" sz="1400" dirty="0"/>
                        <a:t>Linear Discriminant Analysis</a:t>
                      </a:r>
                      <a:endParaRPr lang="en-IN" sz="1400" dirty="0"/>
                    </a:p>
                  </a:txBody>
                  <a:tcPr/>
                </a:tc>
                <a:tc>
                  <a:txBody>
                    <a:bodyPr/>
                    <a:lstStyle/>
                    <a:p>
                      <a:r>
                        <a:rPr lang="en-US" sz="1400" dirty="0"/>
                        <a:t>0.927</a:t>
                      </a:r>
                      <a:endParaRPr lang="en-IN" sz="1400" dirty="0"/>
                    </a:p>
                  </a:txBody>
                  <a:tcPr/>
                </a:tc>
                <a:tc>
                  <a:txBody>
                    <a:bodyPr/>
                    <a:lstStyle/>
                    <a:p>
                      <a:r>
                        <a:rPr lang="en-US" sz="1400" dirty="0"/>
                        <a:t>0.935</a:t>
                      </a:r>
                      <a:endParaRPr lang="en-IN" sz="1400" dirty="0"/>
                    </a:p>
                  </a:txBody>
                  <a:tcPr/>
                </a:tc>
                <a:tc>
                  <a:txBody>
                    <a:bodyPr/>
                    <a:lstStyle/>
                    <a:p>
                      <a:r>
                        <a:rPr lang="en-US" sz="1400" dirty="0"/>
                        <a:t>0.927</a:t>
                      </a:r>
                      <a:endParaRPr lang="en-IN" sz="1400" dirty="0"/>
                    </a:p>
                  </a:txBody>
                  <a:tcPr/>
                </a:tc>
                <a:tc>
                  <a:txBody>
                    <a:bodyPr/>
                    <a:lstStyle/>
                    <a:p>
                      <a:r>
                        <a:rPr lang="en-US" sz="1400" dirty="0"/>
                        <a:t>0.9275</a:t>
                      </a:r>
                      <a:endParaRPr lang="en-IN" sz="1400" dirty="0"/>
                    </a:p>
                  </a:txBody>
                  <a:tcPr/>
                </a:tc>
                <a:tc>
                  <a:txBody>
                    <a:bodyPr/>
                    <a:lstStyle/>
                    <a:p>
                      <a:r>
                        <a:rPr lang="en-US" sz="1400" dirty="0"/>
                        <a:t>0.2488</a:t>
                      </a:r>
                      <a:endParaRPr lang="en-IN" sz="1400" dirty="0"/>
                    </a:p>
                  </a:txBody>
                  <a:tcPr/>
                </a:tc>
                <a:tc>
                  <a:txBody>
                    <a:bodyPr/>
                    <a:lstStyle/>
                    <a:p>
                      <a:r>
                        <a:rPr lang="en-US" sz="1400" dirty="0"/>
                        <a:t>0.5</a:t>
                      </a:r>
                      <a:endParaRPr lang="en-IN" sz="1400" dirty="0"/>
                    </a:p>
                  </a:txBody>
                  <a:tcPr/>
                </a:tc>
                <a:tc>
                  <a:txBody>
                    <a:bodyPr/>
                    <a:lstStyle/>
                    <a:p>
                      <a:r>
                        <a:rPr lang="en-US" sz="1400" dirty="0"/>
                        <a:t>0.5335</a:t>
                      </a:r>
                      <a:endParaRPr lang="en-IN" sz="1400" dirty="0"/>
                    </a:p>
                  </a:txBody>
                  <a:tcPr/>
                </a:tc>
                <a:tc>
                  <a:txBody>
                    <a:bodyPr/>
                    <a:lstStyle/>
                    <a:p>
                      <a:r>
                        <a:rPr lang="en-US" sz="1400" dirty="0"/>
                        <a:t>0.073</a:t>
                      </a:r>
                      <a:endParaRPr lang="en-IN" sz="1400" dirty="0"/>
                    </a:p>
                  </a:txBody>
                  <a:tcPr/>
                </a:tc>
                <a:tc>
                  <a:txBody>
                    <a:bodyPr/>
                    <a:lstStyle/>
                    <a:p>
                      <a:endParaRPr lang="en-IN" sz="1400" dirty="0"/>
                    </a:p>
                  </a:txBody>
                  <a:tcPr/>
                </a:tc>
                <a:extLst>
                  <a:ext uri="{0D108BD9-81ED-4DB2-BD59-A6C34878D82A}">
                    <a16:rowId xmlns:a16="http://schemas.microsoft.com/office/drawing/2014/main" val="2959823391"/>
                  </a:ext>
                </a:extLst>
              </a:tr>
              <a:tr h="314193">
                <a:tc>
                  <a:txBody>
                    <a:bodyPr/>
                    <a:lstStyle/>
                    <a:p>
                      <a:r>
                        <a:rPr lang="en-US" sz="1400" dirty="0"/>
                        <a:t>SVM</a:t>
                      </a:r>
                      <a:endParaRPr lang="en-IN" sz="1400" dirty="0"/>
                    </a:p>
                  </a:txBody>
                  <a:tcPr/>
                </a:tc>
                <a:tc>
                  <a:txBody>
                    <a:bodyPr/>
                    <a:lstStyle/>
                    <a:p>
                      <a:r>
                        <a:rPr lang="en-US" sz="1400" dirty="0"/>
                        <a:t>0.92</a:t>
                      </a:r>
                      <a:endParaRPr lang="en-IN" sz="1400" dirty="0"/>
                    </a:p>
                  </a:txBody>
                  <a:tcPr/>
                </a:tc>
                <a:tc>
                  <a:txBody>
                    <a:bodyPr/>
                    <a:lstStyle/>
                    <a:p>
                      <a:r>
                        <a:rPr lang="en-US" sz="1400" dirty="0"/>
                        <a:t>0.93</a:t>
                      </a:r>
                      <a:endParaRPr lang="en-IN" sz="1400" dirty="0"/>
                    </a:p>
                  </a:txBody>
                  <a:tcPr/>
                </a:tc>
                <a:tc>
                  <a:txBody>
                    <a:bodyPr/>
                    <a:lstStyle/>
                    <a:p>
                      <a:r>
                        <a:rPr lang="en-US" sz="1400" dirty="0"/>
                        <a:t>0.92</a:t>
                      </a:r>
                      <a:endParaRPr lang="en-IN" sz="1400" dirty="0"/>
                    </a:p>
                  </a:txBody>
                  <a:tcPr/>
                </a:tc>
                <a:tc>
                  <a:txBody>
                    <a:bodyPr/>
                    <a:lstStyle/>
                    <a:p>
                      <a:r>
                        <a:rPr lang="en-US" sz="1400" dirty="0"/>
                        <a:t>0.921</a:t>
                      </a:r>
                      <a:endParaRPr lang="en-IN" sz="1400" dirty="0"/>
                    </a:p>
                  </a:txBody>
                  <a:tcPr/>
                </a:tc>
                <a:tc>
                  <a:txBody>
                    <a:bodyPr/>
                    <a:lstStyle/>
                    <a:p>
                      <a:r>
                        <a:rPr lang="en-US" sz="1400" dirty="0"/>
                        <a:t>0.25</a:t>
                      </a:r>
                      <a:endParaRPr lang="en-IN" sz="1400" dirty="0"/>
                    </a:p>
                  </a:txBody>
                  <a:tcPr/>
                </a:tc>
                <a:tc>
                  <a:txBody>
                    <a:bodyPr/>
                    <a:lstStyle/>
                    <a:p>
                      <a:r>
                        <a:rPr lang="en-US" sz="1400" dirty="0"/>
                        <a:t>0.49</a:t>
                      </a:r>
                      <a:endParaRPr lang="en-IN" sz="1400" dirty="0"/>
                    </a:p>
                  </a:txBody>
                  <a:tcPr/>
                </a:tc>
                <a:tc>
                  <a:txBody>
                    <a:bodyPr/>
                    <a:lstStyle/>
                    <a:p>
                      <a:r>
                        <a:rPr lang="en-US" sz="1400" dirty="0"/>
                        <a:t>0.54</a:t>
                      </a:r>
                      <a:endParaRPr lang="en-IN" sz="1400" dirty="0"/>
                    </a:p>
                  </a:txBody>
                  <a:tcPr/>
                </a:tc>
                <a:tc>
                  <a:txBody>
                    <a:bodyPr/>
                    <a:lstStyle/>
                    <a:p>
                      <a:r>
                        <a:rPr lang="en-US" sz="1400" dirty="0"/>
                        <a:t>0.08</a:t>
                      </a:r>
                      <a:endParaRPr lang="en-IN" sz="1400" dirty="0"/>
                    </a:p>
                  </a:txBody>
                  <a:tcPr/>
                </a:tc>
                <a:tc>
                  <a:txBody>
                    <a:bodyPr/>
                    <a:lstStyle/>
                    <a:p>
                      <a:endParaRPr lang="en-IN" sz="1400" dirty="0"/>
                    </a:p>
                  </a:txBody>
                  <a:tcPr/>
                </a:tc>
                <a:extLst>
                  <a:ext uri="{0D108BD9-81ED-4DB2-BD59-A6C34878D82A}">
                    <a16:rowId xmlns:a16="http://schemas.microsoft.com/office/drawing/2014/main" val="3120746292"/>
                  </a:ext>
                </a:extLst>
              </a:tr>
              <a:tr h="542697">
                <a:tc>
                  <a:txBody>
                    <a:bodyPr/>
                    <a:lstStyle/>
                    <a:p>
                      <a:r>
                        <a:rPr lang="en-US" sz="1400" dirty="0"/>
                        <a:t>Cat Boost</a:t>
                      </a:r>
                      <a:endParaRPr lang="en-IN" sz="1400" dirty="0"/>
                    </a:p>
                  </a:txBody>
                  <a:tcPr/>
                </a:tc>
                <a:tc>
                  <a:txBody>
                    <a:bodyPr/>
                    <a:lstStyle/>
                    <a:p>
                      <a:r>
                        <a:rPr lang="en-US" sz="1400" dirty="0"/>
                        <a:t>0.999</a:t>
                      </a:r>
                      <a:endParaRPr lang="en-IN" sz="1400" dirty="0"/>
                    </a:p>
                  </a:txBody>
                  <a:tcPr/>
                </a:tc>
                <a:tc>
                  <a:txBody>
                    <a:bodyPr/>
                    <a:lstStyle/>
                    <a:p>
                      <a:r>
                        <a:rPr lang="en-US" sz="1400" dirty="0"/>
                        <a:t>0.99</a:t>
                      </a:r>
                      <a:endParaRPr lang="en-IN" sz="1400" dirty="0"/>
                    </a:p>
                  </a:txBody>
                  <a:tcPr/>
                </a:tc>
                <a:tc>
                  <a:txBody>
                    <a:bodyPr/>
                    <a:lstStyle/>
                    <a:p>
                      <a:r>
                        <a:rPr lang="en-US" sz="1400" dirty="0"/>
                        <a:t>0.99</a:t>
                      </a:r>
                      <a:endParaRPr lang="en-IN" sz="1400" dirty="0"/>
                    </a:p>
                  </a:txBody>
                  <a:tcPr/>
                </a:tc>
                <a:tc>
                  <a:txBody>
                    <a:bodyPr/>
                    <a:lstStyle/>
                    <a:p>
                      <a:r>
                        <a:rPr lang="en-US" sz="1400" dirty="0"/>
                        <a:t>0.99</a:t>
                      </a:r>
                      <a:endParaRPr lang="en-IN" sz="1400" dirty="0"/>
                    </a:p>
                  </a:txBody>
                  <a:tcPr/>
                </a:tc>
                <a:tc>
                  <a:txBody>
                    <a:bodyPr/>
                    <a:lstStyle/>
                    <a:p>
                      <a:r>
                        <a:rPr lang="en-US" sz="1400" dirty="0"/>
                        <a:t>0.24</a:t>
                      </a:r>
                      <a:endParaRPr lang="en-IN" sz="1400" dirty="0"/>
                    </a:p>
                  </a:txBody>
                  <a:tcPr/>
                </a:tc>
                <a:tc>
                  <a:txBody>
                    <a:bodyPr/>
                    <a:lstStyle/>
                    <a:p>
                      <a:r>
                        <a:rPr lang="en-US" sz="1400" dirty="0"/>
                        <a:t>0.5</a:t>
                      </a:r>
                      <a:endParaRPr lang="en-IN" sz="1400" dirty="0"/>
                    </a:p>
                  </a:txBody>
                  <a:tcPr/>
                </a:tc>
                <a:tc>
                  <a:txBody>
                    <a:bodyPr/>
                    <a:lstStyle/>
                    <a:p>
                      <a:r>
                        <a:rPr lang="en-US" sz="1400" dirty="0"/>
                        <a:t>0.6</a:t>
                      </a:r>
                      <a:endParaRPr lang="en-IN" sz="1400" dirty="0"/>
                    </a:p>
                  </a:txBody>
                  <a:tcPr/>
                </a:tc>
                <a:tc>
                  <a:txBody>
                    <a:bodyPr/>
                    <a:lstStyle/>
                    <a:p>
                      <a:r>
                        <a:rPr lang="en-US" sz="1400" dirty="0"/>
                        <a:t>0.001</a:t>
                      </a:r>
                      <a:endParaRPr lang="en-IN" sz="1400" dirty="0"/>
                    </a:p>
                  </a:txBody>
                  <a:tcPr/>
                </a:tc>
                <a:tc>
                  <a:txBody>
                    <a:bodyPr/>
                    <a:lstStyle/>
                    <a:p>
                      <a:endParaRPr lang="en-IN" sz="1400" dirty="0"/>
                    </a:p>
                  </a:txBody>
                  <a:tcPr/>
                </a:tc>
                <a:extLst>
                  <a:ext uri="{0D108BD9-81ED-4DB2-BD59-A6C34878D82A}">
                    <a16:rowId xmlns:a16="http://schemas.microsoft.com/office/drawing/2014/main" val="962467215"/>
                  </a:ext>
                </a:extLst>
              </a:tr>
              <a:tr h="314193">
                <a:tc>
                  <a:txBody>
                    <a:bodyPr/>
                    <a:lstStyle/>
                    <a:p>
                      <a:r>
                        <a:rPr lang="en-US" sz="1400" dirty="0"/>
                        <a:t>NN</a:t>
                      </a:r>
                      <a:endParaRPr lang="en-IN" sz="1400" dirty="0"/>
                    </a:p>
                  </a:txBody>
                  <a:tcPr/>
                </a:tc>
                <a:tc>
                  <a:txBody>
                    <a:bodyPr/>
                    <a:lstStyle/>
                    <a:p>
                      <a:r>
                        <a:rPr lang="en-US" sz="1400" dirty="0"/>
                        <a:t>0.92</a:t>
                      </a:r>
                      <a:endParaRPr lang="en-IN" sz="1400" dirty="0"/>
                    </a:p>
                  </a:txBody>
                  <a:tcPr/>
                </a:tc>
                <a:tc>
                  <a:txBody>
                    <a:bodyPr/>
                    <a:lstStyle/>
                    <a:p>
                      <a:r>
                        <a:rPr lang="en-US" sz="1400" dirty="0"/>
                        <a:t>0.926</a:t>
                      </a:r>
                      <a:endParaRPr lang="en-IN" sz="1400" dirty="0"/>
                    </a:p>
                  </a:txBody>
                  <a:tcPr/>
                </a:tc>
                <a:tc>
                  <a:txBody>
                    <a:bodyPr/>
                    <a:lstStyle/>
                    <a:p>
                      <a:r>
                        <a:rPr lang="en-US" sz="1400" dirty="0"/>
                        <a:t>0.92</a:t>
                      </a:r>
                      <a:endParaRPr lang="en-IN" sz="1400" dirty="0"/>
                    </a:p>
                  </a:txBody>
                  <a:tcPr/>
                </a:tc>
                <a:tc>
                  <a:txBody>
                    <a:bodyPr/>
                    <a:lstStyle/>
                    <a:p>
                      <a:r>
                        <a:rPr lang="en-US" sz="1400" dirty="0"/>
                        <a:t>0.9205</a:t>
                      </a:r>
                      <a:endParaRPr lang="en-IN" sz="1400" dirty="0"/>
                    </a:p>
                  </a:txBody>
                  <a:tcPr/>
                </a:tc>
                <a:tc>
                  <a:txBody>
                    <a:bodyPr/>
                    <a:lstStyle/>
                    <a:p>
                      <a:r>
                        <a:rPr lang="en-US" sz="1400" dirty="0"/>
                        <a:t>0.1456</a:t>
                      </a:r>
                      <a:endParaRPr lang="en-IN" sz="1400" dirty="0"/>
                    </a:p>
                  </a:txBody>
                  <a:tcPr/>
                </a:tc>
                <a:tc>
                  <a:txBody>
                    <a:bodyPr/>
                    <a:lstStyle/>
                    <a:p>
                      <a:r>
                        <a:rPr lang="en-US" sz="1400" dirty="0"/>
                        <a:t>0.38</a:t>
                      </a:r>
                      <a:endParaRPr lang="en-IN" sz="1400" dirty="0"/>
                    </a:p>
                  </a:txBody>
                  <a:tcPr/>
                </a:tc>
                <a:tc>
                  <a:txBody>
                    <a:bodyPr/>
                    <a:lstStyle/>
                    <a:p>
                      <a:r>
                        <a:rPr lang="en-US" sz="1400" dirty="0"/>
                        <a:t>0.62</a:t>
                      </a:r>
                      <a:endParaRPr lang="en-IN" sz="1400" dirty="0"/>
                    </a:p>
                  </a:txBody>
                  <a:tcPr/>
                </a:tc>
                <a:tc>
                  <a:txBody>
                    <a:bodyPr/>
                    <a:lstStyle/>
                    <a:p>
                      <a:r>
                        <a:rPr lang="en-US" sz="1400" dirty="0"/>
                        <a:t>0.477</a:t>
                      </a:r>
                      <a:endParaRPr lang="en-IN" sz="1400" dirty="0"/>
                    </a:p>
                  </a:txBody>
                  <a:tcPr/>
                </a:tc>
                <a:tc>
                  <a:txBody>
                    <a:bodyPr/>
                    <a:lstStyle/>
                    <a:p>
                      <a:r>
                        <a:rPr lang="en-US" sz="1400" dirty="0"/>
                        <a:t>0.239</a:t>
                      </a:r>
                      <a:endParaRPr lang="en-IN" sz="1400" dirty="0"/>
                    </a:p>
                  </a:txBody>
                  <a:tcPr/>
                </a:tc>
                <a:extLst>
                  <a:ext uri="{0D108BD9-81ED-4DB2-BD59-A6C34878D82A}">
                    <a16:rowId xmlns:a16="http://schemas.microsoft.com/office/drawing/2014/main" val="2878655280"/>
                  </a:ext>
                </a:extLst>
              </a:tr>
              <a:tr h="428445">
                <a:tc>
                  <a:txBody>
                    <a:bodyPr/>
                    <a:lstStyle/>
                    <a:p>
                      <a:r>
                        <a:rPr lang="en-US" sz="1400" dirty="0"/>
                        <a:t>ANN</a:t>
                      </a:r>
                      <a:endParaRPr lang="en-IN" sz="1400" dirty="0"/>
                    </a:p>
                  </a:txBody>
                  <a:tcPr/>
                </a:tc>
                <a:tc>
                  <a:txBody>
                    <a:bodyPr/>
                    <a:lstStyle/>
                    <a:p>
                      <a:r>
                        <a:rPr lang="en-US" sz="1400" dirty="0"/>
                        <a:t>0.921</a:t>
                      </a:r>
                      <a:endParaRPr lang="en-IN" sz="1400" dirty="0"/>
                    </a:p>
                  </a:txBody>
                  <a:tcPr/>
                </a:tc>
                <a:tc>
                  <a:txBody>
                    <a:bodyPr/>
                    <a:lstStyle/>
                    <a:p>
                      <a:r>
                        <a:rPr lang="en-US" sz="1400" dirty="0"/>
                        <a:t>0.9277</a:t>
                      </a:r>
                      <a:endParaRPr lang="en-IN" sz="1400" dirty="0"/>
                    </a:p>
                  </a:txBody>
                  <a:tcPr/>
                </a:tc>
                <a:tc>
                  <a:txBody>
                    <a:bodyPr/>
                    <a:lstStyle/>
                    <a:p>
                      <a:r>
                        <a:rPr lang="en-US" sz="1400" dirty="0"/>
                        <a:t>0.921</a:t>
                      </a:r>
                      <a:endParaRPr lang="en-IN" sz="1400" dirty="0"/>
                    </a:p>
                  </a:txBody>
                  <a:tcPr/>
                </a:tc>
                <a:tc>
                  <a:txBody>
                    <a:bodyPr/>
                    <a:lstStyle/>
                    <a:p>
                      <a:r>
                        <a:rPr lang="en-US" sz="1400" dirty="0"/>
                        <a:t>0.9216</a:t>
                      </a:r>
                      <a:endParaRPr lang="en-IN" sz="1400" dirty="0"/>
                    </a:p>
                  </a:txBody>
                  <a:tcPr/>
                </a:tc>
                <a:tc>
                  <a:txBody>
                    <a:bodyPr/>
                    <a:lstStyle/>
                    <a:p>
                      <a:r>
                        <a:rPr lang="en-US" sz="1400" dirty="0"/>
                        <a:t>0.248</a:t>
                      </a:r>
                      <a:endParaRPr lang="en-IN" sz="1400" dirty="0"/>
                    </a:p>
                  </a:txBody>
                  <a:tcPr/>
                </a:tc>
                <a:tc>
                  <a:txBody>
                    <a:bodyPr/>
                    <a:lstStyle/>
                    <a:p>
                      <a:r>
                        <a:rPr lang="en-US" sz="1400" dirty="0"/>
                        <a:t>0.5</a:t>
                      </a:r>
                      <a:endParaRPr lang="en-IN" sz="1400" dirty="0"/>
                    </a:p>
                  </a:txBody>
                  <a:tcPr/>
                </a:tc>
                <a:tc>
                  <a:txBody>
                    <a:bodyPr/>
                    <a:lstStyle/>
                    <a:p>
                      <a:r>
                        <a:rPr lang="en-US" sz="1400" dirty="0"/>
                        <a:t>0.53</a:t>
                      </a:r>
                      <a:endParaRPr lang="en-IN" sz="1400" dirty="0"/>
                    </a:p>
                  </a:txBody>
                  <a:tcPr/>
                </a:tc>
                <a:tc>
                  <a:txBody>
                    <a:bodyPr/>
                    <a:lstStyle/>
                    <a:p>
                      <a:r>
                        <a:rPr lang="en-US" sz="1400" dirty="0"/>
                        <a:t>0.08</a:t>
                      </a:r>
                      <a:endParaRPr lang="en-IN" sz="1400" dirty="0"/>
                    </a:p>
                  </a:txBody>
                  <a:tcPr/>
                </a:tc>
                <a:tc>
                  <a:txBody>
                    <a:bodyPr/>
                    <a:lstStyle/>
                    <a:p>
                      <a:endParaRPr lang="en-IN" sz="1400" dirty="0"/>
                    </a:p>
                  </a:txBody>
                  <a:tcPr/>
                </a:tc>
                <a:extLst>
                  <a:ext uri="{0D108BD9-81ED-4DB2-BD59-A6C34878D82A}">
                    <a16:rowId xmlns:a16="http://schemas.microsoft.com/office/drawing/2014/main" val="3029608315"/>
                  </a:ext>
                </a:extLst>
              </a:tr>
            </a:tbl>
          </a:graphicData>
        </a:graphic>
      </p:graphicFrame>
    </p:spTree>
    <p:extLst>
      <p:ext uri="{BB962C8B-B14F-4D97-AF65-F5344CB8AC3E}">
        <p14:creationId xmlns:p14="http://schemas.microsoft.com/office/powerpoint/2010/main" val="301237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FFDEF2-E375-12F6-9239-465E01662B1C}"/>
              </a:ext>
            </a:extLst>
          </p:cNvPr>
          <p:cNvPicPr>
            <a:picLocks noChangeAspect="1"/>
          </p:cNvPicPr>
          <p:nvPr/>
        </p:nvPicPr>
        <p:blipFill>
          <a:blip r:embed="rId2"/>
          <a:stretch>
            <a:fillRect/>
          </a:stretch>
        </p:blipFill>
        <p:spPr>
          <a:xfrm>
            <a:off x="6627812" y="1135812"/>
            <a:ext cx="5379585" cy="4572000"/>
          </a:xfrm>
          <a:prstGeom prst="rect">
            <a:avLst/>
          </a:prstGeom>
        </p:spPr>
      </p:pic>
      <p:pic>
        <p:nvPicPr>
          <p:cNvPr id="7" name="Picture 6">
            <a:extLst>
              <a:ext uri="{FF2B5EF4-FFF2-40B4-BE49-F238E27FC236}">
                <a16:creationId xmlns:a16="http://schemas.microsoft.com/office/drawing/2014/main" id="{DA26A66B-28C2-06E5-1D09-AC573FA991D5}"/>
              </a:ext>
            </a:extLst>
          </p:cNvPr>
          <p:cNvPicPr>
            <a:picLocks noChangeAspect="1"/>
          </p:cNvPicPr>
          <p:nvPr/>
        </p:nvPicPr>
        <p:blipFill>
          <a:blip r:embed="rId3"/>
          <a:stretch>
            <a:fillRect/>
          </a:stretch>
        </p:blipFill>
        <p:spPr>
          <a:xfrm>
            <a:off x="912812" y="1122872"/>
            <a:ext cx="5379567" cy="4572000"/>
          </a:xfrm>
          <a:prstGeom prst="rect">
            <a:avLst/>
          </a:prstGeom>
        </p:spPr>
      </p:pic>
    </p:spTree>
    <p:extLst>
      <p:ext uri="{BB962C8B-B14F-4D97-AF65-F5344CB8AC3E}">
        <p14:creationId xmlns:p14="http://schemas.microsoft.com/office/powerpoint/2010/main" val="296203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1B4B6B-B74F-54B8-7B8C-4BF193ED8F73}"/>
              </a:ext>
            </a:extLst>
          </p:cNvPr>
          <p:cNvPicPr>
            <a:picLocks noChangeAspect="1"/>
          </p:cNvPicPr>
          <p:nvPr/>
        </p:nvPicPr>
        <p:blipFill>
          <a:blip r:embed="rId2"/>
          <a:stretch>
            <a:fillRect/>
          </a:stretch>
        </p:blipFill>
        <p:spPr>
          <a:xfrm>
            <a:off x="912812" y="1066800"/>
            <a:ext cx="5379575" cy="4572000"/>
          </a:xfrm>
          <a:prstGeom prst="rect">
            <a:avLst/>
          </a:prstGeom>
        </p:spPr>
      </p:pic>
      <p:pic>
        <p:nvPicPr>
          <p:cNvPr id="6" name="Picture 5">
            <a:extLst>
              <a:ext uri="{FF2B5EF4-FFF2-40B4-BE49-F238E27FC236}">
                <a16:creationId xmlns:a16="http://schemas.microsoft.com/office/drawing/2014/main" id="{28392281-A873-9793-6ACF-C70D54CFFB2F}"/>
              </a:ext>
            </a:extLst>
          </p:cNvPr>
          <p:cNvPicPr>
            <a:picLocks noChangeAspect="1"/>
          </p:cNvPicPr>
          <p:nvPr/>
        </p:nvPicPr>
        <p:blipFill>
          <a:blip r:embed="rId3"/>
          <a:stretch>
            <a:fillRect/>
          </a:stretch>
        </p:blipFill>
        <p:spPr>
          <a:xfrm>
            <a:off x="6627812" y="1066800"/>
            <a:ext cx="5379575" cy="4572000"/>
          </a:xfrm>
          <a:prstGeom prst="rect">
            <a:avLst/>
          </a:prstGeom>
        </p:spPr>
      </p:pic>
    </p:spTree>
    <p:extLst>
      <p:ext uri="{BB962C8B-B14F-4D97-AF65-F5344CB8AC3E}">
        <p14:creationId xmlns:p14="http://schemas.microsoft.com/office/powerpoint/2010/main" val="149521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8CD40E-054B-F301-84F9-19145B73E176}"/>
              </a:ext>
            </a:extLst>
          </p:cNvPr>
          <p:cNvPicPr>
            <a:picLocks noChangeAspect="1"/>
          </p:cNvPicPr>
          <p:nvPr/>
        </p:nvPicPr>
        <p:blipFill>
          <a:blip r:embed="rId2"/>
          <a:stretch>
            <a:fillRect/>
          </a:stretch>
        </p:blipFill>
        <p:spPr>
          <a:xfrm>
            <a:off x="912812" y="990600"/>
            <a:ext cx="5436802" cy="4572000"/>
          </a:xfrm>
          <a:prstGeom prst="rect">
            <a:avLst/>
          </a:prstGeom>
        </p:spPr>
      </p:pic>
      <p:pic>
        <p:nvPicPr>
          <p:cNvPr id="7" name="Picture 6">
            <a:extLst>
              <a:ext uri="{FF2B5EF4-FFF2-40B4-BE49-F238E27FC236}">
                <a16:creationId xmlns:a16="http://schemas.microsoft.com/office/drawing/2014/main" id="{C60DD037-9D0F-83A9-1694-2DE6358B2E60}"/>
              </a:ext>
            </a:extLst>
          </p:cNvPr>
          <p:cNvPicPr>
            <a:picLocks noChangeAspect="1"/>
          </p:cNvPicPr>
          <p:nvPr/>
        </p:nvPicPr>
        <p:blipFill>
          <a:blip r:embed="rId3"/>
          <a:stretch>
            <a:fillRect/>
          </a:stretch>
        </p:blipFill>
        <p:spPr>
          <a:xfrm>
            <a:off x="6627812" y="990600"/>
            <a:ext cx="5379575" cy="4572000"/>
          </a:xfrm>
          <a:prstGeom prst="rect">
            <a:avLst/>
          </a:prstGeom>
        </p:spPr>
      </p:pic>
    </p:spTree>
    <p:extLst>
      <p:ext uri="{BB962C8B-B14F-4D97-AF65-F5344CB8AC3E}">
        <p14:creationId xmlns:p14="http://schemas.microsoft.com/office/powerpoint/2010/main" val="410919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3CAACC-6039-663A-B030-E9BAA4226109}"/>
              </a:ext>
            </a:extLst>
          </p:cNvPr>
          <p:cNvPicPr>
            <a:picLocks noChangeAspect="1"/>
          </p:cNvPicPr>
          <p:nvPr/>
        </p:nvPicPr>
        <p:blipFill>
          <a:blip r:embed="rId2"/>
          <a:stretch>
            <a:fillRect/>
          </a:stretch>
        </p:blipFill>
        <p:spPr>
          <a:xfrm>
            <a:off x="2132012" y="228600"/>
            <a:ext cx="7611522" cy="6400800"/>
          </a:xfrm>
          <a:prstGeom prst="rect">
            <a:avLst/>
          </a:prstGeom>
        </p:spPr>
      </p:pic>
    </p:spTree>
    <p:extLst>
      <p:ext uri="{BB962C8B-B14F-4D97-AF65-F5344CB8AC3E}">
        <p14:creationId xmlns:p14="http://schemas.microsoft.com/office/powerpoint/2010/main" val="108450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65212" y="152400"/>
            <a:ext cx="10360501" cy="919163"/>
          </a:xfrm>
        </p:spPr>
        <p:txBody>
          <a:bodyPr/>
          <a:lstStyle/>
          <a:p>
            <a:r>
              <a:rPr lang="en-IN" b="1" dirty="0"/>
              <a:t>Discussion:</a:t>
            </a:r>
            <a:endParaRPr lang="en-US" dirty="0"/>
          </a:p>
        </p:txBody>
      </p:sp>
      <p:sp>
        <p:nvSpPr>
          <p:cNvPr id="14" name="Content Placeholder 13"/>
          <p:cNvSpPr>
            <a:spLocks noGrp="1"/>
          </p:cNvSpPr>
          <p:nvPr>
            <p:ph idx="1"/>
          </p:nvPr>
        </p:nvSpPr>
        <p:spPr>
          <a:xfrm>
            <a:off x="1065213" y="1066800"/>
            <a:ext cx="10896600" cy="5334000"/>
          </a:xfrm>
        </p:spPr>
        <p:txBody>
          <a:bodyPr>
            <a:noAutofit/>
          </a:bodyPr>
          <a:lstStyle/>
          <a:p>
            <a:pPr marL="0" indent="0">
              <a:buNone/>
            </a:pPr>
            <a:r>
              <a:rPr lang="en-US" sz="1800" dirty="0"/>
              <a:t>In this project, I delved into the exciting world of data analysis and machine learning to predict LPG and Carbon Monoxide levels. My main focus was on classification models, which aim to categorize data into distinct classes. I evaluated several popular models and examined their performance using various classification metrics.</a:t>
            </a:r>
          </a:p>
          <a:p>
            <a:r>
              <a:rPr lang="en-US" sz="1800" dirty="0"/>
              <a:t>Among the models I tested, the KNN model stood out with an impressive accuracy of 95%! Not only that, its precision, recall, and F-measure were all around 0.95, indicating a well-balanced classification. Kudos to the KNN model for doing an excellent job in handling the data.</a:t>
            </a:r>
          </a:p>
          <a:p>
            <a:r>
              <a:rPr lang="en-US" sz="1800" dirty="0"/>
              <a:t>I also explored the Logistic Regression model and the Artificial Neural Network (ANN) model. Both models achieved an accuracy of 92.1%, showing that they are capable of effectively classifying the data. Their precision, recall, and F-measure scores hovered around 0.92, suggesting a consistent performance.</a:t>
            </a:r>
          </a:p>
          <a:p>
            <a:r>
              <a:rPr lang="en-US" sz="1800" dirty="0"/>
              <a:t>The Naive Bayes (</a:t>
            </a:r>
            <a:r>
              <a:rPr lang="en-US" sz="1800" dirty="0" err="1"/>
              <a:t>GaussianNB</a:t>
            </a:r>
            <a:r>
              <a:rPr lang="en-US" sz="1800" dirty="0"/>
              <a:t>) model showcased slightly lower results compared to the others, with an accuracy of 91.4% and balanced precision, recall, and F-measure scores around 0.91. Nevertheless, the Naive Bayes model still demonstrated reasonable classification capabilities.</a:t>
            </a:r>
          </a:p>
          <a:p>
            <a:r>
              <a:rPr lang="en-US" sz="1800" dirty="0"/>
              <a:t>I was thrilled to see the Linear Discriminant Analysis (LDA) model achieve an accuracy of 92.7%, and its precision, recall, and F-measure were around 0.93. This model proved its ability to handle the data with grace and accuracy.</a:t>
            </a:r>
          </a:p>
          <a:p>
            <a:r>
              <a:rPr lang="en-US" sz="1800" dirty="0"/>
              <a:t>The Support Vector Machine (SVM) model exhibited similar results to the logistic regression and ANN models, boasting an accuracy of 92.1% and balanced precision, recall, and F-measure scores around 0.92.</a:t>
            </a:r>
          </a:p>
        </p:txBody>
      </p:sp>
    </p:spTree>
    <p:extLst>
      <p:ext uri="{BB962C8B-B14F-4D97-AF65-F5344CB8AC3E}">
        <p14:creationId xmlns:p14="http://schemas.microsoft.com/office/powerpoint/2010/main" val="339560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065213" y="457200"/>
            <a:ext cx="10896600" cy="5943600"/>
          </a:xfrm>
        </p:spPr>
        <p:txBody>
          <a:bodyPr>
            <a:normAutofit/>
          </a:bodyPr>
          <a:lstStyle/>
          <a:p>
            <a:r>
              <a:rPr lang="en-US" sz="1800" dirty="0"/>
              <a:t>Now, here comes the star of the show - the Cat Boost Classifier model. It blew me away with a jaw-dropping accuracy of 99.9%! Yes, you heard that right - 99.9%! Not just that, its precision, recall, and F-measure were all around 0.999. The Cat Boost Classifier model showed off its exceptional performance, leaving me in awe.</a:t>
            </a:r>
          </a:p>
          <a:p>
            <a:r>
              <a:rPr lang="en-US" sz="1800" dirty="0"/>
              <a:t>Another key aspect that played a crucial role in my models' performance was feature engineering. Selecting the right features and engineering them effectively can greatly influence the model's accuracy.</a:t>
            </a:r>
          </a:p>
          <a:p>
            <a:r>
              <a:rPr lang="en-US" sz="1800" dirty="0"/>
              <a:t>Hyperparameter tuning was yet another mountain I had to climb. Models have hyperparameters that need to be tuned to optimize their performance. Conducting an extensive hyperparameter search helped me squeeze out even better results.</a:t>
            </a:r>
          </a:p>
          <a:p>
            <a:r>
              <a:rPr lang="en-US" sz="1800" dirty="0"/>
              <a:t>While the models demonstrated their prowess on the test data, I kept in mind the importance of generalization - the ability to perform well on unseen data. I took steps to ensure that my models were not overfitting the training data by utilizing regularization techniques.</a:t>
            </a:r>
          </a:p>
          <a:p>
            <a:r>
              <a:rPr lang="en-US" sz="1800" dirty="0"/>
              <a:t>Throughout the project, I also grappled with model interpretability. Some models, especially deep neural networks, lack transparency and are difficult to interpret. This might be a concern in certain applications where </a:t>
            </a:r>
            <a:r>
              <a:rPr lang="en-US" sz="1800" dirty="0" err="1"/>
              <a:t>explainability</a:t>
            </a:r>
            <a:r>
              <a:rPr lang="en-US" sz="1800" dirty="0"/>
              <a:t> is vital.</a:t>
            </a:r>
          </a:p>
          <a:p>
            <a:pPr marL="0" indent="0">
              <a:buNone/>
            </a:pPr>
            <a:r>
              <a:rPr lang="en-US" sz="1800" dirty="0"/>
              <a:t>To sum it up, this journey of data analysis and machine learning was incredibly fulfilling. Each model brought its unique strengths and challenges to the table. The final choice of model ultimately depends on the specific requirements of the application and the desired balance between accuracy and interpretability. I will keep experimenting and fine-tuning my models to build even more robust and reliable predictions. With data as my compass, I will continue exploring this vast landscape of machine learning!</a:t>
            </a:r>
          </a:p>
        </p:txBody>
      </p:sp>
    </p:spTree>
    <p:extLst>
      <p:ext uri="{BB962C8B-B14F-4D97-AF65-F5344CB8AC3E}">
        <p14:creationId xmlns:p14="http://schemas.microsoft.com/office/powerpoint/2010/main" val="2564397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65212" y="152401"/>
            <a:ext cx="10360501" cy="685800"/>
          </a:xfrm>
        </p:spPr>
        <p:txBody>
          <a:bodyPr/>
          <a:lstStyle/>
          <a:p>
            <a:r>
              <a:rPr lang="en-IN" b="1" dirty="0"/>
              <a:t>Conclusion:</a:t>
            </a:r>
            <a:endParaRPr lang="en-US" b="1" dirty="0"/>
          </a:p>
        </p:txBody>
      </p:sp>
      <p:sp>
        <p:nvSpPr>
          <p:cNvPr id="14" name="Content Placeholder 13"/>
          <p:cNvSpPr>
            <a:spLocks noGrp="1"/>
          </p:cNvSpPr>
          <p:nvPr>
            <p:ph idx="1"/>
          </p:nvPr>
        </p:nvSpPr>
        <p:spPr>
          <a:xfrm>
            <a:off x="1065213" y="762000"/>
            <a:ext cx="10896600" cy="5638800"/>
          </a:xfrm>
        </p:spPr>
        <p:txBody>
          <a:bodyPr>
            <a:normAutofit lnSpcReduction="10000"/>
          </a:bodyPr>
          <a:lstStyle/>
          <a:p>
            <a:pPr marL="0" indent="0">
              <a:buNone/>
            </a:pPr>
            <a:r>
              <a:rPr lang="en-IN" sz="1600" dirty="0"/>
              <a:t>In conclusion, this data analysis and machine learning project allowed me to explore various classification models to predict LPG and Carbon Monoxide levels. I tested several popular algorithms, including KNN, Logistic Regression, Artificial Neural Network (ANN), Naive Bayes (Gaussian NB), Linear Discriminant Analysis (LDA), Support Vector Machine (SVM), and the impressive Cat Boost Classifier.</a:t>
            </a:r>
          </a:p>
          <a:p>
            <a:pPr marL="0" indent="0">
              <a:buNone/>
            </a:pPr>
            <a:r>
              <a:rPr lang="en-US" sz="1600" dirty="0"/>
              <a:t>The results were remarkable, with most models achieving accuracy rates above 90%. The KNN model stood out as the top performer, boasting an impressive accuracy of 95% and well-balanced precision, recall, and F-measure scores. The Cat Boost Classifier model left a lasting impression with its astonishing 99.9% accuracy, showcasing its exceptional capabilities in classifying the data.</a:t>
            </a:r>
            <a:endParaRPr lang="en-IN" sz="1600" dirty="0"/>
          </a:p>
          <a:p>
            <a:pPr marL="0" indent="0">
              <a:buNone/>
            </a:pPr>
            <a:r>
              <a:rPr lang="en-US" sz="1600" dirty="0"/>
              <a:t>However, it's important to acknowledge the challenges and limitations faced during this project. Dealing with imbalanced data required careful handling, and feature engineering played a crucial role in optimizing the model's performance. Hyperparameter tuning was also vital in squeezing out the best results for each model.</a:t>
            </a:r>
            <a:endParaRPr lang="en-IN" sz="1600" dirty="0"/>
          </a:p>
          <a:p>
            <a:pPr marL="0" indent="0">
              <a:buNone/>
            </a:pPr>
            <a:r>
              <a:rPr lang="en-US" sz="1600" dirty="0"/>
              <a:t>Interpreting the models, especially deep neural networks, proved to be a challenge due to their lack of transparency. Model interpretability is a critical aspect, particularly in applications where understanding the decision-making process is essential.</a:t>
            </a:r>
            <a:endParaRPr lang="en-IN" sz="1600" dirty="0"/>
          </a:p>
          <a:p>
            <a:pPr marL="0" indent="0">
              <a:buNone/>
            </a:pPr>
            <a:r>
              <a:rPr lang="en-US" sz="1600" dirty="0"/>
              <a:t>Despite these challenges, the project was highly rewarding, offering valuable insights into the world of data analysis and machine learning. The journey highlighted the importance of selecting the right model for specific applications and balancing accuracy with interpretability.</a:t>
            </a:r>
          </a:p>
          <a:p>
            <a:pPr marL="0" indent="0">
              <a:buNone/>
            </a:pPr>
            <a:r>
              <a:rPr lang="en-US" sz="1600" dirty="0"/>
              <a:t>As I move forward, I will continue to refine and experiment with different techniques to improve the models' generalization and interpretability. Data will remain my guiding compass in this ever-expanding realm of machine learning.</a:t>
            </a:r>
          </a:p>
          <a:p>
            <a:pPr marL="0" indent="0">
              <a:buNone/>
            </a:pPr>
            <a:r>
              <a:rPr lang="en-US" sz="1600" dirty="0"/>
              <a:t>In the end, this project reinforced my passion for data science and its potential to make a positive impact in various domains. I am excited to apply the knowledge gained here to tackle more complex challenges and contribute to the advancement of machine learning algorithms in the future. With a curious and determined mindset, I am ready to embark on new data-driven adventures.</a:t>
            </a:r>
          </a:p>
        </p:txBody>
      </p:sp>
    </p:spTree>
    <p:extLst>
      <p:ext uri="{BB962C8B-B14F-4D97-AF65-F5344CB8AC3E}">
        <p14:creationId xmlns:p14="http://schemas.microsoft.com/office/powerpoint/2010/main" val="243488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152400"/>
            <a:ext cx="10360501" cy="1223963"/>
          </a:xfrm>
        </p:spPr>
        <p:txBody>
          <a:bodyPr/>
          <a:lstStyle/>
          <a:p>
            <a:r>
              <a:rPr lang="en-IN" b="1" dirty="0"/>
              <a:t>Introduction</a:t>
            </a:r>
            <a:endParaRPr lang="en-US" dirty="0"/>
          </a:p>
        </p:txBody>
      </p:sp>
      <p:sp>
        <p:nvSpPr>
          <p:cNvPr id="14" name="Content Placeholder 13"/>
          <p:cNvSpPr>
            <a:spLocks noGrp="1"/>
          </p:cNvSpPr>
          <p:nvPr>
            <p:ph idx="1"/>
          </p:nvPr>
        </p:nvSpPr>
        <p:spPr/>
        <p:txBody>
          <a:bodyPr>
            <a:normAutofit/>
          </a:bodyPr>
          <a:lstStyle/>
          <a:p>
            <a:r>
              <a:rPr lang="en-US" sz="2000" dirty="0">
                <a:effectLst/>
              </a:rPr>
              <a:t>LPG (liquid petroleum gas) is a flexible fuel that may be </a:t>
            </a:r>
            <a:r>
              <a:rPr lang="en-US" sz="2000" dirty="0" err="1">
                <a:effectLst/>
              </a:rPr>
              <a:t>utilised</a:t>
            </a:r>
            <a:r>
              <a:rPr lang="en-US" sz="2000" dirty="0">
                <a:effectLst/>
              </a:rPr>
              <a:t> in a variety of places, such as homes, businesses, and factories, as well as in cars and spray cans. It is a mixture of C3 and C4 hydrocarbons with </a:t>
            </a:r>
            <a:r>
              <a:rPr lang="en-US" sz="2000" dirty="0" err="1">
                <a:effectLst/>
              </a:rPr>
              <a:t>odorizers</a:t>
            </a:r>
            <a:r>
              <a:rPr lang="en-US" sz="2000" dirty="0">
                <a:effectLst/>
              </a:rPr>
              <a:t> added for leak detection, primarily propane and butane.</a:t>
            </a:r>
            <a:endParaRPr lang="en-US" sz="2000" dirty="0"/>
          </a:p>
          <a:p>
            <a:r>
              <a:rPr lang="en-US" sz="2000" dirty="0">
                <a:effectLst/>
              </a:rPr>
              <a:t>Burning fossil fuels can release the hazardous chemical carbon monoxide (CO). It is a substantial air contaminant and the main factor in poisoning-related deaths in both developed and underdeveloped nations. Low blood oxygen levels caused by high CO levels can damage vital organs and even cause death.</a:t>
            </a:r>
            <a:endParaRPr lang="en-US" sz="2000" dirty="0"/>
          </a:p>
          <a:p>
            <a:r>
              <a:rPr lang="en-US" sz="2000" dirty="0">
                <a:effectLst/>
              </a:rPr>
              <a:t>••When carbon monoxide binds to </a:t>
            </a:r>
            <a:r>
              <a:rPr lang="en-US" sz="2000" dirty="0" err="1">
                <a:effectLst/>
              </a:rPr>
              <a:t>haemoglobin</a:t>
            </a:r>
            <a:r>
              <a:rPr lang="en-US" sz="2000" dirty="0">
                <a:effectLst/>
              </a:rPr>
              <a:t> more firmly than oxygen does, it creates carboxyhemoglobin, which is exceedingly deadly. This could have serious health effects include headaches, nausea, respiratory failure, and loss of consciousness.. In the event of CO poisoning, prompt medical assistance and evacuation to fresh air are essential. Globally, CO emissions are a major environmental worry because they contribute to air pollution and the resulting health consequences.</a:t>
            </a:r>
            <a:endParaRPr lang="en-US" sz="2000"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65212" y="152401"/>
            <a:ext cx="10360501" cy="685800"/>
          </a:xfrm>
        </p:spPr>
        <p:txBody>
          <a:bodyPr/>
          <a:lstStyle/>
          <a:p>
            <a:r>
              <a:rPr lang="en-IN" b="1" dirty="0"/>
              <a:t>Recommendations:</a:t>
            </a:r>
            <a:endParaRPr lang="en-US" b="1" dirty="0"/>
          </a:p>
        </p:txBody>
      </p:sp>
      <p:sp>
        <p:nvSpPr>
          <p:cNvPr id="14" name="Content Placeholder 13"/>
          <p:cNvSpPr>
            <a:spLocks noGrp="1"/>
          </p:cNvSpPr>
          <p:nvPr>
            <p:ph idx="1"/>
          </p:nvPr>
        </p:nvSpPr>
        <p:spPr>
          <a:xfrm>
            <a:off x="1065213" y="762000"/>
            <a:ext cx="10896600" cy="5638800"/>
          </a:xfrm>
        </p:spPr>
        <p:txBody>
          <a:bodyPr>
            <a:noAutofit/>
          </a:bodyPr>
          <a:lstStyle/>
          <a:p>
            <a:pPr marL="0" indent="0">
              <a:buNone/>
            </a:pPr>
            <a:r>
              <a:rPr lang="en-US" sz="1600" dirty="0"/>
              <a:t>Based on my analysis, I have a few recommendations for future research and improvements:</a:t>
            </a:r>
          </a:p>
          <a:p>
            <a:pPr marL="342900" indent="-342900">
              <a:buAutoNum type="arabicPeriod"/>
            </a:pPr>
            <a:r>
              <a:rPr lang="en-US" sz="1600" dirty="0"/>
              <a:t>Try more advanced machine learning models like Random Forest, Gradient Boosting, and deep learning architectures like CNN and LSTM for better performance.</a:t>
            </a:r>
          </a:p>
          <a:p>
            <a:pPr marL="342900" indent="-342900">
              <a:buAutoNum type="arabicPeriod"/>
            </a:pPr>
            <a:r>
              <a:rPr lang="en-US" sz="1600" dirty="0"/>
              <a:t>Spend more time on feature engineering to capture underlying patterns effectively.</a:t>
            </a:r>
          </a:p>
          <a:p>
            <a:pPr marL="342900" indent="-342900">
              <a:buAutoNum type="arabicPeriod"/>
            </a:pPr>
            <a:r>
              <a:rPr lang="en-US" sz="1600" dirty="0"/>
              <a:t>Address the issue of imbalanced data using techniques like SMOTE or other sampling strategies.</a:t>
            </a:r>
          </a:p>
          <a:p>
            <a:pPr marL="342900" indent="-342900">
              <a:buAutoNum type="arabicPeriod"/>
            </a:pPr>
            <a:r>
              <a:rPr lang="en-US" sz="1600" dirty="0"/>
              <a:t>Fine-tune model performance through extensive hyperparameter tuning using grid search or random search.</a:t>
            </a:r>
          </a:p>
          <a:p>
            <a:pPr marL="342900" indent="-342900">
              <a:buAutoNum type="arabicPeriod"/>
            </a:pPr>
            <a:r>
              <a:rPr lang="en-US" sz="1600" dirty="0"/>
              <a:t>Focus on model interpretability using techniques like SHAP values for better understanding of predictions.</a:t>
            </a:r>
          </a:p>
          <a:p>
            <a:pPr marL="342900" indent="-342900">
              <a:buAutoNum type="arabicPeriod"/>
            </a:pPr>
            <a:r>
              <a:rPr lang="en-US" sz="1600" dirty="0"/>
              <a:t>Handle missing data using various imputation techniques or considering missingness patterns as additional features.</a:t>
            </a:r>
          </a:p>
          <a:p>
            <a:pPr marL="342900" indent="-342900">
              <a:buAutoNum type="arabicPeriod"/>
            </a:pPr>
            <a:r>
              <a:rPr lang="en-US" sz="1600" dirty="0"/>
              <a:t>Consider data augmentation to diversify the dataset and improve model generalization.</a:t>
            </a:r>
          </a:p>
          <a:p>
            <a:pPr marL="342900" indent="-342900">
              <a:buAutoNum type="arabicPeriod"/>
            </a:pPr>
            <a:r>
              <a:rPr lang="en-US" sz="1600" dirty="0"/>
              <a:t>Use k-fold cross-validation to get more reliable estimates of model performance.</a:t>
            </a:r>
          </a:p>
          <a:p>
            <a:pPr marL="342900" indent="-342900">
              <a:buAutoNum type="arabicPeriod"/>
            </a:pPr>
            <a:r>
              <a:rPr lang="en-US" sz="1600" dirty="0"/>
              <a:t>Collect more domain-specific data to enhance model accuracy and generalization.</a:t>
            </a:r>
          </a:p>
          <a:p>
            <a:pPr marL="342900" indent="-342900">
              <a:buAutoNum type="arabicPeriod"/>
            </a:pPr>
            <a:r>
              <a:rPr lang="en-US" sz="1600" dirty="0"/>
              <a:t>Compare results with time-series models like ARIMA or LSTM for datasets with temporal dependencies.</a:t>
            </a:r>
          </a:p>
          <a:p>
            <a:pPr marL="342900" indent="-342900">
              <a:buAutoNum type="arabicPeriod"/>
            </a:pPr>
            <a:r>
              <a:rPr lang="en-US" sz="1600" dirty="0"/>
              <a:t>Implement robust model deployment pipelines and monitoring systems for real-world applications.</a:t>
            </a:r>
          </a:p>
          <a:p>
            <a:pPr marL="0" indent="0">
              <a:buNone/>
            </a:pPr>
            <a:r>
              <a:rPr lang="en-US" sz="1600" dirty="0"/>
              <a:t>By following these recommendations, we can advance data analysis and machine learning, creating more accurate and interpretable models for various applications while building trust in AI systems.</a:t>
            </a:r>
          </a:p>
        </p:txBody>
      </p:sp>
    </p:spTree>
    <p:extLst>
      <p:ext uri="{BB962C8B-B14F-4D97-AF65-F5344CB8AC3E}">
        <p14:creationId xmlns:p14="http://schemas.microsoft.com/office/powerpoint/2010/main" val="141670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65212" y="152401"/>
            <a:ext cx="10360501" cy="685800"/>
          </a:xfrm>
        </p:spPr>
        <p:txBody>
          <a:bodyPr/>
          <a:lstStyle/>
          <a:p>
            <a:r>
              <a:rPr lang="en-IN" b="1" dirty="0"/>
              <a:t>References:</a:t>
            </a:r>
            <a:endParaRPr lang="en-US" b="1" dirty="0"/>
          </a:p>
        </p:txBody>
      </p:sp>
      <p:sp>
        <p:nvSpPr>
          <p:cNvPr id="14" name="Content Placeholder 13"/>
          <p:cNvSpPr>
            <a:spLocks noGrp="1"/>
          </p:cNvSpPr>
          <p:nvPr>
            <p:ph idx="1"/>
          </p:nvPr>
        </p:nvSpPr>
        <p:spPr>
          <a:xfrm>
            <a:off x="1065213" y="762000"/>
            <a:ext cx="10896600" cy="5638800"/>
          </a:xfrm>
        </p:spPr>
        <p:txBody>
          <a:bodyPr>
            <a:noAutofit/>
          </a:bodyPr>
          <a:lstStyle/>
          <a:p>
            <a:pPr marL="342900" indent="-342900">
              <a:buAutoNum type="arabicPeriod"/>
            </a:pPr>
            <a:endParaRPr lang="en-US" sz="1600" dirty="0">
              <a:hlinkClick r:id="rId2"/>
            </a:endParaRPr>
          </a:p>
          <a:p>
            <a:pPr marL="342900" indent="-342900">
              <a:buAutoNum type="arabicPeriod"/>
            </a:pPr>
            <a:r>
              <a:rPr lang="en-US" sz="1600" dirty="0">
                <a:hlinkClick r:id="rId2"/>
              </a:rPr>
              <a:t>https://www.kaggle.com/code/garystafford/iot-telemetry-demo-notebook</a:t>
            </a:r>
            <a:endParaRPr lang="en-US" sz="1600" dirty="0"/>
          </a:p>
          <a:p>
            <a:pPr marL="342900" indent="-342900">
              <a:buAutoNum type="arabicPeriod"/>
            </a:pPr>
            <a:r>
              <a:rPr lang="en-US" sz="1600" dirty="0">
                <a:hlinkClick r:id="rId3"/>
              </a:rPr>
              <a:t>https://www.kaggle.com/datasets/garystafford/environmental-sensor-data-132k</a:t>
            </a:r>
            <a:endParaRPr lang="en-US" sz="1600" dirty="0"/>
          </a:p>
          <a:p>
            <a:pPr marL="342900" indent="-342900">
              <a:buAutoNum type="arabicPeriod"/>
            </a:pPr>
            <a:r>
              <a:rPr lang="en-US" sz="1600" dirty="0">
                <a:hlinkClick r:id="rId4"/>
              </a:rPr>
              <a:t>https://journals.physiology.org/doi/full/10.1152/ajpcell.00360.2016</a:t>
            </a:r>
            <a:endParaRPr lang="en-US" sz="1600" dirty="0"/>
          </a:p>
          <a:p>
            <a:pPr marL="342900" indent="-342900">
              <a:buAutoNum type="arabicPeriod"/>
            </a:pPr>
            <a:r>
              <a:rPr lang="en-US" sz="1600" dirty="0">
                <a:hlinkClick r:id="rId5"/>
              </a:rPr>
              <a:t>https://www.tribuneindia.com/news/archive/haryanatribune/beware-of-carbon-monoxide-poisoning-in-kitchens-791515</a:t>
            </a:r>
            <a:endParaRPr lang="en-US" sz="1600" dirty="0"/>
          </a:p>
          <a:p>
            <a:pPr marL="342900" indent="-342900">
              <a:buAutoNum type="arabicPeriod"/>
            </a:pPr>
            <a:r>
              <a:rPr lang="en-US" sz="1600" dirty="0">
                <a:hlinkClick r:id="rId6"/>
              </a:rPr>
              <a:t>https://www.wlpga.org/about-lpg/what-is-lpg/</a:t>
            </a:r>
            <a:endParaRPr lang="en-US" sz="1600" dirty="0"/>
          </a:p>
          <a:p>
            <a:pPr marL="342900" indent="-342900">
              <a:buAutoNum type="arabicPeriod"/>
            </a:pPr>
            <a:r>
              <a:rPr lang="en-US" sz="1600" dirty="0">
                <a:hlinkClick r:id="rId7"/>
              </a:rPr>
              <a:t>https://emas.com.tr/en/content/663/lpg-use-and-carbon-monoxide-c0-poisoning</a:t>
            </a:r>
            <a:endParaRPr lang="en-US" sz="1600" dirty="0"/>
          </a:p>
          <a:p>
            <a:pPr marL="342900" indent="-342900">
              <a:buAutoNum type="arabicPeriod"/>
            </a:pPr>
            <a:r>
              <a:rPr lang="en-US" sz="1600" dirty="0">
                <a:hlinkClick r:id="rId8"/>
              </a:rPr>
              <a:t>https://wgbis.ces.iisc.ac.in/energy/HC270799/HDL/ENV/enven/vol321.htm</a:t>
            </a:r>
            <a:endParaRPr lang="en-US" sz="1600" dirty="0"/>
          </a:p>
          <a:p>
            <a:pPr marL="342900" indent="-342900">
              <a:buAutoNum type="arabicPeriod"/>
            </a:pPr>
            <a:r>
              <a:rPr lang="en-US" sz="1600" dirty="0">
                <a:hlinkClick r:id="rId9"/>
              </a:rPr>
              <a:t>https://www.epa.gov/indoor-air-quality-iaq/carbon-monoxides-impact-indoor-air-quality</a:t>
            </a:r>
            <a:endParaRPr lang="en-US" sz="1600" dirty="0"/>
          </a:p>
          <a:p>
            <a:pPr marL="342900" indent="-342900">
              <a:buAutoNum type="arabicPeriod"/>
            </a:pPr>
            <a:endParaRPr lang="en-US" sz="1600" dirty="0"/>
          </a:p>
          <a:p>
            <a:pPr marL="342900" indent="-342900">
              <a:buAutoNum type="arabicPeriod"/>
            </a:pPr>
            <a:endParaRPr lang="en-US" sz="1600" dirty="0"/>
          </a:p>
        </p:txBody>
      </p:sp>
    </p:spTree>
    <p:extLst>
      <p:ext uri="{BB962C8B-B14F-4D97-AF65-F5344CB8AC3E}">
        <p14:creationId xmlns:p14="http://schemas.microsoft.com/office/powerpoint/2010/main" val="6843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152401"/>
            <a:ext cx="10360501" cy="914400"/>
          </a:xfrm>
        </p:spPr>
        <p:txBody>
          <a:bodyPr/>
          <a:lstStyle/>
          <a:p>
            <a:r>
              <a:rPr lang="en-US" dirty="0"/>
              <a:t>Data Collection</a:t>
            </a:r>
          </a:p>
        </p:txBody>
      </p:sp>
      <p:sp>
        <p:nvSpPr>
          <p:cNvPr id="14" name="Content Placeholder 13"/>
          <p:cNvSpPr>
            <a:spLocks noGrp="1"/>
          </p:cNvSpPr>
          <p:nvPr>
            <p:ph idx="1"/>
          </p:nvPr>
        </p:nvSpPr>
        <p:spPr>
          <a:xfrm>
            <a:off x="1065212" y="1197864"/>
            <a:ext cx="10360501" cy="4462272"/>
          </a:xfrm>
        </p:spPr>
        <p:txBody>
          <a:bodyPr>
            <a:normAutofit/>
          </a:bodyPr>
          <a:lstStyle/>
          <a:p>
            <a:endParaRPr lang="en-US" sz="1800" b="0" dirty="0">
              <a:effectLst/>
              <a:latin typeface="Consolas" panose="020B0609020204030204" pitchFamily="49" charset="0"/>
            </a:endParaRPr>
          </a:p>
          <a:p>
            <a:endParaRPr lang="en-US" sz="1800" b="0" dirty="0">
              <a:effectLst/>
              <a:latin typeface="Consolas" panose="020B0609020204030204" pitchFamily="49" charset="0"/>
            </a:endParaRPr>
          </a:p>
          <a:p>
            <a:endParaRPr lang="en-US" sz="1800" b="0" dirty="0">
              <a:effectLst/>
              <a:latin typeface="Consolas" panose="020B0609020204030204" pitchFamily="49" charset="0"/>
            </a:endParaRPr>
          </a:p>
          <a:p>
            <a:endParaRPr lang="en-US" sz="1800" dirty="0">
              <a:latin typeface="Consolas" panose="020B0609020204030204" pitchFamily="49" charset="0"/>
            </a:endParaRPr>
          </a:p>
          <a:p>
            <a:endParaRPr lang="en-US" sz="1800" b="0" dirty="0">
              <a:effectLst/>
              <a:latin typeface="Consolas" panose="020B0609020204030204" pitchFamily="49" charset="0"/>
            </a:endParaRPr>
          </a:p>
          <a:p>
            <a:r>
              <a:rPr lang="en-US" sz="1800" b="0" dirty="0">
                <a:effectLst/>
                <a:latin typeface="Consolas" panose="020B0609020204030204" pitchFamily="49" charset="0"/>
              </a:rPr>
              <a:t>The data was collected using three identical, custom-built, breadboard-based sensor arrays. Each array was linked to one or more Raspberry Pi devices. Each of the three Internet of Things devices was put in a different physical location with different ambient conditions.</a:t>
            </a:r>
          </a:p>
        </p:txBody>
      </p:sp>
      <p:graphicFrame>
        <p:nvGraphicFramePr>
          <p:cNvPr id="3" name="Table 3">
            <a:extLst>
              <a:ext uri="{FF2B5EF4-FFF2-40B4-BE49-F238E27FC236}">
                <a16:creationId xmlns:a16="http://schemas.microsoft.com/office/drawing/2014/main" id="{2DF9FDE9-C8EF-50CA-F721-D558ACE84DE5}"/>
              </a:ext>
            </a:extLst>
          </p:cNvPr>
          <p:cNvGraphicFramePr>
            <a:graphicFrameLocks noGrp="1"/>
          </p:cNvGraphicFramePr>
          <p:nvPr>
            <p:extLst>
              <p:ext uri="{D42A27DB-BD31-4B8C-83A1-F6EECF244321}">
                <p14:modId xmlns:p14="http://schemas.microsoft.com/office/powerpoint/2010/main" val="765316104"/>
              </p:ext>
            </p:extLst>
          </p:nvPr>
        </p:nvGraphicFramePr>
        <p:xfrm>
          <a:off x="1522412" y="4572000"/>
          <a:ext cx="9677400" cy="160782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363145417"/>
                    </a:ext>
                  </a:extLst>
                </a:gridCol>
                <a:gridCol w="5791200">
                  <a:extLst>
                    <a:ext uri="{9D8B030D-6E8A-4147-A177-3AD203B41FA5}">
                      <a16:colId xmlns:a16="http://schemas.microsoft.com/office/drawing/2014/main" val="1368035720"/>
                    </a:ext>
                  </a:extLst>
                </a:gridCol>
              </a:tblGrid>
              <a:tr h="340233">
                <a:tc>
                  <a:txBody>
                    <a:bodyPr/>
                    <a:lstStyle/>
                    <a:p>
                      <a:r>
                        <a:rPr lang="en-US" sz="1800" dirty="0">
                          <a:solidFill>
                            <a:schemeClr val="tx1"/>
                          </a:solidFill>
                        </a:rPr>
                        <a:t>Device</a:t>
                      </a:r>
                      <a:endParaRPr lang="en-IN" sz="1800" dirty="0">
                        <a:solidFill>
                          <a:schemeClr val="tx1"/>
                        </a:solidFill>
                      </a:endParaRPr>
                    </a:p>
                  </a:txBody>
                  <a:tcPr/>
                </a:tc>
                <a:tc>
                  <a:txBody>
                    <a:bodyPr/>
                    <a:lstStyle/>
                    <a:p>
                      <a:r>
                        <a:rPr lang="en-US" sz="1800" dirty="0"/>
                        <a:t>Environmental conditions</a:t>
                      </a:r>
                      <a:endParaRPr lang="en-IN" sz="1800" dirty="0"/>
                    </a:p>
                  </a:txBody>
                  <a:tcPr/>
                </a:tc>
                <a:extLst>
                  <a:ext uri="{0D108BD9-81ED-4DB2-BD59-A6C34878D82A}">
                    <a16:rowId xmlns:a16="http://schemas.microsoft.com/office/drawing/2014/main" val="2881396340"/>
                  </a:ext>
                </a:extLst>
              </a:tr>
              <a:tr h="438150">
                <a:tc>
                  <a:txBody>
                    <a:bodyPr/>
                    <a:lstStyle/>
                    <a:p>
                      <a:r>
                        <a:rPr lang="en-US" sz="1800" dirty="0"/>
                        <a:t>00:0f:00:70:91:0a</a:t>
                      </a:r>
                      <a:endParaRPr lang="en-IN" sz="1800" dirty="0"/>
                    </a:p>
                  </a:txBody>
                  <a:tcPr/>
                </a:tc>
                <a:tc>
                  <a:txBody>
                    <a:bodyPr/>
                    <a:lstStyle/>
                    <a:p>
                      <a:r>
                        <a:rPr lang="en-US" sz="1800" dirty="0"/>
                        <a:t>Stable conditions, cooler and more humid</a:t>
                      </a:r>
                      <a:endParaRPr lang="en-IN" sz="1800" dirty="0"/>
                    </a:p>
                  </a:txBody>
                  <a:tcPr/>
                </a:tc>
                <a:extLst>
                  <a:ext uri="{0D108BD9-81ED-4DB2-BD59-A6C34878D82A}">
                    <a16:rowId xmlns:a16="http://schemas.microsoft.com/office/drawing/2014/main" val="2996125875"/>
                  </a:ext>
                </a:extLst>
              </a:tr>
              <a:tr h="438150">
                <a:tc>
                  <a:txBody>
                    <a:bodyPr/>
                    <a:lstStyle/>
                    <a:p>
                      <a:r>
                        <a:rPr lang="en-US" sz="1800" dirty="0"/>
                        <a:t>1c:bf:ce:15:ec:4d</a:t>
                      </a:r>
                      <a:endParaRPr lang="en-IN" sz="1800" dirty="0"/>
                    </a:p>
                  </a:txBody>
                  <a:tcPr/>
                </a:tc>
                <a:tc>
                  <a:txBody>
                    <a:bodyPr/>
                    <a:lstStyle/>
                    <a:p>
                      <a:r>
                        <a:rPr lang="en-US" sz="1800" dirty="0"/>
                        <a:t>Highly variable temperature and humidity</a:t>
                      </a:r>
                      <a:endParaRPr lang="en-IN" sz="1800" dirty="0"/>
                    </a:p>
                  </a:txBody>
                  <a:tcPr/>
                </a:tc>
                <a:extLst>
                  <a:ext uri="{0D108BD9-81ED-4DB2-BD59-A6C34878D82A}">
                    <a16:rowId xmlns:a16="http://schemas.microsoft.com/office/drawing/2014/main" val="1306540680"/>
                  </a:ext>
                </a:extLst>
              </a:tr>
              <a:tr h="285750">
                <a:tc>
                  <a:txBody>
                    <a:bodyPr/>
                    <a:lstStyle/>
                    <a:p>
                      <a:r>
                        <a:rPr lang="en-US" sz="1800" dirty="0"/>
                        <a:t>b8:27:eb:bf:9d:51</a:t>
                      </a:r>
                      <a:endParaRPr lang="en-IN" sz="1800" dirty="0"/>
                    </a:p>
                  </a:txBody>
                  <a:tcPr/>
                </a:tc>
                <a:tc>
                  <a:txBody>
                    <a:bodyPr/>
                    <a:lstStyle/>
                    <a:p>
                      <a:r>
                        <a:rPr lang="en-US" sz="1800" dirty="0"/>
                        <a:t>Stable conditions, warmer and dryer</a:t>
                      </a:r>
                      <a:endParaRPr lang="en-IN" sz="1800" dirty="0"/>
                    </a:p>
                  </a:txBody>
                  <a:tcPr/>
                </a:tc>
                <a:extLst>
                  <a:ext uri="{0D108BD9-81ED-4DB2-BD59-A6C34878D82A}">
                    <a16:rowId xmlns:a16="http://schemas.microsoft.com/office/drawing/2014/main" val="1078691411"/>
                  </a:ext>
                </a:extLst>
              </a:tr>
            </a:tbl>
          </a:graphicData>
        </a:graphic>
      </p:graphicFrame>
      <p:pic>
        <p:nvPicPr>
          <p:cNvPr id="5" name="Picture 4">
            <a:extLst>
              <a:ext uri="{FF2B5EF4-FFF2-40B4-BE49-F238E27FC236}">
                <a16:creationId xmlns:a16="http://schemas.microsoft.com/office/drawing/2014/main" id="{E98B8732-0EEC-84FB-DADF-8DDCE62AA1DB}"/>
              </a:ext>
            </a:extLst>
          </p:cNvPr>
          <p:cNvPicPr>
            <a:picLocks noChangeAspect="1"/>
          </p:cNvPicPr>
          <p:nvPr/>
        </p:nvPicPr>
        <p:blipFill rotWithShape="1">
          <a:blip r:embed="rId2">
            <a:extLst>
              <a:ext uri="{28A0092B-C50C-407E-A947-70E740481C1C}">
                <a14:useLocalDpi xmlns:a14="http://schemas.microsoft.com/office/drawing/2010/main" val="0"/>
              </a:ext>
            </a:extLst>
          </a:blip>
          <a:srcRect l="1894" t="7044" b="10455"/>
          <a:stretch/>
        </p:blipFill>
        <p:spPr>
          <a:xfrm>
            <a:off x="6748408" y="665240"/>
            <a:ext cx="4677305" cy="2633472"/>
          </a:xfrm>
          <a:prstGeom prst="rect">
            <a:avLst/>
          </a:prstGeom>
        </p:spPr>
      </p:pic>
    </p:spTree>
    <p:extLst>
      <p:ext uri="{BB962C8B-B14F-4D97-AF65-F5344CB8AC3E}">
        <p14:creationId xmlns:p14="http://schemas.microsoft.com/office/powerpoint/2010/main" val="63245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218883" y="414528"/>
            <a:ext cx="10360501" cy="4462272"/>
          </a:xfrm>
        </p:spPr>
        <p:txBody>
          <a:bodyPr>
            <a:normAutofit/>
          </a:bodyPr>
          <a:lstStyle/>
          <a:p>
            <a:r>
              <a:rPr lang="en-US" sz="2000" dirty="0">
                <a:effectLst/>
              </a:rPr>
              <a:t>From the four sensors, each IoT device routinely collected a total of seven different values. Temperature, humidity, carbon monoxide (CO), liquefied petroleum gas (LPG), smoke, light, and motion are all measured by sensors. The data is available between July 12, 2020, at 00:00:00 UTC, and July 19, 2020, at 23:59:59 UTC. There are a total of 405,184 rows of data. </a:t>
            </a:r>
            <a:endParaRPr lang="en-US" sz="2000" dirty="0"/>
          </a:p>
          <a:p>
            <a:r>
              <a:rPr lang="en-US" sz="2000" dirty="0">
                <a:effectLst/>
              </a:rPr>
              <a:t>•From the four sensors, each IoT device routinely collected a total of seven different values. Temperature, humidity, carbon monoxide (CO), liquefied petroleum gas (LPG), smoke, light, and motion are all measured by sensors. The data is available between July 12, 2020, at 00:00:00 UTC, and July 19, 2020, at 23:59:59 UTC. There are 405,184 rows of data in all. </a:t>
            </a:r>
            <a:endParaRPr lang="en-US" sz="2000" dirty="0"/>
          </a:p>
        </p:txBody>
      </p:sp>
      <p:graphicFrame>
        <p:nvGraphicFramePr>
          <p:cNvPr id="4" name="Table 4">
            <a:extLst>
              <a:ext uri="{FF2B5EF4-FFF2-40B4-BE49-F238E27FC236}">
                <a16:creationId xmlns:a16="http://schemas.microsoft.com/office/drawing/2014/main" id="{40A2375B-0C98-C1BE-619B-16D550E124E4}"/>
              </a:ext>
            </a:extLst>
          </p:cNvPr>
          <p:cNvGraphicFramePr>
            <a:graphicFrameLocks noGrp="1"/>
          </p:cNvGraphicFramePr>
          <p:nvPr>
            <p:extLst>
              <p:ext uri="{D42A27DB-BD31-4B8C-83A1-F6EECF244321}">
                <p14:modId xmlns:p14="http://schemas.microsoft.com/office/powerpoint/2010/main" val="958424179"/>
              </p:ext>
            </p:extLst>
          </p:nvPr>
        </p:nvGraphicFramePr>
        <p:xfrm>
          <a:off x="1851503" y="3276600"/>
          <a:ext cx="8129109" cy="3352800"/>
        </p:xfrm>
        <a:graphic>
          <a:graphicData uri="http://schemas.openxmlformats.org/drawingml/2006/table">
            <a:tbl>
              <a:tblPr firstRow="1" bandRow="1">
                <a:tableStyleId>{5C22544A-7EE6-4342-B048-85BDC9FD1C3A}</a:tableStyleId>
              </a:tblPr>
              <a:tblGrid>
                <a:gridCol w="2709703">
                  <a:extLst>
                    <a:ext uri="{9D8B030D-6E8A-4147-A177-3AD203B41FA5}">
                      <a16:colId xmlns:a16="http://schemas.microsoft.com/office/drawing/2014/main" val="718049720"/>
                    </a:ext>
                  </a:extLst>
                </a:gridCol>
                <a:gridCol w="2709703">
                  <a:extLst>
                    <a:ext uri="{9D8B030D-6E8A-4147-A177-3AD203B41FA5}">
                      <a16:colId xmlns:a16="http://schemas.microsoft.com/office/drawing/2014/main" val="2961816983"/>
                    </a:ext>
                  </a:extLst>
                </a:gridCol>
                <a:gridCol w="2709703">
                  <a:extLst>
                    <a:ext uri="{9D8B030D-6E8A-4147-A177-3AD203B41FA5}">
                      <a16:colId xmlns:a16="http://schemas.microsoft.com/office/drawing/2014/main" val="2415522295"/>
                    </a:ext>
                  </a:extLst>
                </a:gridCol>
              </a:tblGrid>
              <a:tr h="329184">
                <a:tc>
                  <a:txBody>
                    <a:bodyPr/>
                    <a:lstStyle/>
                    <a:p>
                      <a:r>
                        <a:rPr lang="en-US" sz="1600" dirty="0"/>
                        <a:t>Column</a:t>
                      </a:r>
                      <a:endParaRPr lang="en-IN" sz="1600" dirty="0"/>
                    </a:p>
                  </a:txBody>
                  <a:tcPr/>
                </a:tc>
                <a:tc>
                  <a:txBody>
                    <a:bodyPr/>
                    <a:lstStyle/>
                    <a:p>
                      <a:r>
                        <a:rPr lang="en-US" sz="1600" dirty="0"/>
                        <a:t>Description</a:t>
                      </a:r>
                      <a:endParaRPr lang="en-IN" sz="1600" dirty="0"/>
                    </a:p>
                  </a:txBody>
                  <a:tcPr/>
                </a:tc>
                <a:tc>
                  <a:txBody>
                    <a:bodyPr/>
                    <a:lstStyle/>
                    <a:p>
                      <a:r>
                        <a:rPr lang="en-US" sz="1600" dirty="0"/>
                        <a:t>units</a:t>
                      </a:r>
                      <a:endParaRPr lang="en-IN" sz="1600" dirty="0"/>
                    </a:p>
                  </a:txBody>
                  <a:tcPr/>
                </a:tc>
                <a:extLst>
                  <a:ext uri="{0D108BD9-81ED-4DB2-BD59-A6C34878D82A}">
                    <a16:rowId xmlns:a16="http://schemas.microsoft.com/office/drawing/2014/main" val="3192695341"/>
                  </a:ext>
                </a:extLst>
              </a:tr>
              <a:tr h="329184">
                <a:tc>
                  <a:txBody>
                    <a:bodyPr/>
                    <a:lstStyle/>
                    <a:p>
                      <a:r>
                        <a:rPr lang="en-US" sz="1600" dirty="0" err="1"/>
                        <a:t>ts</a:t>
                      </a:r>
                      <a:endParaRPr lang="en-IN" sz="1600" dirty="0"/>
                    </a:p>
                  </a:txBody>
                  <a:tcPr/>
                </a:tc>
                <a:tc>
                  <a:txBody>
                    <a:bodyPr/>
                    <a:lstStyle/>
                    <a:p>
                      <a:r>
                        <a:rPr lang="en-US" sz="1600" dirty="0"/>
                        <a:t>Timestamp of event</a:t>
                      </a:r>
                      <a:endParaRPr lang="en-IN" sz="1600" dirty="0"/>
                    </a:p>
                  </a:txBody>
                  <a:tcPr/>
                </a:tc>
                <a:tc>
                  <a:txBody>
                    <a:bodyPr/>
                    <a:lstStyle/>
                    <a:p>
                      <a:r>
                        <a:rPr lang="en-US" sz="1600" dirty="0"/>
                        <a:t>Epoch</a:t>
                      </a:r>
                      <a:endParaRPr lang="en-IN" sz="1600" dirty="0"/>
                    </a:p>
                  </a:txBody>
                  <a:tcPr/>
                </a:tc>
                <a:extLst>
                  <a:ext uri="{0D108BD9-81ED-4DB2-BD59-A6C34878D82A}">
                    <a16:rowId xmlns:a16="http://schemas.microsoft.com/office/drawing/2014/main" val="788899982"/>
                  </a:ext>
                </a:extLst>
              </a:tr>
              <a:tr h="329184">
                <a:tc>
                  <a:txBody>
                    <a:bodyPr/>
                    <a:lstStyle/>
                    <a:p>
                      <a:r>
                        <a:rPr lang="en-US" sz="1600" dirty="0"/>
                        <a:t>Device</a:t>
                      </a:r>
                      <a:endParaRPr lang="en-IN" sz="1600" dirty="0"/>
                    </a:p>
                  </a:txBody>
                  <a:tcPr/>
                </a:tc>
                <a:tc>
                  <a:txBody>
                    <a:bodyPr/>
                    <a:lstStyle/>
                    <a:p>
                      <a:r>
                        <a:rPr lang="en-US" sz="1600" dirty="0"/>
                        <a:t>Unique device name</a:t>
                      </a:r>
                      <a:endParaRPr lang="en-IN" sz="1600" dirty="0"/>
                    </a:p>
                  </a:txBody>
                  <a:tcPr/>
                </a:tc>
                <a:tc>
                  <a:txBody>
                    <a:bodyPr/>
                    <a:lstStyle/>
                    <a:p>
                      <a:r>
                        <a:rPr lang="en-US" sz="1600" dirty="0"/>
                        <a:t>String </a:t>
                      </a:r>
                      <a:endParaRPr lang="en-IN" sz="1600" dirty="0"/>
                    </a:p>
                  </a:txBody>
                  <a:tcPr/>
                </a:tc>
                <a:extLst>
                  <a:ext uri="{0D108BD9-81ED-4DB2-BD59-A6C34878D82A}">
                    <a16:rowId xmlns:a16="http://schemas.microsoft.com/office/drawing/2014/main" val="2613254399"/>
                  </a:ext>
                </a:extLst>
              </a:tr>
              <a:tr h="329184">
                <a:tc>
                  <a:txBody>
                    <a:bodyPr/>
                    <a:lstStyle/>
                    <a:p>
                      <a:r>
                        <a:rPr lang="en-US" sz="1600" dirty="0"/>
                        <a:t>co</a:t>
                      </a:r>
                      <a:endParaRPr lang="en-IN" sz="1600" dirty="0"/>
                    </a:p>
                  </a:txBody>
                  <a:tcPr/>
                </a:tc>
                <a:tc>
                  <a:txBody>
                    <a:bodyPr/>
                    <a:lstStyle/>
                    <a:p>
                      <a:r>
                        <a:rPr lang="en-US" sz="1600" dirty="0"/>
                        <a:t>Carbon monoxide</a:t>
                      </a:r>
                      <a:endParaRPr lang="en-IN" sz="1600" dirty="0"/>
                    </a:p>
                  </a:txBody>
                  <a:tcPr/>
                </a:tc>
                <a:tc>
                  <a:txBody>
                    <a:bodyPr/>
                    <a:lstStyle/>
                    <a:p>
                      <a:r>
                        <a:rPr lang="en-US" sz="1600" dirty="0"/>
                        <a:t>1 (5)</a:t>
                      </a:r>
                      <a:endParaRPr lang="en-IN" sz="1600" dirty="0"/>
                    </a:p>
                  </a:txBody>
                  <a:tcPr/>
                </a:tc>
                <a:extLst>
                  <a:ext uri="{0D108BD9-81ED-4DB2-BD59-A6C34878D82A}">
                    <a16:rowId xmlns:a16="http://schemas.microsoft.com/office/drawing/2014/main" val="4033040726"/>
                  </a:ext>
                </a:extLst>
              </a:tr>
              <a:tr h="329184">
                <a:tc>
                  <a:txBody>
                    <a:bodyPr/>
                    <a:lstStyle/>
                    <a:p>
                      <a:r>
                        <a:rPr lang="en-US" sz="1600" dirty="0"/>
                        <a:t>Humidity</a:t>
                      </a:r>
                      <a:endParaRPr lang="en-IN" sz="1600" dirty="0"/>
                    </a:p>
                  </a:txBody>
                  <a:tcPr/>
                </a:tc>
                <a:tc>
                  <a:txBody>
                    <a:bodyPr/>
                    <a:lstStyle/>
                    <a:p>
                      <a:r>
                        <a:rPr lang="en-US" sz="1600" dirty="0"/>
                        <a:t>humidity</a:t>
                      </a:r>
                      <a:endParaRPr lang="en-IN" sz="1600" dirty="0"/>
                    </a:p>
                  </a:txBody>
                  <a:tcPr/>
                </a:tc>
                <a:tc>
                  <a:txBody>
                    <a:bodyPr/>
                    <a:lstStyle/>
                    <a:p>
                      <a:r>
                        <a:rPr lang="en-US" sz="1600" dirty="0"/>
                        <a:t>Percentage</a:t>
                      </a:r>
                      <a:endParaRPr lang="en-IN" sz="1600" dirty="0"/>
                    </a:p>
                  </a:txBody>
                  <a:tcPr/>
                </a:tc>
                <a:extLst>
                  <a:ext uri="{0D108BD9-81ED-4DB2-BD59-A6C34878D82A}">
                    <a16:rowId xmlns:a16="http://schemas.microsoft.com/office/drawing/2014/main" val="3196123683"/>
                  </a:ext>
                </a:extLst>
              </a:tr>
              <a:tr h="329184">
                <a:tc>
                  <a:txBody>
                    <a:bodyPr/>
                    <a:lstStyle/>
                    <a:p>
                      <a:r>
                        <a:rPr lang="en-US" sz="1600" dirty="0"/>
                        <a:t>light</a:t>
                      </a:r>
                      <a:endParaRPr lang="en-IN" sz="1600" dirty="0"/>
                    </a:p>
                  </a:txBody>
                  <a:tcPr/>
                </a:tc>
                <a:tc>
                  <a:txBody>
                    <a:bodyPr/>
                    <a:lstStyle/>
                    <a:p>
                      <a:r>
                        <a:rPr lang="en-US" sz="1600" dirty="0"/>
                        <a:t>Light detected?</a:t>
                      </a:r>
                      <a:endParaRPr lang="en-IN" sz="1600" dirty="0"/>
                    </a:p>
                  </a:txBody>
                  <a:tcPr/>
                </a:tc>
                <a:tc>
                  <a:txBody>
                    <a:bodyPr/>
                    <a:lstStyle/>
                    <a:p>
                      <a:r>
                        <a:rPr lang="en-US" sz="1600" dirty="0"/>
                        <a:t>Boolean</a:t>
                      </a:r>
                      <a:endParaRPr lang="en-IN" sz="1600" dirty="0"/>
                    </a:p>
                  </a:txBody>
                  <a:tcPr/>
                </a:tc>
                <a:extLst>
                  <a:ext uri="{0D108BD9-81ED-4DB2-BD59-A6C34878D82A}">
                    <a16:rowId xmlns:a16="http://schemas.microsoft.com/office/drawing/2014/main" val="3198674421"/>
                  </a:ext>
                </a:extLst>
              </a:tr>
              <a:tr h="329184">
                <a:tc>
                  <a:txBody>
                    <a:bodyPr/>
                    <a:lstStyle/>
                    <a:p>
                      <a:r>
                        <a:rPr lang="en-US" sz="1600" dirty="0" err="1"/>
                        <a:t>lpg</a:t>
                      </a:r>
                      <a:endParaRPr lang="en-IN" sz="1600" dirty="0"/>
                    </a:p>
                  </a:txBody>
                  <a:tcPr/>
                </a:tc>
                <a:tc>
                  <a:txBody>
                    <a:bodyPr/>
                    <a:lstStyle/>
                    <a:p>
                      <a:r>
                        <a:rPr lang="en-US" sz="1600" dirty="0"/>
                        <a:t>liquid petroleum gas</a:t>
                      </a:r>
                      <a:endParaRPr lang="en-IN" sz="1600" dirty="0"/>
                    </a:p>
                  </a:txBody>
                  <a:tcPr/>
                </a:tc>
                <a:tc>
                  <a:txBody>
                    <a:bodyPr/>
                    <a:lstStyle/>
                    <a:p>
                      <a:r>
                        <a:rPr lang="en-US" sz="1600" dirty="0"/>
                        <a:t>l (%)</a:t>
                      </a:r>
                      <a:endParaRPr lang="en-IN" sz="1600" dirty="0"/>
                    </a:p>
                  </a:txBody>
                  <a:tcPr/>
                </a:tc>
                <a:extLst>
                  <a:ext uri="{0D108BD9-81ED-4DB2-BD59-A6C34878D82A}">
                    <a16:rowId xmlns:a16="http://schemas.microsoft.com/office/drawing/2014/main" val="2857629437"/>
                  </a:ext>
                </a:extLst>
              </a:tr>
              <a:tr h="329184">
                <a:tc>
                  <a:txBody>
                    <a:bodyPr/>
                    <a:lstStyle/>
                    <a:p>
                      <a:r>
                        <a:rPr lang="en-US" sz="1600" dirty="0"/>
                        <a:t>motion</a:t>
                      </a:r>
                      <a:endParaRPr lang="en-IN" sz="1600" dirty="0"/>
                    </a:p>
                  </a:txBody>
                  <a:tcPr/>
                </a:tc>
                <a:tc>
                  <a:txBody>
                    <a:bodyPr/>
                    <a:lstStyle/>
                    <a:p>
                      <a:r>
                        <a:rPr lang="en-US" sz="1600" dirty="0"/>
                        <a:t>Motion detected?</a:t>
                      </a:r>
                      <a:endParaRPr lang="en-IN" sz="1600" dirty="0"/>
                    </a:p>
                  </a:txBody>
                  <a:tcPr/>
                </a:tc>
                <a:tc>
                  <a:txBody>
                    <a:bodyPr/>
                    <a:lstStyle/>
                    <a:p>
                      <a:r>
                        <a:rPr lang="en-US" sz="1600" dirty="0"/>
                        <a:t>Boolean</a:t>
                      </a:r>
                      <a:endParaRPr lang="en-IN" sz="1600" dirty="0"/>
                    </a:p>
                  </a:txBody>
                  <a:tcPr/>
                </a:tc>
                <a:extLst>
                  <a:ext uri="{0D108BD9-81ED-4DB2-BD59-A6C34878D82A}">
                    <a16:rowId xmlns:a16="http://schemas.microsoft.com/office/drawing/2014/main" val="2568920445"/>
                  </a:ext>
                </a:extLst>
              </a:tr>
              <a:tr h="329184">
                <a:tc>
                  <a:txBody>
                    <a:bodyPr/>
                    <a:lstStyle/>
                    <a:p>
                      <a:r>
                        <a:rPr lang="en-US" sz="1600" dirty="0"/>
                        <a:t>Smoke</a:t>
                      </a:r>
                      <a:endParaRPr lang="en-IN" sz="1600" dirty="0"/>
                    </a:p>
                  </a:txBody>
                  <a:tcPr/>
                </a:tc>
                <a:tc>
                  <a:txBody>
                    <a:bodyPr/>
                    <a:lstStyle/>
                    <a:p>
                      <a:r>
                        <a:rPr lang="en-US" sz="1600" dirty="0"/>
                        <a:t>Smoke</a:t>
                      </a:r>
                      <a:endParaRPr lang="en-IN" sz="1600" dirty="0"/>
                    </a:p>
                  </a:txBody>
                  <a:tcPr/>
                </a:tc>
                <a:tc>
                  <a:txBody>
                    <a:bodyPr/>
                    <a:lstStyle/>
                    <a:p>
                      <a:r>
                        <a:rPr lang="en-US" sz="1600" dirty="0"/>
                        <a:t>l(%)</a:t>
                      </a:r>
                      <a:endParaRPr lang="en-IN" sz="1600" dirty="0"/>
                    </a:p>
                  </a:txBody>
                  <a:tcPr/>
                </a:tc>
                <a:extLst>
                  <a:ext uri="{0D108BD9-81ED-4DB2-BD59-A6C34878D82A}">
                    <a16:rowId xmlns:a16="http://schemas.microsoft.com/office/drawing/2014/main" val="1954324023"/>
                  </a:ext>
                </a:extLst>
              </a:tr>
              <a:tr h="329184">
                <a:tc>
                  <a:txBody>
                    <a:bodyPr/>
                    <a:lstStyle/>
                    <a:p>
                      <a:r>
                        <a:rPr lang="en-US" sz="1600" dirty="0"/>
                        <a:t>Temp</a:t>
                      </a:r>
                      <a:endParaRPr lang="en-IN" sz="1600" dirty="0"/>
                    </a:p>
                  </a:txBody>
                  <a:tcPr/>
                </a:tc>
                <a:tc>
                  <a:txBody>
                    <a:bodyPr/>
                    <a:lstStyle/>
                    <a:p>
                      <a:r>
                        <a:rPr lang="en-US" sz="1600" dirty="0"/>
                        <a:t>temperature</a:t>
                      </a:r>
                      <a:endParaRPr lang="en-IN" sz="1600" dirty="0"/>
                    </a:p>
                  </a:txBody>
                  <a:tcPr/>
                </a:tc>
                <a:tc>
                  <a:txBody>
                    <a:bodyPr/>
                    <a:lstStyle/>
                    <a:p>
                      <a:r>
                        <a:rPr lang="en-US" sz="1600" dirty="0"/>
                        <a:t>Fahrenheit</a:t>
                      </a:r>
                      <a:endParaRPr lang="en-IN" sz="1600" dirty="0"/>
                    </a:p>
                  </a:txBody>
                  <a:tcPr/>
                </a:tc>
                <a:extLst>
                  <a:ext uri="{0D108BD9-81ED-4DB2-BD59-A6C34878D82A}">
                    <a16:rowId xmlns:a16="http://schemas.microsoft.com/office/drawing/2014/main" val="1697872854"/>
                  </a:ext>
                </a:extLst>
              </a:tr>
            </a:tbl>
          </a:graphicData>
        </a:graphic>
      </p:graphicFrame>
    </p:spTree>
    <p:extLst>
      <p:ext uri="{BB962C8B-B14F-4D97-AF65-F5344CB8AC3E}">
        <p14:creationId xmlns:p14="http://schemas.microsoft.com/office/powerpoint/2010/main" val="405629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76201"/>
            <a:ext cx="10360501" cy="990600"/>
          </a:xfrm>
        </p:spPr>
        <p:txBody>
          <a:bodyPr/>
          <a:lstStyle/>
          <a:p>
            <a:r>
              <a:rPr lang="en-IN" b="1" dirty="0"/>
              <a:t>Exploratory Data Analysis</a:t>
            </a:r>
            <a:endParaRPr lang="en-US" dirty="0"/>
          </a:p>
        </p:txBody>
      </p:sp>
      <p:sp>
        <p:nvSpPr>
          <p:cNvPr id="14" name="Content Placeholder 13"/>
          <p:cNvSpPr>
            <a:spLocks noGrp="1"/>
          </p:cNvSpPr>
          <p:nvPr>
            <p:ph idx="1"/>
          </p:nvPr>
        </p:nvSpPr>
        <p:spPr>
          <a:xfrm>
            <a:off x="1218883" y="1100328"/>
            <a:ext cx="10360501" cy="4462272"/>
          </a:xfrm>
        </p:spPr>
        <p:txBody>
          <a:bodyPr>
            <a:normAutofit/>
          </a:bodyPr>
          <a:lstStyle/>
          <a:p>
            <a:r>
              <a:rPr lang="en-US" sz="2000" dirty="0"/>
              <a:t>Through visualizations and statistical analysis, I identified a significant positive correlation between LPG and CO levels. As LPG emissions increased, so did the levels of CO in the air. This correlation is crucial in understanding how LPG usage impacts air quality and contributes to CO pollution.</a:t>
            </a:r>
          </a:p>
          <a:p>
            <a:endParaRPr lang="en-US" sz="2000" dirty="0"/>
          </a:p>
          <a:p>
            <a:endParaRPr lang="en-US" sz="2000" dirty="0"/>
          </a:p>
          <a:p>
            <a:endParaRPr lang="en-US" sz="2000" dirty="0"/>
          </a:p>
        </p:txBody>
      </p:sp>
      <p:pic>
        <p:nvPicPr>
          <p:cNvPr id="5" name="Picture 4">
            <a:extLst>
              <a:ext uri="{FF2B5EF4-FFF2-40B4-BE49-F238E27FC236}">
                <a16:creationId xmlns:a16="http://schemas.microsoft.com/office/drawing/2014/main" id="{60710174-5060-2553-44D9-F652768EC36F}"/>
              </a:ext>
            </a:extLst>
          </p:cNvPr>
          <p:cNvPicPr>
            <a:picLocks noChangeAspect="1"/>
          </p:cNvPicPr>
          <p:nvPr/>
        </p:nvPicPr>
        <p:blipFill>
          <a:blip r:embed="rId2"/>
          <a:stretch>
            <a:fillRect/>
          </a:stretch>
        </p:blipFill>
        <p:spPr>
          <a:xfrm>
            <a:off x="1370012" y="2590800"/>
            <a:ext cx="4348854" cy="2743200"/>
          </a:xfrm>
          <a:prstGeom prst="rect">
            <a:avLst/>
          </a:prstGeom>
        </p:spPr>
      </p:pic>
      <p:pic>
        <p:nvPicPr>
          <p:cNvPr id="7" name="Picture 6">
            <a:extLst>
              <a:ext uri="{FF2B5EF4-FFF2-40B4-BE49-F238E27FC236}">
                <a16:creationId xmlns:a16="http://schemas.microsoft.com/office/drawing/2014/main" id="{DE8AB53C-BACA-18BE-B491-7AC56E3BA9EA}"/>
              </a:ext>
            </a:extLst>
          </p:cNvPr>
          <p:cNvPicPr>
            <a:picLocks noChangeAspect="1"/>
          </p:cNvPicPr>
          <p:nvPr/>
        </p:nvPicPr>
        <p:blipFill>
          <a:blip r:embed="rId3"/>
          <a:stretch>
            <a:fillRect/>
          </a:stretch>
        </p:blipFill>
        <p:spPr>
          <a:xfrm>
            <a:off x="7008812" y="2590800"/>
            <a:ext cx="4348854" cy="2743200"/>
          </a:xfrm>
          <a:prstGeom prst="rect">
            <a:avLst/>
          </a:prstGeom>
        </p:spPr>
      </p:pic>
    </p:spTree>
    <p:extLst>
      <p:ext uri="{BB962C8B-B14F-4D97-AF65-F5344CB8AC3E}">
        <p14:creationId xmlns:p14="http://schemas.microsoft.com/office/powerpoint/2010/main" val="386919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89A266-FA15-9EC7-9E7F-4376DDB62392}"/>
              </a:ext>
            </a:extLst>
          </p:cNvPr>
          <p:cNvPicPr>
            <a:picLocks noChangeAspect="1"/>
          </p:cNvPicPr>
          <p:nvPr/>
        </p:nvPicPr>
        <p:blipFill>
          <a:blip r:embed="rId2"/>
          <a:stretch>
            <a:fillRect/>
          </a:stretch>
        </p:blipFill>
        <p:spPr>
          <a:xfrm>
            <a:off x="1434489" y="0"/>
            <a:ext cx="9319846" cy="6858000"/>
          </a:xfrm>
          <a:prstGeom prst="rect">
            <a:avLst/>
          </a:prstGeom>
        </p:spPr>
      </p:pic>
    </p:spTree>
    <p:extLst>
      <p:ext uri="{BB962C8B-B14F-4D97-AF65-F5344CB8AC3E}">
        <p14:creationId xmlns:p14="http://schemas.microsoft.com/office/powerpoint/2010/main" val="1708578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A9495B-C2CD-F0A1-609F-6628112BCCA5}"/>
              </a:ext>
            </a:extLst>
          </p:cNvPr>
          <p:cNvPicPr>
            <a:picLocks noChangeAspect="1"/>
          </p:cNvPicPr>
          <p:nvPr/>
        </p:nvPicPr>
        <p:blipFill>
          <a:blip r:embed="rId2"/>
          <a:stretch>
            <a:fillRect/>
          </a:stretch>
        </p:blipFill>
        <p:spPr>
          <a:xfrm>
            <a:off x="1751012" y="137160"/>
            <a:ext cx="8534400" cy="6583680"/>
          </a:xfrm>
          <a:prstGeom prst="rect">
            <a:avLst/>
          </a:prstGeom>
        </p:spPr>
      </p:pic>
    </p:spTree>
    <p:extLst>
      <p:ext uri="{BB962C8B-B14F-4D97-AF65-F5344CB8AC3E}">
        <p14:creationId xmlns:p14="http://schemas.microsoft.com/office/powerpoint/2010/main" val="54949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217612" y="685800"/>
            <a:ext cx="10360501" cy="5867400"/>
          </a:xfrm>
        </p:spPr>
        <p:txBody>
          <a:bodyPr>
            <a:normAutofit fontScale="92500" lnSpcReduction="20000"/>
          </a:bodyPr>
          <a:lstStyle/>
          <a:p>
            <a:r>
              <a:rPr lang="en-US" sz="1900" dirty="0"/>
              <a:t>Average carbon monoxide levels in homes without gas stoves range from 0.5 to 5 parts per million (ppm). Near properly adjusted gas stoves, levels are typically between 5 to 15 ppm, while poorly adjusted stoves may reach 30 ppm or higher.</a:t>
            </a:r>
          </a:p>
          <a:p>
            <a:r>
              <a:rPr lang="en-US" sz="1900" dirty="0"/>
              <a:t>Occupational safety standards set by OSHA permit exposure levels up to 50 ppm as an 8-hour time-weighted average. NIOSH recommends a lower exposure limit of 35 ppm as an 8-hour TWA and sets a ceiling of 200 ppm to protect against cardiovascular effects</a:t>
            </a:r>
          </a:p>
          <a:p>
            <a:r>
              <a:rPr lang="en-US" sz="1900" dirty="0"/>
              <a:t>ACGIH assigns a threshold limit value (TLV) of 25 ppm as a TWA for an 8-hour workday and 40-hour workweek. This limit is based on the risk of elevated carboxyhemoglobin levels.</a:t>
            </a:r>
          </a:p>
          <a:p>
            <a:r>
              <a:rPr lang="en-US" sz="1900" dirty="0"/>
              <a:t>These exposure limits and guidelines are crucial for safeguarding public health and preventing the adverse effects of carbon monoxide poisoning.</a:t>
            </a:r>
          </a:p>
          <a:p>
            <a:pPr marL="0" indent="0">
              <a:buNone/>
            </a:pPr>
            <a:r>
              <a:rPr lang="en-US" sz="1900" dirty="0">
                <a:effectLst/>
              </a:rPr>
              <a:t>I've divided the data into two groups based on carbon monoxide (CO) levels: </a:t>
            </a:r>
            <a:endParaRPr lang="en-US" sz="1900" dirty="0"/>
          </a:p>
          <a:p>
            <a:r>
              <a:rPr lang="en-US" sz="1900" dirty="0">
                <a:effectLst/>
              </a:rPr>
              <a:t>•0: Indicates conditions where the CO concentration exceeds 0.005 parts per million (ppm). In this instance, I would classify the environment as "bad" or having a high CO content, which could provide safety and health problems. </a:t>
            </a:r>
            <a:endParaRPr lang="en-US" sz="1900" dirty="0"/>
          </a:p>
          <a:p>
            <a:r>
              <a:rPr lang="en-US" sz="1900" dirty="0"/>
              <a:t>1: Represents situations where the CO level is under or equal to 0.005 ppm. </a:t>
            </a:r>
            <a:r>
              <a:rPr lang="en-IN" sz="1900" dirty="0">
                <a:effectLst/>
              </a:rPr>
              <a:t>In this instance, </a:t>
            </a:r>
            <a:r>
              <a:rPr lang="en-US" sz="1900" dirty="0"/>
              <a:t>, I consider the environment as "normal" or "good," indicating a safe and acceptable CO concentration.</a:t>
            </a:r>
          </a:p>
          <a:p>
            <a:pPr marL="0" indent="0">
              <a:buNone/>
            </a:pPr>
            <a:r>
              <a:rPr lang="en-US" sz="1900" dirty="0"/>
              <a:t>The target label (Target) for our classification problem is assigned these binary values (0 and 1) based on the specified threshold of 0.005 ppm to distinguish between "bad" and "good" CO environments. This classification will help me identify potentially hazardous environments and ensure safety measures are taken when necessary.</a:t>
            </a:r>
          </a:p>
          <a:p>
            <a:endParaRPr lang="en-US" sz="1800" dirty="0"/>
          </a:p>
        </p:txBody>
      </p:sp>
    </p:spTree>
    <p:extLst>
      <p:ext uri="{BB962C8B-B14F-4D97-AF65-F5344CB8AC3E}">
        <p14:creationId xmlns:p14="http://schemas.microsoft.com/office/powerpoint/2010/main" val="843075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CC9684-D3D8-F437-BBB0-36D8FC8E7B77}"/>
              </a:ext>
            </a:extLst>
          </p:cNvPr>
          <p:cNvPicPr>
            <a:picLocks noChangeAspect="1"/>
          </p:cNvPicPr>
          <p:nvPr/>
        </p:nvPicPr>
        <p:blipFill>
          <a:blip r:embed="rId2"/>
          <a:stretch>
            <a:fillRect/>
          </a:stretch>
        </p:blipFill>
        <p:spPr>
          <a:xfrm>
            <a:off x="1751012" y="152400"/>
            <a:ext cx="9067800" cy="6400800"/>
          </a:xfrm>
          <a:prstGeom prst="rect">
            <a:avLst/>
          </a:prstGeom>
        </p:spPr>
      </p:pic>
    </p:spTree>
    <p:extLst>
      <p:ext uri="{BB962C8B-B14F-4D97-AF65-F5344CB8AC3E}">
        <p14:creationId xmlns:p14="http://schemas.microsoft.com/office/powerpoint/2010/main" val="32047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300</TotalTime>
  <Words>2759</Words>
  <Application>Microsoft Office PowerPoint</Application>
  <PresentationFormat>Custom</PresentationFormat>
  <Paragraphs>213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Consolas</vt:lpstr>
      <vt:lpstr>Tech 16x9</vt:lpstr>
      <vt:lpstr>Environmental Monitoring, Analysis, and Classification Using Machine Learning and Deep Learning Approaches to Discover Correlation Between LPG and Carbon Monoxide</vt:lpstr>
      <vt:lpstr>Introduction</vt:lpstr>
      <vt:lpstr>Data Collection</vt:lpstr>
      <vt:lpstr>PowerPoint Presentation</vt:lpstr>
      <vt:lpstr>Exploratory Data Analysis</vt:lpstr>
      <vt:lpstr>PowerPoint Presentation</vt:lpstr>
      <vt:lpstr>PowerPoint Presentation</vt:lpstr>
      <vt:lpstr>PowerPoint Presentation</vt:lpstr>
      <vt:lpstr>PowerPoint Presentation</vt:lpstr>
      <vt:lpstr>Machine Learning Models</vt:lpstr>
      <vt:lpstr>Deep Learning Models</vt:lpstr>
      <vt:lpstr>Results</vt:lpstr>
      <vt:lpstr>PowerPoint Presentation</vt:lpstr>
      <vt:lpstr>PowerPoint Presentation</vt:lpstr>
      <vt:lpstr>PowerPoint Presentation</vt:lpstr>
      <vt:lpstr>PowerPoint Presentation</vt:lpstr>
      <vt:lpstr>Discussion:</vt:lpstr>
      <vt:lpstr>PowerPoint Presentation</vt:lpstr>
      <vt:lpstr>Conclusion:</vt:lpstr>
      <vt:lpstr>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Monitoring, Analysis, and Classification Using Machine Learning and Deep Learning Approaches to Discover Correlation Between LPG and Carbon Monoxide</dc:title>
  <dc:creator>Yamin H</dc:creator>
  <cp:lastModifiedBy>Yamin H</cp:lastModifiedBy>
  <cp:revision>3</cp:revision>
  <dcterms:created xsi:type="dcterms:W3CDTF">2023-08-02T16:59:26Z</dcterms:created>
  <dcterms:modified xsi:type="dcterms:W3CDTF">2023-08-04T14:38:20Z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