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6275E44-7794-4C9F-85BC-41008BCC8225}"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36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0010A-EA54-46DB-B2D1-3C930C2B558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411034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771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74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331563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98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441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72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425910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08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0010A-EA54-46DB-B2D1-3C930C2B558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188869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0010A-EA54-46DB-B2D1-3C930C2B5583}"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75E44-7794-4C9F-85BC-41008BCC8225}"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29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0010A-EA54-46DB-B2D1-3C930C2B5583}"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5E44-7794-4C9F-85BC-41008BCC8225}"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50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0010A-EA54-46DB-B2D1-3C930C2B5583}"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42618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0010A-EA54-46DB-B2D1-3C930C2B558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4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0010A-EA54-46DB-B2D1-3C930C2B558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325591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90010A-EA54-46DB-B2D1-3C930C2B5583}" type="datetimeFigureOut">
              <a:rPr lang="en-US" smtClean="0"/>
              <a:t>11/17/2023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275E44-7794-4C9F-85BC-41008BCC8225}" type="slidenum">
              <a:rPr lang="en-US" smtClean="0"/>
              <a:t>‹#›</a:t>
            </a:fld>
            <a:endParaRPr lang="en-US"/>
          </a:p>
        </p:txBody>
      </p:sp>
    </p:spTree>
    <p:extLst>
      <p:ext uri="{BB962C8B-B14F-4D97-AF65-F5344CB8AC3E}">
        <p14:creationId xmlns:p14="http://schemas.microsoft.com/office/powerpoint/2010/main" val="24182965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kaggle.com/noordeen/insurance-premiu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9D3694-E84D-1E17-73AF-19277B520D9B}"/>
              </a:ext>
            </a:extLst>
          </p:cNvPr>
          <p:cNvSpPr>
            <a:spLocks noGrp="1"/>
          </p:cNvSpPr>
          <p:nvPr>
            <p:ph type="title"/>
          </p:nvPr>
        </p:nvSpPr>
        <p:spPr/>
        <p:txBody>
          <a:bodyPr/>
          <a:lstStyle/>
          <a:p>
            <a:r>
              <a:rPr lang="en-US" b="1" dirty="0">
                <a:ln w="12700">
                  <a:solidFill>
                    <a:schemeClr val="accent3">
                      <a:lumMod val="50000"/>
                    </a:schemeClr>
                  </a:solidFill>
                  <a:prstDash val="solid"/>
                </a:ln>
                <a:solidFill>
                  <a:schemeClr val="accent1">
                    <a:lumMod val="60000"/>
                    <a:lumOff val="40000"/>
                  </a:schemeClr>
                </a:solidFill>
                <a:effectLst>
                  <a:innerShdw blurRad="177800">
                    <a:schemeClr val="accent3">
                      <a:lumMod val="50000"/>
                    </a:schemeClr>
                  </a:innerShdw>
                </a:effectLst>
              </a:rPr>
              <a:t>Insurance Premium Prediction</a:t>
            </a:r>
          </a:p>
        </p:txBody>
      </p:sp>
      <p:sp>
        <p:nvSpPr>
          <p:cNvPr id="6" name="Text Placeholder 5">
            <a:extLst>
              <a:ext uri="{FF2B5EF4-FFF2-40B4-BE49-F238E27FC236}">
                <a16:creationId xmlns:a16="http://schemas.microsoft.com/office/drawing/2014/main" id="{7C25417D-FA41-9172-24E0-560DD26F2C03}"/>
              </a:ext>
            </a:extLst>
          </p:cNvPr>
          <p:cNvSpPr>
            <a:spLocks noGrp="1"/>
          </p:cNvSpPr>
          <p:nvPr>
            <p:ph type="body" idx="1"/>
          </p:nvPr>
        </p:nvSpPr>
        <p:spPr/>
        <p:txBody>
          <a:bodyPr/>
          <a:lstStyle/>
          <a:p>
            <a:r>
              <a:rPr lang="en-US" dirty="0"/>
              <a:t>By Robin Mitra</a:t>
            </a:r>
          </a:p>
        </p:txBody>
      </p:sp>
    </p:spTree>
    <p:extLst>
      <p:ext uri="{BB962C8B-B14F-4D97-AF65-F5344CB8AC3E}">
        <p14:creationId xmlns:p14="http://schemas.microsoft.com/office/powerpoint/2010/main" val="154037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Feature Importance</a:t>
            </a:r>
          </a:p>
        </p:txBody>
      </p:sp>
      <p:sp>
        <p:nvSpPr>
          <p:cNvPr id="3" name="TextBox 2">
            <a:extLst>
              <a:ext uri="{FF2B5EF4-FFF2-40B4-BE49-F238E27FC236}">
                <a16:creationId xmlns:a16="http://schemas.microsoft.com/office/drawing/2014/main" id="{73628A80-51AA-E525-BCF7-5395F04EEE0A}"/>
              </a:ext>
            </a:extLst>
          </p:cNvPr>
          <p:cNvSpPr txBox="1"/>
          <p:nvPr/>
        </p:nvSpPr>
        <p:spPr>
          <a:xfrm>
            <a:off x="906378" y="2866190"/>
            <a:ext cx="4195011" cy="2862322"/>
          </a:xfrm>
          <a:prstGeom prst="rect">
            <a:avLst/>
          </a:prstGeom>
          <a:noFill/>
        </p:spPr>
        <p:txBody>
          <a:bodyPr wrap="square">
            <a:spAutoFit/>
          </a:bodyPr>
          <a:lstStyle/>
          <a:p>
            <a:r>
              <a:rPr lang="en-US" sz="2000" dirty="0">
                <a:latin typeface="Aptos Display" panose="020B0004020202020204" pitchFamily="34" charset="0"/>
              </a:rPr>
              <a:t>• </a:t>
            </a:r>
            <a:r>
              <a:rPr lang="en-US" sz="2000" b="1" dirty="0" err="1">
                <a:solidFill>
                  <a:srgbClr val="4EC9B0"/>
                </a:solidFill>
                <a:effectLst/>
                <a:latin typeface="Consolas" panose="020B0609020204030204" pitchFamily="49" charset="0"/>
              </a:rPr>
              <a:t>GradientBoostingRegressor</a:t>
            </a:r>
            <a:endParaRPr lang="en-US" sz="2000" b="1" dirty="0">
              <a:solidFill>
                <a:srgbClr val="CCCCCC"/>
              </a:solidFill>
              <a:effectLst/>
              <a:latin typeface="Consolas" panose="020B0609020204030204" pitchFamily="49" charset="0"/>
            </a:endParaRPr>
          </a:p>
          <a:p>
            <a:r>
              <a:rPr lang="en-US" sz="2000" dirty="0">
                <a:latin typeface="Aptos Display" panose="020B0004020202020204" pitchFamily="34" charset="0"/>
              </a:rPr>
              <a:t>Feature importance is calculated as the decrease in node impurity weighted by the probability of reaching that node. The node probability can be calculated by the number of samples that reach the node, divided by the total number of samples. The higher the vales the more important the feature</a:t>
            </a:r>
            <a:endParaRPr lang="en-US" sz="2000" u="sng" dirty="0">
              <a:solidFill>
                <a:schemeClr val="bg2">
                  <a:lumMod val="10000"/>
                </a:schemeClr>
              </a:solidFill>
              <a:latin typeface="Aptos Display" panose="020B0004020202020204" pitchFamily="34" charset="0"/>
            </a:endParaRPr>
          </a:p>
        </p:txBody>
      </p:sp>
      <p:pic>
        <p:nvPicPr>
          <p:cNvPr id="5" name="Picture 4">
            <a:extLst>
              <a:ext uri="{FF2B5EF4-FFF2-40B4-BE49-F238E27FC236}">
                <a16:creationId xmlns:a16="http://schemas.microsoft.com/office/drawing/2014/main" id="{01D32AFC-075F-6CF9-B393-A20295349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589" y="2481178"/>
            <a:ext cx="4195011" cy="3786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778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Model Deployment</a:t>
            </a:r>
          </a:p>
        </p:txBody>
      </p:sp>
      <p:sp>
        <p:nvSpPr>
          <p:cNvPr id="3" name="TextBox 2">
            <a:extLst>
              <a:ext uri="{FF2B5EF4-FFF2-40B4-BE49-F238E27FC236}">
                <a16:creationId xmlns:a16="http://schemas.microsoft.com/office/drawing/2014/main" id="{73628A80-51AA-E525-BCF7-5395F04EEE0A}"/>
              </a:ext>
            </a:extLst>
          </p:cNvPr>
          <p:cNvSpPr txBox="1"/>
          <p:nvPr/>
        </p:nvSpPr>
        <p:spPr>
          <a:xfrm>
            <a:off x="906378" y="2866190"/>
            <a:ext cx="4531896" cy="2246769"/>
          </a:xfrm>
          <a:prstGeom prst="rect">
            <a:avLst/>
          </a:prstGeom>
          <a:noFill/>
        </p:spPr>
        <p:txBody>
          <a:bodyPr wrap="square">
            <a:spAutoFit/>
          </a:bodyPr>
          <a:lstStyle/>
          <a:p>
            <a:r>
              <a:rPr lang="en-US" sz="2000" dirty="0">
                <a:latin typeface="Aptos Display" panose="020B0004020202020204" pitchFamily="34" charset="0"/>
              </a:rPr>
              <a:t>Saved  </a:t>
            </a:r>
            <a:r>
              <a:rPr lang="en-US" sz="2000" b="0" dirty="0" err="1">
                <a:solidFill>
                  <a:schemeClr val="bg2">
                    <a:lumMod val="10000"/>
                  </a:schemeClr>
                </a:solidFill>
                <a:effectLst/>
                <a:latin typeface="Consolas" panose="020B0609020204030204" pitchFamily="49" charset="0"/>
              </a:rPr>
              <a:t>GradientBoostingRegressor</a:t>
            </a:r>
            <a:r>
              <a:rPr lang="en-US" sz="2000" b="0" dirty="0">
                <a:solidFill>
                  <a:schemeClr val="bg2">
                    <a:lumMod val="10000"/>
                  </a:schemeClr>
                </a:solidFill>
                <a:effectLst/>
                <a:latin typeface="Consolas" panose="020B0609020204030204" pitchFamily="49" charset="0"/>
              </a:rPr>
              <a:t> </a:t>
            </a:r>
            <a:r>
              <a:rPr lang="en-US" sz="2000" dirty="0">
                <a:latin typeface="Aptos Display" panose="020B0004020202020204" pitchFamily="34" charset="0"/>
              </a:rPr>
              <a:t>model and the Random Forest regressor model into the “models” directory. Then deployed the Xgboost regressor model using the Flask and linked to web application which was designed using HTML 5.</a:t>
            </a:r>
            <a:endParaRPr lang="en-US" sz="2000" u="sng" dirty="0">
              <a:solidFill>
                <a:schemeClr val="bg2">
                  <a:lumMod val="10000"/>
                </a:schemeClr>
              </a:solidFill>
              <a:latin typeface="Aptos Display" panose="020B0004020202020204" pitchFamily="34" charset="0"/>
            </a:endParaRPr>
          </a:p>
        </p:txBody>
      </p:sp>
      <p:pic>
        <p:nvPicPr>
          <p:cNvPr id="5" name="Picture 4">
            <a:extLst>
              <a:ext uri="{FF2B5EF4-FFF2-40B4-BE49-F238E27FC236}">
                <a16:creationId xmlns:a16="http://schemas.microsoft.com/office/drawing/2014/main" id="{943A4E83-6935-3A18-DE40-25984094B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038" y="2613989"/>
            <a:ext cx="5950584" cy="34650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763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770021" y="982132"/>
            <a:ext cx="10515601" cy="1303867"/>
          </a:xfrm>
        </p:spPr>
        <p:txBody>
          <a:bodyPr>
            <a:normAutofit fontScale="90000"/>
          </a:bodyPr>
          <a:lstStyle/>
          <a:p>
            <a:r>
              <a:rPr lang="en-US" sz="6000" b="1" dirty="0"/>
              <a:t>Key Performance Indicator (KPI)</a:t>
            </a:r>
          </a:p>
        </p:txBody>
      </p:sp>
      <p:sp>
        <p:nvSpPr>
          <p:cNvPr id="3" name="TextBox 2">
            <a:extLst>
              <a:ext uri="{FF2B5EF4-FFF2-40B4-BE49-F238E27FC236}">
                <a16:creationId xmlns:a16="http://schemas.microsoft.com/office/drawing/2014/main" id="{73628A80-51AA-E525-BCF7-5395F04EEE0A}"/>
              </a:ext>
            </a:extLst>
          </p:cNvPr>
          <p:cNvSpPr txBox="1"/>
          <p:nvPr/>
        </p:nvSpPr>
        <p:spPr>
          <a:xfrm>
            <a:off x="1792704" y="2940786"/>
            <a:ext cx="8606591" cy="1631216"/>
          </a:xfrm>
          <a:prstGeom prst="rect">
            <a:avLst/>
          </a:prstGeom>
          <a:noFill/>
        </p:spPr>
        <p:txBody>
          <a:bodyPr wrap="square">
            <a:spAutoFit/>
          </a:bodyPr>
          <a:lstStyle/>
          <a:p>
            <a:r>
              <a:rPr lang="en-US" sz="2000" dirty="0">
                <a:latin typeface="Aptos Display" panose="020B0004020202020204" pitchFamily="34" charset="0"/>
              </a:rPr>
              <a:t>• Time and workload reduction using the regression models.</a:t>
            </a:r>
          </a:p>
          <a:p>
            <a:r>
              <a:rPr lang="en-US" sz="2000" dirty="0">
                <a:latin typeface="Aptos Display" panose="020B0004020202020204" pitchFamily="34" charset="0"/>
              </a:rPr>
              <a:t>• Comparison of the R2 scores and the Adjusted R2 scores of the model on both the training and the testing data.</a:t>
            </a:r>
          </a:p>
          <a:p>
            <a:r>
              <a:rPr lang="en-US" sz="2000" dirty="0">
                <a:latin typeface="Aptos Display" panose="020B0004020202020204" pitchFamily="34" charset="0"/>
              </a:rPr>
              <a:t>• Comparison of the RMSE scores of the model on both the training and the testing data.</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297037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770021" y="982132"/>
            <a:ext cx="10515601" cy="1303867"/>
          </a:xfrm>
        </p:spPr>
        <p:txBody>
          <a:bodyPr>
            <a:normAutofit/>
          </a:bodyPr>
          <a:lstStyle/>
          <a:p>
            <a:r>
              <a:rPr lang="en-US" sz="6000" b="1" dirty="0"/>
              <a:t>Q &amp; A</a:t>
            </a:r>
          </a:p>
        </p:txBody>
      </p:sp>
      <p:sp>
        <p:nvSpPr>
          <p:cNvPr id="3" name="TextBox 2">
            <a:extLst>
              <a:ext uri="{FF2B5EF4-FFF2-40B4-BE49-F238E27FC236}">
                <a16:creationId xmlns:a16="http://schemas.microsoft.com/office/drawing/2014/main" id="{73628A80-51AA-E525-BCF7-5395F04EEE0A}"/>
              </a:ext>
            </a:extLst>
          </p:cNvPr>
          <p:cNvSpPr txBox="1"/>
          <p:nvPr/>
        </p:nvSpPr>
        <p:spPr>
          <a:xfrm>
            <a:off x="1014663" y="2587860"/>
            <a:ext cx="10270959" cy="3170099"/>
          </a:xfrm>
          <a:prstGeom prst="rect">
            <a:avLst/>
          </a:prstGeom>
          <a:noFill/>
        </p:spPr>
        <p:txBody>
          <a:bodyPr wrap="square">
            <a:spAutoFit/>
          </a:bodyPr>
          <a:lstStyle/>
          <a:p>
            <a:r>
              <a:rPr lang="en-US" sz="2000" dirty="0">
                <a:latin typeface="Aptos Display" panose="020B0004020202020204" pitchFamily="34" charset="0"/>
              </a:rPr>
              <a:t>• How are logs managed?</a:t>
            </a:r>
          </a:p>
          <a:p>
            <a:r>
              <a:rPr lang="en-US" sz="2000" dirty="0">
                <a:latin typeface="Aptos Display" panose="020B0004020202020204" pitchFamily="34" charset="0"/>
              </a:rPr>
              <a:t>Answer: The entire project is divided into two stages - the development stage and</a:t>
            </a:r>
          </a:p>
          <a:p>
            <a:r>
              <a:rPr lang="en-US" sz="2000" dirty="0">
                <a:latin typeface="Aptos Display" panose="020B0004020202020204" pitchFamily="34" charset="0"/>
              </a:rPr>
              <a:t>the deployment stage. The logs recorded during the development stage are stored in the "development_logs.log" file while the logs recorded during the local deployment are stored in the "deployment_logs.log" file.</a:t>
            </a:r>
          </a:p>
          <a:p>
            <a:endParaRPr lang="en-US" sz="2000" dirty="0">
              <a:latin typeface="Aptos Display" panose="020B0004020202020204" pitchFamily="34" charset="0"/>
            </a:endParaRPr>
          </a:p>
          <a:p>
            <a:r>
              <a:rPr lang="en-US" sz="2000" dirty="0">
                <a:latin typeface="Aptos Display" panose="020B0004020202020204" pitchFamily="34" charset="0"/>
              </a:rPr>
              <a:t>• Explain importance of virtual environment?</a:t>
            </a:r>
          </a:p>
          <a:p>
            <a:r>
              <a:rPr lang="en-US" sz="2000" dirty="0">
                <a:latin typeface="Aptos Display" panose="020B0004020202020204" pitchFamily="34" charset="0"/>
              </a:rPr>
              <a:t>Answer: Virtual environment gives us an independent platform to decouple and</a:t>
            </a:r>
          </a:p>
          <a:p>
            <a:r>
              <a:rPr lang="en-US" sz="2000" dirty="0">
                <a:latin typeface="Aptos Display" panose="020B0004020202020204" pitchFamily="34" charset="0"/>
              </a:rPr>
              <a:t>isolate versions of Python and its associated pip packages. This allows end-users to install and manage their own set of packages that are independent of those provided by the system.</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360158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770021" y="982132"/>
            <a:ext cx="10515601" cy="1303867"/>
          </a:xfrm>
        </p:spPr>
        <p:txBody>
          <a:bodyPr>
            <a:normAutofit/>
          </a:bodyPr>
          <a:lstStyle/>
          <a:p>
            <a:r>
              <a:rPr lang="en-US" sz="6000" b="1" dirty="0"/>
              <a:t>Q &amp; A</a:t>
            </a:r>
          </a:p>
        </p:txBody>
      </p:sp>
      <p:sp>
        <p:nvSpPr>
          <p:cNvPr id="3" name="TextBox 2">
            <a:extLst>
              <a:ext uri="{FF2B5EF4-FFF2-40B4-BE49-F238E27FC236}">
                <a16:creationId xmlns:a16="http://schemas.microsoft.com/office/drawing/2014/main" id="{73628A80-51AA-E525-BCF7-5395F04EEE0A}"/>
              </a:ext>
            </a:extLst>
          </p:cNvPr>
          <p:cNvSpPr txBox="1"/>
          <p:nvPr/>
        </p:nvSpPr>
        <p:spPr>
          <a:xfrm>
            <a:off x="1014663" y="2587860"/>
            <a:ext cx="10270959" cy="2554545"/>
          </a:xfrm>
          <a:prstGeom prst="rect">
            <a:avLst/>
          </a:prstGeom>
          <a:noFill/>
        </p:spPr>
        <p:txBody>
          <a:bodyPr wrap="square">
            <a:spAutoFit/>
          </a:bodyPr>
          <a:lstStyle/>
          <a:p>
            <a:r>
              <a:rPr lang="en-US" sz="2000" dirty="0">
                <a:latin typeface="Aptos Display" panose="020B0004020202020204" pitchFamily="34" charset="0"/>
              </a:rPr>
              <a:t>• Why we use branch in git?</a:t>
            </a:r>
          </a:p>
          <a:p>
            <a:r>
              <a:rPr lang="en-US" sz="2000" dirty="0">
                <a:latin typeface="Aptos Display" panose="020B0004020202020204" pitchFamily="34" charset="0"/>
              </a:rPr>
              <a:t>Answer:</a:t>
            </a:r>
          </a:p>
          <a:p>
            <a:endParaRPr lang="en-US" sz="2000" dirty="0">
              <a:latin typeface="Aptos Display" panose="020B0004020202020204" pitchFamily="34" charset="0"/>
            </a:endParaRPr>
          </a:p>
          <a:p>
            <a:r>
              <a:rPr lang="en-US" sz="2000" dirty="0">
                <a:latin typeface="Aptos Display" panose="020B0004020202020204" pitchFamily="34" charset="0"/>
              </a:rPr>
              <a:t>- A branch represents an independent line of development. A branch to isolate development</a:t>
            </a:r>
          </a:p>
          <a:p>
            <a:r>
              <a:rPr lang="en-US" sz="2000" dirty="0">
                <a:latin typeface="Aptos Display" panose="020B0004020202020204" pitchFamily="34" charset="0"/>
              </a:rPr>
              <a:t>work without affecting other branches in the repository</a:t>
            </a:r>
          </a:p>
          <a:p>
            <a:r>
              <a:rPr lang="en-US" sz="2000" dirty="0">
                <a:latin typeface="Aptos Display" panose="020B0004020202020204" pitchFamily="34" charset="0"/>
              </a:rPr>
              <a:t>- The git branch command lets you create, list, rename, and delete branches. It doesn't let you switch between branches or put a forked history back together again. For this reason, git branch is tightly integrated with the git checkout and git merge commands.</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374210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Content</a:t>
            </a:r>
          </a:p>
        </p:txBody>
      </p:sp>
      <p:sp>
        <p:nvSpPr>
          <p:cNvPr id="6" name="TextBox 5">
            <a:extLst>
              <a:ext uri="{FF2B5EF4-FFF2-40B4-BE49-F238E27FC236}">
                <a16:creationId xmlns:a16="http://schemas.microsoft.com/office/drawing/2014/main" id="{13F6B514-C475-AF2E-191F-1FB98E673E88}"/>
              </a:ext>
            </a:extLst>
          </p:cNvPr>
          <p:cNvSpPr txBox="1"/>
          <p:nvPr/>
        </p:nvSpPr>
        <p:spPr>
          <a:xfrm>
            <a:off x="1411705" y="2736547"/>
            <a:ext cx="6096000" cy="3170099"/>
          </a:xfrm>
          <a:prstGeom prst="rect">
            <a:avLst/>
          </a:prstGeom>
          <a:noFill/>
        </p:spPr>
        <p:txBody>
          <a:bodyPr wrap="square">
            <a:spAutoFit/>
          </a:bodyPr>
          <a:lstStyle/>
          <a:p>
            <a:r>
              <a:rPr lang="en-US" sz="2000" b="1" dirty="0">
                <a:latin typeface="Aptos Display" panose="020B0004020202020204" pitchFamily="34" charset="0"/>
              </a:rPr>
              <a:t>▪ Objectives</a:t>
            </a:r>
          </a:p>
          <a:p>
            <a:r>
              <a:rPr lang="en-US" sz="2000" b="1" dirty="0">
                <a:latin typeface="Aptos Display" panose="020B0004020202020204" pitchFamily="34" charset="0"/>
              </a:rPr>
              <a:t>▪ Architecture</a:t>
            </a:r>
          </a:p>
          <a:p>
            <a:r>
              <a:rPr lang="en-US" sz="2000" b="1" dirty="0">
                <a:latin typeface="Aptos Display" panose="020B0004020202020204" pitchFamily="34" charset="0"/>
              </a:rPr>
              <a:t>▪ Data set</a:t>
            </a:r>
          </a:p>
          <a:p>
            <a:r>
              <a:rPr lang="en-US" sz="2000" b="1" dirty="0">
                <a:latin typeface="Aptos Display" panose="020B0004020202020204" pitchFamily="34" charset="0"/>
              </a:rPr>
              <a:t>▪ EDA</a:t>
            </a:r>
          </a:p>
          <a:p>
            <a:r>
              <a:rPr lang="en-US" sz="2000" b="1" dirty="0">
                <a:latin typeface="Aptos Display" panose="020B0004020202020204" pitchFamily="34" charset="0"/>
              </a:rPr>
              <a:t>▪ Data Pre-Processing</a:t>
            </a:r>
          </a:p>
          <a:p>
            <a:r>
              <a:rPr lang="en-US" sz="2000" b="1" dirty="0">
                <a:latin typeface="Aptos Display" panose="020B0004020202020204" pitchFamily="34" charset="0"/>
              </a:rPr>
              <a:t>▪ Model Building &amp; evaluation</a:t>
            </a:r>
          </a:p>
          <a:p>
            <a:r>
              <a:rPr lang="en-US" sz="2000" b="1" dirty="0">
                <a:latin typeface="Aptos Display" panose="020B0004020202020204" pitchFamily="34" charset="0"/>
              </a:rPr>
              <a:t>▪ Feature importance</a:t>
            </a:r>
          </a:p>
          <a:p>
            <a:r>
              <a:rPr lang="en-US" sz="2000" b="1" dirty="0">
                <a:latin typeface="Aptos Display" panose="020B0004020202020204" pitchFamily="34" charset="0"/>
              </a:rPr>
              <a:t>▪ Model Deployment</a:t>
            </a:r>
          </a:p>
          <a:p>
            <a:r>
              <a:rPr lang="en-US" sz="2000" b="1" dirty="0">
                <a:latin typeface="Aptos Display" panose="020B0004020202020204" pitchFamily="34" charset="0"/>
              </a:rPr>
              <a:t>▪ Key Performance Indicators (KPI)</a:t>
            </a:r>
          </a:p>
          <a:p>
            <a:r>
              <a:rPr lang="en-US" sz="2000" b="1" dirty="0">
                <a:latin typeface="Aptos Display" panose="020B0004020202020204" pitchFamily="34" charset="0"/>
              </a:rPr>
              <a:t>▪ Q &amp; A</a:t>
            </a:r>
          </a:p>
        </p:txBody>
      </p:sp>
    </p:spTree>
    <p:extLst>
      <p:ext uri="{BB962C8B-B14F-4D97-AF65-F5344CB8AC3E}">
        <p14:creationId xmlns:p14="http://schemas.microsoft.com/office/powerpoint/2010/main" val="24320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Objective</a:t>
            </a:r>
          </a:p>
        </p:txBody>
      </p:sp>
      <p:sp>
        <p:nvSpPr>
          <p:cNvPr id="3" name="TextBox 2">
            <a:extLst>
              <a:ext uri="{FF2B5EF4-FFF2-40B4-BE49-F238E27FC236}">
                <a16:creationId xmlns:a16="http://schemas.microsoft.com/office/drawing/2014/main" id="{8F0F3293-A274-00B6-4A14-D0A1D9DC6739}"/>
              </a:ext>
            </a:extLst>
          </p:cNvPr>
          <p:cNvSpPr txBox="1"/>
          <p:nvPr/>
        </p:nvSpPr>
        <p:spPr>
          <a:xfrm>
            <a:off x="1443789" y="2503740"/>
            <a:ext cx="9452809" cy="2923877"/>
          </a:xfrm>
          <a:prstGeom prst="rect">
            <a:avLst/>
          </a:prstGeom>
          <a:noFill/>
        </p:spPr>
        <p:txBody>
          <a:bodyPr wrap="square">
            <a:spAutoFit/>
          </a:bodyPr>
          <a:lstStyle/>
          <a:p>
            <a:r>
              <a:rPr kumimoji="0" lang="en-US" sz="2000" b="0" i="0" u="none" strike="noStrike" kern="1200" cap="none" spc="0" normalizeH="0" baseline="0" noProof="0" dirty="0">
                <a:ln>
                  <a:noFill/>
                </a:ln>
                <a:solidFill>
                  <a:prstClr val="black"/>
                </a:solidFill>
                <a:effectLst/>
                <a:uLnTx/>
                <a:uFillTx/>
                <a:latin typeface="Aptos Display" panose="020B0004020202020204" pitchFamily="34" charset="0"/>
              </a:rPr>
              <a:t>The goal of this project is to give an estimate of how much they need on their individual health situation and  Build a solution that should able to predict the premium of the personal for health insurance</a:t>
            </a:r>
            <a:endParaRPr lang="en-US" sz="2000" dirty="0">
              <a:latin typeface="Aptos Display" panose="020B0004020202020204" pitchFamily="34" charset="0"/>
            </a:endParaRPr>
          </a:p>
          <a:p>
            <a:pPr marL="0" indent="0">
              <a:buNone/>
            </a:pPr>
            <a:r>
              <a:rPr lang="en-US" sz="2400" b="1" dirty="0">
                <a:latin typeface="Aptos Display" panose="020B0004020202020204" pitchFamily="34" charset="0"/>
              </a:rPr>
              <a:t>Benefits :</a:t>
            </a:r>
          </a:p>
          <a:p>
            <a:pPr>
              <a:buFont typeface="Wingdings" panose="05000000000000000000" pitchFamily="2" charset="2"/>
              <a:buChar char="§"/>
            </a:pPr>
            <a:r>
              <a:rPr lang="en-US" sz="2000" dirty="0">
                <a:latin typeface="Aptos Display" panose="020B0004020202020204" pitchFamily="34" charset="0"/>
              </a:rPr>
              <a:t>Gets idea about how much amount required annually according to their own of health status.</a:t>
            </a:r>
          </a:p>
          <a:p>
            <a:pPr>
              <a:buFont typeface="Wingdings" panose="05000000000000000000" pitchFamily="2" charset="2"/>
              <a:buChar char="§"/>
            </a:pPr>
            <a:r>
              <a:rPr lang="en-US" sz="2000" dirty="0">
                <a:latin typeface="Aptos Display" panose="020B0004020202020204" pitchFamily="34" charset="0"/>
              </a:rPr>
              <a:t>This can help a person in focusing more on the health aspect of an insurance.</a:t>
            </a:r>
          </a:p>
          <a:p>
            <a:pPr>
              <a:buFont typeface="Wingdings" panose="05000000000000000000" pitchFamily="2" charset="2"/>
              <a:buChar char="§"/>
            </a:pPr>
            <a:r>
              <a:rPr lang="en-US" sz="2000" dirty="0">
                <a:latin typeface="Aptos Display" panose="020B0004020202020204" pitchFamily="34" charset="0"/>
              </a:rPr>
              <a:t>Help in giving premium of health insurance.</a:t>
            </a:r>
          </a:p>
          <a:p>
            <a:endParaRPr lang="en-US" sz="2000" dirty="0">
              <a:latin typeface="Aptos Display" panose="020B0004020202020204" pitchFamily="34" charset="0"/>
            </a:endParaRPr>
          </a:p>
        </p:txBody>
      </p:sp>
    </p:spTree>
    <p:extLst>
      <p:ext uri="{BB962C8B-B14F-4D97-AF65-F5344CB8AC3E}">
        <p14:creationId xmlns:p14="http://schemas.microsoft.com/office/powerpoint/2010/main" val="238774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Architecture</a:t>
            </a:r>
          </a:p>
        </p:txBody>
      </p:sp>
      <p:pic>
        <p:nvPicPr>
          <p:cNvPr id="5" name="Picture 4">
            <a:extLst>
              <a:ext uri="{FF2B5EF4-FFF2-40B4-BE49-F238E27FC236}">
                <a16:creationId xmlns:a16="http://schemas.microsoft.com/office/drawing/2014/main" id="{80CBD92D-4CFB-CF3D-83EE-114131C3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490231"/>
            <a:ext cx="8133347" cy="36191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087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Data Set</a:t>
            </a:r>
          </a:p>
        </p:txBody>
      </p:sp>
      <p:sp>
        <p:nvSpPr>
          <p:cNvPr id="3" name="TextBox 2">
            <a:extLst>
              <a:ext uri="{FF2B5EF4-FFF2-40B4-BE49-F238E27FC236}">
                <a16:creationId xmlns:a16="http://schemas.microsoft.com/office/drawing/2014/main" id="{73628A80-51AA-E525-BCF7-5395F04EEE0A}"/>
              </a:ext>
            </a:extLst>
          </p:cNvPr>
          <p:cNvSpPr txBox="1"/>
          <p:nvPr/>
        </p:nvSpPr>
        <p:spPr>
          <a:xfrm>
            <a:off x="1443789" y="2694346"/>
            <a:ext cx="9272337" cy="1015663"/>
          </a:xfrm>
          <a:prstGeom prst="rect">
            <a:avLst/>
          </a:prstGeom>
          <a:noFill/>
        </p:spPr>
        <p:txBody>
          <a:bodyPr wrap="square">
            <a:spAutoFit/>
          </a:bodyPr>
          <a:lstStyle/>
          <a:p>
            <a:r>
              <a:rPr lang="en-US" sz="2000" dirty="0">
                <a:latin typeface="Aptos Display" panose="020B0004020202020204" pitchFamily="34" charset="0"/>
              </a:rPr>
              <a:t>For training and testing the model, I used the public data set available in Kaggle, “Insurance Premium Prediction” by </a:t>
            </a:r>
            <a:r>
              <a:rPr lang="en-US" sz="2000" dirty="0" err="1">
                <a:latin typeface="Aptos Display" panose="020B0004020202020204" pitchFamily="34" charset="0"/>
              </a:rPr>
              <a:t>nursnaaz</a:t>
            </a:r>
            <a:endParaRPr lang="en-US" sz="2000" dirty="0">
              <a:latin typeface="Aptos Display" panose="020B0004020202020204" pitchFamily="34" charset="0"/>
            </a:endParaRPr>
          </a:p>
          <a:p>
            <a:r>
              <a:rPr lang="en-US" sz="2000" u="sng" dirty="0">
                <a:solidFill>
                  <a:srgbClr val="BB7826"/>
                </a:solidFill>
                <a:latin typeface="Aptos Display" panose="020B0004020202020204" pitchFamily="34" charset="0"/>
                <a:hlinkClick r:id="rId2">
                  <a:extLst>
                    <a:ext uri="{A12FA001-AC4F-418D-AE19-62706E023703}">
                      <ahyp:hlinkClr xmlns:ahyp="http://schemas.microsoft.com/office/drawing/2018/hyperlinkcolor" val="tx"/>
                    </a:ext>
                  </a:extLst>
                </a:hlinkClick>
              </a:rPr>
              <a:t>URL:</a:t>
            </a:r>
            <a:r>
              <a:rPr lang="en-US" sz="2000" dirty="0">
                <a:solidFill>
                  <a:srgbClr val="BB7826"/>
                </a:solidFill>
                <a:latin typeface="Aptos Display" panose="020B0004020202020204" pitchFamily="34" charset="0"/>
                <a:hlinkClick r:id="rId2">
                  <a:extLst>
                    <a:ext uri="{A12FA001-AC4F-418D-AE19-62706E023703}">
                      <ahyp:hlinkClr xmlns:ahyp="http://schemas.microsoft.com/office/drawing/2018/hyperlinkcolor" val="tx"/>
                    </a:ext>
                  </a:extLst>
                </a:hlinkClick>
              </a:rPr>
              <a:t>  </a:t>
            </a:r>
            <a:r>
              <a:rPr lang="en-US" sz="2000" u="sng" dirty="0">
                <a:solidFill>
                  <a:srgbClr val="BB7826"/>
                </a:solidFill>
                <a:latin typeface="Aptos Display" panose="020B0004020202020204" pitchFamily="34" charset="0"/>
                <a:hlinkClick r:id="rId2">
                  <a:extLst>
                    <a:ext uri="{A12FA001-AC4F-418D-AE19-62706E023703}">
                      <ahyp:hlinkClr xmlns:ahyp="http://schemas.microsoft.com/office/drawing/2018/hyperlinkcolor" val="tx"/>
                    </a:ext>
                  </a:extLst>
                </a:hlinkClick>
              </a:rPr>
              <a:t>https://www.kaggle.com/noordeen/</a:t>
            </a:r>
            <a:r>
              <a:rPr lang="en-US" sz="2000" u="sng" dirty="0">
                <a:solidFill>
                  <a:schemeClr val="bg2">
                    <a:lumMod val="10000"/>
                  </a:schemeClr>
                </a:solidFill>
                <a:latin typeface="Aptos Display" panose="020B0004020202020204" pitchFamily="34" charset="0"/>
                <a:hlinkClick r:id="rId2">
                  <a:extLst>
                    <a:ext uri="{A12FA001-AC4F-418D-AE19-62706E023703}">
                      <ahyp:hlinkClr xmlns:ahyp="http://schemas.microsoft.com/office/drawing/2018/hyperlinkcolor" val="tx"/>
                    </a:ext>
                  </a:extLst>
                </a:hlinkClick>
              </a:rPr>
              <a:t>insurance-premium</a:t>
            </a:r>
            <a:r>
              <a:rPr lang="en-US" sz="2000" u="sng" dirty="0">
                <a:solidFill>
                  <a:schemeClr val="bg2">
                    <a:lumMod val="10000"/>
                  </a:schemeClr>
                </a:solidFill>
                <a:latin typeface="Aptos Display" panose="020B0004020202020204" pitchFamily="34" charset="0"/>
              </a:rPr>
              <a:t>-prediction</a:t>
            </a:r>
          </a:p>
        </p:txBody>
      </p:sp>
      <p:pic>
        <p:nvPicPr>
          <p:cNvPr id="6" name="Picture 5">
            <a:extLst>
              <a:ext uri="{FF2B5EF4-FFF2-40B4-BE49-F238E27FC236}">
                <a16:creationId xmlns:a16="http://schemas.microsoft.com/office/drawing/2014/main" id="{3A889035-AC5B-830C-7422-FB3E265E6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690" y="3710009"/>
            <a:ext cx="3378619" cy="2578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474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EDA- Data Cleaning</a:t>
            </a:r>
          </a:p>
        </p:txBody>
      </p:sp>
      <p:sp>
        <p:nvSpPr>
          <p:cNvPr id="3" name="TextBox 2">
            <a:extLst>
              <a:ext uri="{FF2B5EF4-FFF2-40B4-BE49-F238E27FC236}">
                <a16:creationId xmlns:a16="http://schemas.microsoft.com/office/drawing/2014/main" id="{73628A80-51AA-E525-BCF7-5395F04EEE0A}"/>
              </a:ext>
            </a:extLst>
          </p:cNvPr>
          <p:cNvSpPr txBox="1"/>
          <p:nvPr/>
        </p:nvSpPr>
        <p:spPr>
          <a:xfrm>
            <a:off x="1443789" y="2694346"/>
            <a:ext cx="9272337" cy="1015663"/>
          </a:xfrm>
          <a:prstGeom prst="rect">
            <a:avLst/>
          </a:prstGeom>
          <a:noFill/>
        </p:spPr>
        <p:txBody>
          <a:bodyPr wrap="square">
            <a:spAutoFit/>
          </a:bodyPr>
          <a:lstStyle/>
          <a:p>
            <a:r>
              <a:rPr lang="en-US" sz="2000" dirty="0">
                <a:latin typeface="Aptos Display" panose="020B0004020202020204" pitchFamily="34" charset="0"/>
              </a:rPr>
              <a:t>• The given data set has 7 features and each one is quantitative in nature.</a:t>
            </a:r>
          </a:p>
          <a:p>
            <a:r>
              <a:rPr lang="en-US" sz="2000" dirty="0">
                <a:latin typeface="Aptos Display" panose="020B0004020202020204" pitchFamily="34" charset="0"/>
              </a:rPr>
              <a:t>• This data set doesn’t have any missing values.</a:t>
            </a:r>
          </a:p>
          <a:p>
            <a:r>
              <a:rPr lang="en-US" sz="2000" dirty="0">
                <a:latin typeface="Aptos Display" panose="020B0004020202020204" pitchFamily="34" charset="0"/>
              </a:rPr>
              <a:t>• The shape of the data set is 1338 rows × 7 columns.</a:t>
            </a:r>
            <a:endParaRPr lang="en-US" sz="2000" u="sng" dirty="0">
              <a:solidFill>
                <a:schemeClr val="bg2">
                  <a:lumMod val="10000"/>
                </a:schemeClr>
              </a:solidFill>
              <a:latin typeface="Aptos Display" panose="020B0004020202020204" pitchFamily="34" charset="0"/>
            </a:endParaRPr>
          </a:p>
        </p:txBody>
      </p:sp>
      <p:pic>
        <p:nvPicPr>
          <p:cNvPr id="7" name="Picture 6">
            <a:extLst>
              <a:ext uri="{FF2B5EF4-FFF2-40B4-BE49-F238E27FC236}">
                <a16:creationId xmlns:a16="http://schemas.microsoft.com/office/drawing/2014/main" id="{F87EDB3E-754F-D7FB-566D-34727D58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68" y="3710009"/>
            <a:ext cx="3433011" cy="2619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170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EDA- Data Visualization</a:t>
            </a:r>
          </a:p>
        </p:txBody>
      </p:sp>
      <p:sp>
        <p:nvSpPr>
          <p:cNvPr id="3" name="TextBox 2">
            <a:extLst>
              <a:ext uri="{FF2B5EF4-FFF2-40B4-BE49-F238E27FC236}">
                <a16:creationId xmlns:a16="http://schemas.microsoft.com/office/drawing/2014/main" id="{73628A80-51AA-E525-BCF7-5395F04EEE0A}"/>
              </a:ext>
            </a:extLst>
          </p:cNvPr>
          <p:cNvSpPr txBox="1"/>
          <p:nvPr/>
        </p:nvSpPr>
        <p:spPr>
          <a:xfrm>
            <a:off x="834189" y="2705769"/>
            <a:ext cx="5037222" cy="2554545"/>
          </a:xfrm>
          <a:prstGeom prst="rect">
            <a:avLst/>
          </a:prstGeom>
          <a:noFill/>
        </p:spPr>
        <p:txBody>
          <a:bodyPr wrap="square">
            <a:spAutoFit/>
          </a:bodyPr>
          <a:lstStyle/>
          <a:p>
            <a:r>
              <a:rPr lang="en-US" sz="2000" dirty="0">
                <a:latin typeface="Aptos Display" panose="020B0004020202020204" pitchFamily="34" charset="0"/>
              </a:rPr>
              <a:t>• Age values are constrained between 18-64 years.</a:t>
            </a:r>
          </a:p>
          <a:p>
            <a:r>
              <a:rPr lang="en-US" sz="2000" dirty="0">
                <a:latin typeface="Aptos Display" panose="020B0004020202020204" pitchFamily="34" charset="0"/>
              </a:rPr>
              <a:t>• BMI values varies from 16 to53.1</a:t>
            </a:r>
          </a:p>
          <a:p>
            <a:r>
              <a:rPr lang="en-US" sz="2000" dirty="0">
                <a:latin typeface="Aptos Display" panose="020B0004020202020204" pitchFamily="34" charset="0"/>
              </a:rPr>
              <a:t>• Age &amp; BMI have spread datapoints.</a:t>
            </a:r>
          </a:p>
          <a:p>
            <a:r>
              <a:rPr lang="en-US" sz="2000" dirty="0">
                <a:latin typeface="Aptos Display" panose="020B0004020202020204" pitchFamily="34" charset="0"/>
              </a:rPr>
              <a:t>• With age expenses are also increasing following linear positive relationship.</a:t>
            </a:r>
          </a:p>
          <a:p>
            <a:r>
              <a:rPr lang="en-US" sz="2000" dirty="0">
                <a:latin typeface="Aptos Display" panose="020B0004020202020204" pitchFamily="34" charset="0"/>
              </a:rPr>
              <a:t>• With number of children expenses also follow linear positive relationship.</a:t>
            </a:r>
            <a:endParaRPr lang="en-US" sz="2000" u="sng" dirty="0">
              <a:solidFill>
                <a:schemeClr val="bg2">
                  <a:lumMod val="10000"/>
                </a:schemeClr>
              </a:solidFill>
              <a:latin typeface="Aptos Display" panose="020B0004020202020204" pitchFamily="34" charset="0"/>
            </a:endParaRPr>
          </a:p>
        </p:txBody>
      </p:sp>
      <p:pic>
        <p:nvPicPr>
          <p:cNvPr id="5" name="Picture 4">
            <a:extLst>
              <a:ext uri="{FF2B5EF4-FFF2-40B4-BE49-F238E27FC236}">
                <a16:creationId xmlns:a16="http://schemas.microsoft.com/office/drawing/2014/main" id="{53E248F2-CBE3-87B5-1CB1-A603E270F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39682"/>
            <a:ext cx="3694761" cy="37022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676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Data Pre-Processing</a:t>
            </a:r>
          </a:p>
        </p:txBody>
      </p:sp>
      <p:sp>
        <p:nvSpPr>
          <p:cNvPr id="3" name="TextBox 2">
            <a:extLst>
              <a:ext uri="{FF2B5EF4-FFF2-40B4-BE49-F238E27FC236}">
                <a16:creationId xmlns:a16="http://schemas.microsoft.com/office/drawing/2014/main" id="{73628A80-51AA-E525-BCF7-5395F04EEE0A}"/>
              </a:ext>
            </a:extLst>
          </p:cNvPr>
          <p:cNvSpPr txBox="1"/>
          <p:nvPr/>
        </p:nvSpPr>
        <p:spPr>
          <a:xfrm>
            <a:off x="906378" y="2866190"/>
            <a:ext cx="10379243" cy="2554545"/>
          </a:xfrm>
          <a:prstGeom prst="rect">
            <a:avLst/>
          </a:prstGeom>
          <a:noFill/>
        </p:spPr>
        <p:txBody>
          <a:bodyPr wrap="square">
            <a:spAutoFit/>
          </a:bodyPr>
          <a:lstStyle/>
          <a:p>
            <a:r>
              <a:rPr lang="en-US" sz="2000" dirty="0">
                <a:latin typeface="Aptos Display" panose="020B0004020202020204" pitchFamily="34" charset="0"/>
              </a:rPr>
              <a:t>• Split the data-frame into the training (75% of the data) and testing (25% of the data) data-frames respectively.</a:t>
            </a:r>
          </a:p>
          <a:p>
            <a:r>
              <a:rPr lang="en-US" sz="2000" dirty="0">
                <a:latin typeface="Aptos Display" panose="020B0004020202020204" pitchFamily="34" charset="0"/>
              </a:rPr>
              <a:t>• For building linear regression models, used the scaled data obtained by scaling the features using the Standard scaler. Tree models use the original data i.e., without scaling as they aren’t affected by the feature scaling.</a:t>
            </a:r>
          </a:p>
          <a:p>
            <a:r>
              <a:rPr lang="en-US" sz="2000" dirty="0">
                <a:latin typeface="Aptos Display" panose="020B0004020202020204" pitchFamily="34" charset="0"/>
              </a:rPr>
              <a:t>• Then both the training and testing data-frames were further split into </a:t>
            </a:r>
            <a:r>
              <a:rPr lang="en-US" sz="2000" dirty="0" err="1">
                <a:latin typeface="Aptos Display" panose="020B0004020202020204" pitchFamily="34" charset="0"/>
              </a:rPr>
              <a:t>X_train,X_test</a:t>
            </a:r>
            <a:r>
              <a:rPr lang="en-US" sz="2000" dirty="0">
                <a:latin typeface="Aptos Display" panose="020B0004020202020204" pitchFamily="34" charset="0"/>
              </a:rPr>
              <a:t>, </a:t>
            </a:r>
            <a:r>
              <a:rPr lang="en-US" sz="2000" dirty="0" err="1">
                <a:latin typeface="Aptos Display" panose="020B0004020202020204" pitchFamily="34" charset="0"/>
              </a:rPr>
              <a:t>y_train</a:t>
            </a:r>
            <a:r>
              <a:rPr lang="en-US" sz="2000" dirty="0">
                <a:latin typeface="Aptos Display" panose="020B0004020202020204" pitchFamily="34" charset="0"/>
              </a:rPr>
              <a:t> and </a:t>
            </a:r>
            <a:r>
              <a:rPr lang="en-US" sz="2000" dirty="0" err="1">
                <a:latin typeface="Aptos Display" panose="020B0004020202020204" pitchFamily="34" charset="0"/>
              </a:rPr>
              <a:t>y_test</a:t>
            </a:r>
            <a:r>
              <a:rPr lang="en-US" sz="2000" dirty="0">
                <a:latin typeface="Aptos Display" panose="020B0004020202020204" pitchFamily="34" charset="0"/>
              </a:rPr>
              <a:t>. Here the data-frames with X indicate independent features while those with y. indicate the dependent or the target feature.</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26265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fontScale="90000"/>
          </a:bodyPr>
          <a:lstStyle/>
          <a:p>
            <a:r>
              <a:rPr lang="en-US" sz="6000" b="1" dirty="0"/>
              <a:t>Model Building &amp; Evaluation</a:t>
            </a:r>
          </a:p>
        </p:txBody>
      </p:sp>
      <p:sp>
        <p:nvSpPr>
          <p:cNvPr id="3" name="TextBox 2">
            <a:extLst>
              <a:ext uri="{FF2B5EF4-FFF2-40B4-BE49-F238E27FC236}">
                <a16:creationId xmlns:a16="http://schemas.microsoft.com/office/drawing/2014/main" id="{73628A80-51AA-E525-BCF7-5395F04EEE0A}"/>
              </a:ext>
            </a:extLst>
          </p:cNvPr>
          <p:cNvSpPr txBox="1"/>
          <p:nvPr/>
        </p:nvSpPr>
        <p:spPr>
          <a:xfrm>
            <a:off x="906378" y="2465137"/>
            <a:ext cx="10379243" cy="1323439"/>
          </a:xfrm>
          <a:prstGeom prst="rect">
            <a:avLst/>
          </a:prstGeom>
          <a:noFill/>
        </p:spPr>
        <p:txBody>
          <a:bodyPr wrap="square">
            <a:spAutoFit/>
          </a:bodyPr>
          <a:lstStyle/>
          <a:p>
            <a:r>
              <a:rPr lang="en-US" sz="2000" dirty="0">
                <a:latin typeface="Aptos Display" panose="020B0004020202020204" pitchFamily="34" charset="0"/>
              </a:rPr>
              <a:t>• Experimented with linear, ridge &amp; lasso regression models &amp; Tree models such as Decision Tree, Random Forest and Boosting model as Gradient Boosting.</a:t>
            </a:r>
          </a:p>
          <a:p>
            <a:r>
              <a:rPr lang="en-US" sz="2000" dirty="0">
                <a:latin typeface="Aptos Display" panose="020B0004020202020204" pitchFamily="34" charset="0"/>
              </a:rPr>
              <a:t>• Xgboost regressor is the best model followed by the random forest regressor model.</a:t>
            </a:r>
          </a:p>
          <a:p>
            <a:r>
              <a:rPr lang="en-US" sz="2000" dirty="0">
                <a:latin typeface="Aptos Display" panose="020B0004020202020204" pitchFamily="34" charset="0"/>
              </a:rPr>
              <a:t>• Evaluation as per R2-score, Adj. R2-score &amp; RMSE value</a:t>
            </a:r>
            <a:endParaRPr lang="en-US" sz="2000" u="sng" dirty="0">
              <a:solidFill>
                <a:schemeClr val="bg2">
                  <a:lumMod val="10000"/>
                </a:schemeClr>
              </a:solidFill>
              <a:latin typeface="Aptos Display" panose="020B0004020202020204" pitchFamily="34" charset="0"/>
            </a:endParaRPr>
          </a:p>
        </p:txBody>
      </p:sp>
      <p:pic>
        <p:nvPicPr>
          <p:cNvPr id="5" name="Picture 4">
            <a:extLst>
              <a:ext uri="{FF2B5EF4-FFF2-40B4-BE49-F238E27FC236}">
                <a16:creationId xmlns:a16="http://schemas.microsoft.com/office/drawing/2014/main" id="{AF3DBF15-46FA-0F96-EDD3-5911844BE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648" y="3582904"/>
            <a:ext cx="3790950" cy="12001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38592D5-35C2-2C35-34BA-F06DC5739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648" y="4906343"/>
            <a:ext cx="3790950" cy="132397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690E715-0421-C15E-823F-9CEDD1BE4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5524" y="4098473"/>
            <a:ext cx="3800475" cy="1200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33792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35</TotalTime>
  <Words>790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Display</vt:lpstr>
      <vt:lpstr>Arial</vt:lpstr>
      <vt:lpstr>Consolas</vt:lpstr>
      <vt:lpstr>Garamond</vt:lpstr>
      <vt:lpstr>Wingdings</vt:lpstr>
      <vt:lpstr>Organic</vt:lpstr>
      <vt:lpstr>Insurance Premium Prediction</vt:lpstr>
      <vt:lpstr>Content</vt:lpstr>
      <vt:lpstr>Objective</vt:lpstr>
      <vt:lpstr>Architecture</vt:lpstr>
      <vt:lpstr>Data Set</vt:lpstr>
      <vt:lpstr>EDA- Data Cleaning</vt:lpstr>
      <vt:lpstr>EDA- Data Visualization</vt:lpstr>
      <vt:lpstr>Data Pre-Processing</vt:lpstr>
      <vt:lpstr>Model Building &amp; Evaluation</vt:lpstr>
      <vt:lpstr>Feature Importance</vt:lpstr>
      <vt:lpstr>Model Deployment</vt:lpstr>
      <vt:lpstr>Key Performance Indicator (KPI)</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Robin Mitra</dc:creator>
  <cp:lastModifiedBy>Robin Mitra</cp:lastModifiedBy>
  <cp:revision>2</cp:revision>
  <dcterms:created xsi:type="dcterms:W3CDTF">2023-11-17T14:04:55Z</dcterms:created>
  <dcterms:modified xsi:type="dcterms:W3CDTF">2023-11-17T14:44:00Z</dcterms:modified>
</cp:coreProperties>
</file>