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9"/>
  </p:notesMasterIdLst>
  <p:handoutMasterIdLst>
    <p:handoutMasterId r:id="rId10"/>
  </p:handoutMasterIdLst>
  <p:sldIdLst>
    <p:sldId id="334" r:id="rId2"/>
    <p:sldId id="427" r:id="rId3"/>
    <p:sldId id="439" r:id="rId4"/>
    <p:sldId id="438" r:id="rId5"/>
    <p:sldId id="436" r:id="rId6"/>
    <p:sldId id="437" r:id="rId7"/>
    <p:sldId id="440" r:id="rId8"/>
  </p:sldIdLst>
  <p:sldSz cx="9906000" cy="6858000" type="A4"/>
  <p:notesSz cx="6854825" cy="9750425"/>
  <p:custDataLst>
    <p:tags r:id="rId11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99CCFF"/>
    <a:srgbClr val="99FF33"/>
    <a:srgbClr val="66FF33"/>
    <a:srgbClr val="B9C54A"/>
    <a:srgbClr val="3366CC"/>
    <a:srgbClr val="3333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2764" autoAdjust="0"/>
  </p:normalViewPr>
  <p:slideViewPr>
    <p:cSldViewPr snapToGrid="0">
      <p:cViewPr varScale="1">
        <p:scale>
          <a:sx n="86" d="100"/>
          <a:sy n="86" d="100"/>
        </p:scale>
        <p:origin x="870" y="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3648" y="-114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1438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1438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7FA1C7F-1650-46A8-9C3D-372508E61C7C}" type="slidenum">
              <a:rPr lang="de-DE" altLang="es-ES"/>
              <a:pPr/>
              <a:t>‹Nr.›</a:t>
            </a:fld>
            <a:endParaRPr lang="de-DE" altLang="es-ES"/>
          </a:p>
        </p:txBody>
      </p:sp>
    </p:spTree>
    <p:extLst>
      <p:ext uri="{BB962C8B-B14F-4D97-AF65-F5344CB8AC3E}">
        <p14:creationId xmlns:p14="http://schemas.microsoft.com/office/powerpoint/2010/main" val="2241900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7825" y="344488"/>
            <a:ext cx="6099175" cy="4224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9275" y="4875213"/>
            <a:ext cx="5756275" cy="414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411288" y="9177338"/>
            <a:ext cx="4894262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9275" y="9175750"/>
            <a:ext cx="8620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" panose="020B0604020202020204" pitchFamily="34" charset="0"/>
              </a:defRPr>
            </a:lvl1pPr>
          </a:lstStyle>
          <a:p>
            <a:fld id="{70DA693F-7126-40AC-9FC9-2FD496877460}" type="slidenum">
              <a:rPr lang="de-DE" altLang="es-ES"/>
              <a:pPr/>
              <a:t>‹Nr.›</a:t>
            </a:fld>
            <a:endParaRPr lang="de-DE" altLang="es-ES"/>
          </a:p>
        </p:txBody>
      </p:sp>
    </p:spTree>
    <p:extLst>
      <p:ext uri="{BB962C8B-B14F-4D97-AF65-F5344CB8AC3E}">
        <p14:creationId xmlns:p14="http://schemas.microsoft.com/office/powerpoint/2010/main" val="668115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85738" indent="-184150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47663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544513" indent="-195263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706438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98DBD6A-935B-4501-9600-5242363C38E5}" type="slidenum">
              <a:rPr lang="de-DE" altLang="de-DE" sz="900"/>
              <a:pPr eaLnBrk="1" hangingPunct="1">
                <a:spcBef>
                  <a:spcPct val="0"/>
                </a:spcBef>
              </a:pPr>
              <a:t>1</a:t>
            </a:fld>
            <a:endParaRPr lang="de-DE" altLang="de-DE" sz="9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4437063"/>
            <a:ext cx="9906000" cy="19462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84150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8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1825" y="4667250"/>
            <a:ext cx="7129463" cy="647700"/>
          </a:xfrm>
        </p:spPr>
        <p:txBody>
          <a:bodyPr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6789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31825" y="5691188"/>
            <a:ext cx="7129463" cy="4445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530157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FA0C58-318F-4968-B44E-A586A02707A0}" type="slidenum">
              <a:rPr lang="de-DE" altLang="es-ES"/>
              <a:pPr/>
              <a:t>‹Nr.›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05409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320675" y="333375"/>
            <a:ext cx="63500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8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Kapitel</a:t>
            </a:r>
            <a:br>
              <a:rPr lang="de-DE" altLang="de-DE"/>
            </a:br>
            <a:endParaRPr lang="de-DE" altLang="de-DE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320675" y="1273175"/>
            <a:ext cx="9344025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677898" name="Rectangle 1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31825" y="6381750"/>
            <a:ext cx="86423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1" dirty="0">
                <a:solidFill>
                  <a:srgbClr val="3366CC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677899" name="Rectangle 11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0" y="6381750"/>
            <a:ext cx="4889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3366CC"/>
                </a:solidFill>
                <a:latin typeface="Arial" panose="020B0604020202020204" pitchFamily="34" charset="0"/>
              </a:defRPr>
            </a:lvl1pPr>
          </a:lstStyle>
          <a:p>
            <a:fld id="{7D3406A7-AD16-4C08-AFB9-2B2D2C4E8FB1}" type="slidenum">
              <a:rPr lang="de-DE" altLang="es-ES"/>
              <a:pPr/>
              <a:t>‹Nr.›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1030" name="Picture 1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73038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84150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2" name="Line 14"/>
          <p:cNvSpPr>
            <a:spLocks noChangeShapeType="1"/>
          </p:cNvSpPr>
          <p:nvPr userDrawn="1"/>
        </p:nvSpPr>
        <p:spPr bwMode="auto">
          <a:xfrm>
            <a:off x="0" y="1052513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33" name="Line 15"/>
          <p:cNvSpPr>
            <a:spLocks noChangeShapeType="1"/>
          </p:cNvSpPr>
          <p:nvPr userDrawn="1"/>
        </p:nvSpPr>
        <p:spPr bwMode="auto">
          <a:xfrm>
            <a:off x="0" y="6383338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7" r:id="rId2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30000"/>
        </a:spcAft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79388" algn="l" rtl="0" eaLnBrk="0" fontAlgn="base" hangingPunct="0">
        <a:spcBef>
          <a:spcPct val="30000"/>
        </a:spcBef>
        <a:spcAft>
          <a:spcPct val="300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2pPr>
      <a:lvl3pPr marL="35242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542925" indent="-188913" algn="l" rtl="0" eaLnBrk="0" fontAlgn="base" hangingPunct="0">
        <a:spcBef>
          <a:spcPct val="10000"/>
        </a:spcBef>
        <a:spcAft>
          <a:spcPct val="300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4pPr>
      <a:lvl5pPr marL="71437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11715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16287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0859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25431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31825" y="4667250"/>
            <a:ext cx="8466138" cy="647700"/>
          </a:xfrm>
        </p:spPr>
        <p:txBody>
          <a:bodyPr/>
          <a:lstStyle/>
          <a:p>
            <a:pPr eaLnBrk="1" hangingPunct="1"/>
            <a:r>
              <a:rPr lang="de-DE" altLang="de-DE" dirty="0"/>
              <a:t>Master Automatisierung: VPJ</a:t>
            </a:r>
            <a:r>
              <a:rPr lang="de-DE" altLang="de-DE" dirty="0">
                <a:solidFill>
                  <a:srgbClr val="FFFFFF"/>
                </a:solidFill>
                <a:cs typeface="Arial"/>
              </a:rPr>
              <a:t> Gewerk 2</a:t>
            </a:r>
            <a:r>
              <a:rPr lang="en-US" dirty="0">
                <a:solidFill>
                  <a:schemeClr val="tx1"/>
                </a:solidFill>
                <a:latin typeface="+mj-ea"/>
                <a:cs typeface="+mj-ea"/>
              </a:rPr>
              <a:t/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altLang="de-DE" dirty="0"/>
              <a:t>Bahnplanung</a:t>
            </a:r>
            <a:endParaRPr lang="de-DE" altLang="de-DE" dirty="0">
              <a:cs typeface="Arial"/>
            </a:endParaRPr>
          </a:p>
        </p:txBody>
      </p:sp>
      <p:sp>
        <p:nvSpPr>
          <p:cNvPr id="3076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31825" y="5691188"/>
            <a:ext cx="8677275" cy="4445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de-DE" altLang="de-DE" dirty="0"/>
              <a:t>HAW Hamburg, </a:t>
            </a:r>
            <a:r>
              <a:rPr lang="de-DE" altLang="de-DE" dirty="0" err="1"/>
              <a:t>SoSe</a:t>
            </a:r>
            <a:r>
              <a:rPr lang="de-DE" altLang="de-DE" dirty="0"/>
              <a:t> 2018, Robin </a:t>
            </a:r>
            <a:r>
              <a:rPr lang="de-DE" altLang="de-DE" dirty="0">
                <a:cs typeface="Arial"/>
              </a:rPr>
              <a:t>Möller, Inke Heynen, Jan </a:t>
            </a:r>
            <a:r>
              <a:rPr lang="de-DE" altLang="de-DE" dirty="0" err="1">
                <a:cs typeface="Arial"/>
              </a:rPr>
              <a:t>Gellermann</a:t>
            </a:r>
            <a:endParaRPr lang="de-DE" altLang="de-DE" dirty="0"/>
          </a:p>
        </p:txBody>
      </p:sp>
      <p:sp>
        <p:nvSpPr>
          <p:cNvPr id="3077" name="Line 4"/>
          <p:cNvSpPr>
            <a:spLocks noChangeShapeType="1"/>
          </p:cNvSpPr>
          <p:nvPr/>
        </p:nvSpPr>
        <p:spPr bwMode="gray">
          <a:xfrm>
            <a:off x="3297238" y="1033463"/>
            <a:ext cx="0" cy="338296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078" name="Line 7"/>
          <p:cNvSpPr>
            <a:spLocks noChangeShapeType="1"/>
          </p:cNvSpPr>
          <p:nvPr/>
        </p:nvSpPr>
        <p:spPr bwMode="gray">
          <a:xfrm>
            <a:off x="0" y="4408488"/>
            <a:ext cx="9906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E8FD4E4A-4BD4-441B-A6FB-F1DF917A5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5" y="1189964"/>
            <a:ext cx="3189291" cy="273367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2FAA14AD-2BD0-4AB6-B784-D2821EEA1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252" y="862059"/>
            <a:ext cx="4583711" cy="338948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9E0412-C9C1-4338-AF11-254B5853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1800" dirty="0"/>
              <a:t>Gliederung</a:t>
            </a:r>
            <a:endParaRPr lang="de-DE" sz="1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398954B-85C0-425D-A3DF-8844D64D0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AutoNum type="arabicPeriod"/>
            </a:pPr>
            <a:r>
              <a:rPr lang="de-DE" altLang="de-DE" sz="1800" dirty="0"/>
              <a:t>Konzept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Erfolge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Probleme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>
                <a:cs typeface="Arial"/>
              </a:rPr>
              <a:t>Terminplan</a:t>
            </a:r>
          </a:p>
          <a:p>
            <a:pPr marL="0" indent="0" eaLnBrk="1" hangingPunct="1"/>
            <a:endParaRPr lang="de-DE" altLang="de-DE" sz="1800" dirty="0">
              <a:cs typeface="Arial"/>
            </a:endParaRP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F38E57F-8951-4C6C-808C-D512836D4D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DF2B7CFB-9EDB-41B2-98FF-80F53662EB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2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910958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D01E2E5-1074-46DC-8480-1F80146A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Konzept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583DA148-6337-4743-A905-1AE732F509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SoSe 2018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A0D5C8BD-9677-4BC5-A234-D3DA6C5C17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3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75" y="1427212"/>
            <a:ext cx="9344025" cy="465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107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6690A77-D47F-472A-AB27-1C3F26DA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Konzept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437E12D-4F3D-495B-A07A-B6FA7C40A8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0886D6B4-2E03-4E02-8110-641A267784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4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6" name="Inhaltsplatzhalter 6">
            <a:extLst>
              <a:ext uri="{FF2B5EF4-FFF2-40B4-BE49-F238E27FC236}">
                <a16:creationId xmlns:a16="http://schemas.microsoft.com/office/drawing/2014/main" xmlns="" id="{47CA03EB-15C9-46A7-AC74-65C5D3926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75" y="1312185"/>
            <a:ext cx="9344025" cy="488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038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A0F5E8D-F58A-4E19-847B-829BC0D2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/>
              <a:t>2. Erfolge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A6611EA-D485-4EFE-BAE3-245FB9833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Potentialfelder für Hindernisse, Ziel und Fahrrinnen bzw. Rampen weitestgehend fertig</a:t>
            </a:r>
            <a:br>
              <a:rPr lang="de-DE" sz="1800" dirty="0"/>
            </a:br>
            <a:r>
              <a:rPr lang="de-DE" sz="1800" dirty="0"/>
              <a:t>(letzter Feinschliff bezüglich Intensitäten erforderlich)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Warten und Anstellen im FIFO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Auslesen der UDP-Daten zur Bestimmung der Roboterposition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Benutzung der IR-Sensoren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Ausweichen von statischen und dynamischen Hindernissen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Übergang von Transport in den Fertigungsbereich und wieder zurück (Übergabe an Gewerk 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 smtClean="0"/>
              <a:t>Empfangen </a:t>
            </a:r>
            <a:r>
              <a:rPr lang="de-DE" sz="1800" dirty="0"/>
              <a:t>von einem Auftrag an die Roboter mittels UDP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Fahren in Warteposition falls kein neuer Auftrag ankommt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2BA5185-90F9-48FD-BC24-F8F431266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A66F8E3-E660-4C88-A4B4-347CF57581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5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119396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9D175C7-2277-48EE-80FF-0E761953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/>
              <a:t>3. Probleme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48E999B-3E55-4E29-B367-1F5A664CD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dirty="0" smtClean="0"/>
              <a:t>Übergabe vom Transport in den Fertigungsbereich wird nicht immer </a:t>
            </a:r>
            <a:r>
              <a:rPr lang="de-DE" sz="1800" dirty="0"/>
              <a:t>direkt erkannt (schon behoben</a:t>
            </a:r>
            <a:r>
              <a:rPr lang="de-DE" sz="1800" dirty="0" smtClean="0"/>
              <a:t>)</a:t>
            </a:r>
            <a:endParaRPr lang="de-DE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 err="1" smtClean="0"/>
              <a:t>Robotino</a:t>
            </a:r>
            <a:r>
              <a:rPr lang="de-DE" sz="1800" dirty="0" smtClean="0"/>
              <a:t> </a:t>
            </a:r>
            <a:r>
              <a:rPr lang="de-DE" sz="1800" dirty="0"/>
              <a:t>stoppt sich willkürlich </a:t>
            </a:r>
            <a:r>
              <a:rPr lang="de-DE" sz="1800" dirty="0" smtClean="0"/>
              <a:t>selbst nach </a:t>
            </a:r>
            <a:r>
              <a:rPr lang="de-DE" sz="1800" dirty="0"/>
              <a:t>V</a:t>
            </a:r>
            <a:r>
              <a:rPr lang="de-DE" sz="1800" dirty="0" smtClean="0"/>
              <a:t>erbindung mit Gewerk 3 (schon von Gewerk3 </a:t>
            </a:r>
            <a:r>
              <a:rPr lang="de-DE" sz="1800" smtClean="0"/>
              <a:t>behoben)</a:t>
            </a:r>
            <a:endParaRPr lang="de-DE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 smtClean="0"/>
              <a:t>UDP Kommunikation mit Gewerk 1 zur Auftragsverteilung nicht möglich (teilweise behoben)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0" indent="0"/>
            <a:endParaRPr lang="de-DE" sz="1800" dirty="0"/>
          </a:p>
          <a:p>
            <a:pPr marL="0" indent="0"/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137E165-7B19-4681-A71E-0B75A5F168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</a:t>
            </a:r>
            <a:r>
              <a:rPr lang="de-DE" dirty="0" err="1" smtClean="0"/>
              <a:t>SoSe</a:t>
            </a:r>
            <a:r>
              <a:rPr lang="de-DE" dirty="0" smtClean="0"/>
              <a:t> </a:t>
            </a:r>
            <a:r>
              <a:rPr lang="de-DE" dirty="0"/>
              <a:t>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4C25DBB2-B24D-49AD-BB7F-6A16BA6984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6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100731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DE113FB-13E9-4EBE-83D1-36549BEDE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1800" dirty="0"/>
              <a:t>4.</a:t>
            </a:r>
            <a:r>
              <a:rPr lang="de-DE" altLang="de-DE" sz="1800" dirty="0">
                <a:cs typeface="Arial"/>
              </a:rPr>
              <a:t> Terminplan</a:t>
            </a:r>
            <a:endParaRPr lang="de-DE" sz="1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3B4F7EC-690A-4EEA-84CB-ADF923F87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DE" sz="1800" dirty="0"/>
              <a:t>Was ist noch zu tun?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Schnittstelle mit Gewerk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Evtl. Einbindung des </a:t>
            </a:r>
            <a:r>
              <a:rPr lang="de-DE" sz="1800" dirty="0" err="1"/>
              <a:t>Robotino</a:t>
            </a:r>
            <a:r>
              <a:rPr lang="de-DE" sz="1800" dirty="0"/>
              <a:t> </a:t>
            </a:r>
            <a:r>
              <a:rPr lang="de-DE" sz="1800" dirty="0" smtClean="0"/>
              <a:t>2.0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Optimierung der schon vorhandenen Funktionen</a:t>
            </a:r>
            <a:endParaRPr lang="de-DE" sz="1800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4F8AE508-9E5F-4810-ADFD-2B16A9A9B7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SoSe 2018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E58A3AE0-41E8-4290-A24B-CBD45BFF56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7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xmlns="" id="{F1E18ED7-309C-498B-9958-294406DF3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3204374"/>
            <a:ext cx="9923904" cy="2859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679560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6.0&quot;&gt;&lt;object type=&quot;1&quot; unique_id=&quot;10001&quot;&gt;&lt;object type=&quot;8&quot; unique_id=&quot;10038&quot;&gt;&lt;/object&gt;&lt;object type=&quot;2&quot; unique_id=&quot;10039&quot;&gt;&lt;object type=&quot;3&quot; unique_id=&quot;10040&quot;&gt;&lt;property id=&quot;20148&quot; value=&quot;5&quot;/&gt;&lt;property id=&quot;20300&quot; value=&quot;Slide 1 - &amp;quot;Title of the presentation with 2 images &amp;#x0D;&amp;#x0A;Optional second line&amp;quot;&quot;/&gt;&lt;property id=&quot;20307&quot; value=&quot;296&quot;/&gt;&lt;/object&gt;&lt;object type=&quot;3&quot; unique_id=&quot;10041&quot;&gt;&lt;property id=&quot;20148&quot; value=&quot;5&quot;/&gt;&lt;property id=&quot;20300&quot; value=&quot;Slide 2 - &amp;quot;Typographic presentation title &amp;#x0D;&amp;#x0A;Optional second line&amp;quot;&quot;/&gt;&lt;property id=&quot;20307&quot; value=&quot;256&quot;/&gt;&lt;/object&gt;&lt;object type=&quot;3&quot; unique_id=&quot;10042&quot;&gt;&lt;property id=&quot;20148&quot; value=&quot;5&quot;/&gt;&lt;property id=&quot;20300&quot; value=&quot;Slide 3 - &amp;quot;Presentation title &amp;#x0D;&amp;#x0A;Text slide&amp;quot;&quot;/&gt;&lt;property id=&quot;20307&quot; value=&quot;331&quot;/&gt;&lt;/object&gt;&lt;object type=&quot;3&quot; unique_id=&quot;10043&quot;&gt;&lt;property id=&quot;20148&quot; value=&quot;5&quot;/&gt;&lt;property id=&quot;20300&quot; value=&quot;Slide 4&quot;/&gt;&lt;property id=&quot;20307&quot; value=&quot;301&quot;/&gt;&lt;/object&gt;&lt;/object&gt;&lt;/object&gt;&lt;/database&gt;"/>
</p:tagLst>
</file>

<file path=ppt/theme/theme1.xml><?xml version="1.0" encoding="utf-8"?>
<a:theme xmlns:a="http://schemas.openxmlformats.org/drawingml/2006/main" name="HAW_FW">
  <a:themeElements>
    <a:clrScheme name="HAW_FW 1">
      <a:dk1>
        <a:srgbClr val="000000"/>
      </a:dk1>
      <a:lt1>
        <a:srgbClr val="FFFFFF"/>
      </a:lt1>
      <a:dk2>
        <a:srgbClr val="78AFE6"/>
      </a:dk2>
      <a:lt2>
        <a:srgbClr val="000099"/>
      </a:lt2>
      <a:accent1>
        <a:srgbClr val="D6E7F7"/>
      </a:accent1>
      <a:accent2>
        <a:srgbClr val="666666"/>
      </a:accent2>
      <a:accent3>
        <a:srgbClr val="FFFFFF"/>
      </a:accent3>
      <a:accent4>
        <a:srgbClr val="000000"/>
      </a:accent4>
      <a:accent5>
        <a:srgbClr val="E8F1FA"/>
      </a:accent5>
      <a:accent6>
        <a:srgbClr val="5C5C5C"/>
      </a:accent6>
      <a:hlink>
        <a:srgbClr val="B3B3B3"/>
      </a:hlink>
      <a:folHlink>
        <a:srgbClr val="DCDCDC"/>
      </a:folHlink>
    </a:clrScheme>
    <a:fontScheme name="HAW_F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AW_FW 1">
        <a:dk1>
          <a:srgbClr val="000000"/>
        </a:dk1>
        <a:lt1>
          <a:srgbClr val="FFFFFF"/>
        </a:lt1>
        <a:dk2>
          <a:srgbClr val="78AFE6"/>
        </a:dk2>
        <a:lt2>
          <a:srgbClr val="000099"/>
        </a:lt2>
        <a:accent1>
          <a:srgbClr val="D6E7F7"/>
        </a:accent1>
        <a:accent2>
          <a:srgbClr val="666666"/>
        </a:accent2>
        <a:accent3>
          <a:srgbClr val="FFFFFF"/>
        </a:accent3>
        <a:accent4>
          <a:srgbClr val="000000"/>
        </a:accent4>
        <a:accent5>
          <a:srgbClr val="E8F1FA"/>
        </a:accent5>
        <a:accent6>
          <a:srgbClr val="5C5C5C"/>
        </a:accent6>
        <a:hlink>
          <a:srgbClr val="B3B3B3"/>
        </a:hlink>
        <a:folHlink>
          <a:srgbClr val="DCDCD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212</Words>
  <Application>Microsoft Office PowerPoint</Application>
  <PresentationFormat>A4-Papier (210x297 mm)</PresentationFormat>
  <Paragraphs>45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Berlin Sans FB</vt:lpstr>
      <vt:lpstr>Wingdings</vt:lpstr>
      <vt:lpstr>HAW_FW</vt:lpstr>
      <vt:lpstr>Master Automatisierung: VPJ Gewerk 2 Bahnplanung</vt:lpstr>
      <vt:lpstr>Gliederung</vt:lpstr>
      <vt:lpstr>1. Konzept</vt:lpstr>
      <vt:lpstr>1. Konzept</vt:lpstr>
      <vt:lpstr>2. Erfolge</vt:lpstr>
      <vt:lpstr>3. Probleme  </vt:lpstr>
      <vt:lpstr>4. Terminplan</vt:lpstr>
    </vt:vector>
  </TitlesOfParts>
  <Company>HAW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Masterstudiengang Automatisierungstechnik Ereignisdiskrete Systeme</dc:title>
  <dc:creator>Florian Wenck</dc:creator>
  <dc:description>Optimiert für PPT XP/2002 und 2003</dc:description>
  <cp:lastModifiedBy>Robin Möller</cp:lastModifiedBy>
  <cp:revision>258</cp:revision>
  <cp:lastPrinted>2007-09-21T15:49:14Z</cp:lastPrinted>
  <dcterms:created xsi:type="dcterms:W3CDTF">2008-09-25T08:20:51Z</dcterms:created>
  <dcterms:modified xsi:type="dcterms:W3CDTF">2018-03-13T17:23:22Z</dcterms:modified>
</cp:coreProperties>
</file>