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12"/>
  </p:notesMasterIdLst>
  <p:handoutMasterIdLst>
    <p:handoutMasterId r:id="rId13"/>
  </p:handoutMasterIdLst>
  <p:sldIdLst>
    <p:sldId id="334" r:id="rId2"/>
    <p:sldId id="427" r:id="rId3"/>
    <p:sldId id="428" r:id="rId4"/>
    <p:sldId id="429" r:id="rId5"/>
    <p:sldId id="430" r:id="rId6"/>
    <p:sldId id="431" r:id="rId7"/>
    <p:sldId id="426" r:id="rId8"/>
    <p:sldId id="432" r:id="rId9"/>
    <p:sldId id="433" r:id="rId10"/>
    <p:sldId id="434" r:id="rId11"/>
  </p:sldIdLst>
  <p:sldSz cx="9906000" cy="6858000" type="A4"/>
  <p:notesSz cx="6854825" cy="9750425"/>
  <p:custDataLst>
    <p:tags r:id="rId14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1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99CCFF"/>
    <a:srgbClr val="99FF33"/>
    <a:srgbClr val="66FF33"/>
    <a:srgbClr val="B9C54A"/>
    <a:srgbClr val="3366CC"/>
    <a:srgbClr val="3333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26" autoAdjust="0"/>
    <p:restoredTop sz="92764" autoAdjust="0"/>
  </p:normalViewPr>
  <p:slideViewPr>
    <p:cSldViewPr snapToGrid="0">
      <p:cViewPr varScale="1">
        <p:scale>
          <a:sx n="82" d="100"/>
          <a:sy n="82" d="100"/>
        </p:scale>
        <p:origin x="996" y="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-3648" y="-114"/>
      </p:cViewPr>
      <p:guideLst>
        <p:guide orient="horz" pos="307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1438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1475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1438" y="9261475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7FA1C7F-1650-46A8-9C3D-372508E61C7C}" type="slidenum">
              <a:rPr lang="de-DE" altLang="es-ES"/>
              <a:pPr/>
              <a:t>‹Nr.›</a:t>
            </a:fld>
            <a:endParaRPr lang="de-DE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7825" y="344488"/>
            <a:ext cx="6099175" cy="4224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9275" y="4875213"/>
            <a:ext cx="5756275" cy="414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411288" y="9177338"/>
            <a:ext cx="4894262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9275" y="9175750"/>
            <a:ext cx="862013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" panose="020B0604020202020204" pitchFamily="34" charset="0"/>
              </a:defRPr>
            </a:lvl1pPr>
          </a:lstStyle>
          <a:p>
            <a:fld id="{70DA693F-7126-40AC-9FC9-2FD496877460}" type="slidenum">
              <a:rPr lang="de-DE" altLang="es-ES"/>
              <a:pPr/>
              <a:t>‹Nr.›</a:t>
            </a:fld>
            <a:endParaRPr lang="de-DE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185738" indent="-184150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47663" indent="-160338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­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544513" indent="-195263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706438" indent="-160338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­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98DBD6A-935B-4501-9600-5242363C38E5}" type="slidenum">
              <a:rPr lang="de-DE" altLang="de-DE" sz="900"/>
              <a:pPr eaLnBrk="1" hangingPunct="1">
                <a:spcBef>
                  <a:spcPct val="0"/>
                </a:spcBef>
              </a:pPr>
              <a:t>1</a:t>
            </a:fld>
            <a:endParaRPr lang="de-DE" altLang="de-DE" sz="9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0" y="4437063"/>
            <a:ext cx="9906000" cy="19462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184150"/>
            <a:ext cx="2819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89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1825" y="4667250"/>
            <a:ext cx="7129463" cy="647700"/>
          </a:xfrm>
        </p:spPr>
        <p:txBody>
          <a:bodyPr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sp>
        <p:nvSpPr>
          <p:cNvPr id="67891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31825" y="5691188"/>
            <a:ext cx="7129463" cy="4445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5301574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WiSe</a:t>
            </a:r>
            <a:r>
              <a:rPr lang="de-DE" dirty="0"/>
              <a:t> 2017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FA0C58-318F-4968-B44E-A586A02707A0}" type="slidenum">
              <a:rPr lang="de-DE" altLang="es-ES"/>
              <a:pPr/>
              <a:t>‹Nr.›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054090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320675" y="333375"/>
            <a:ext cx="635000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8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Kapitel</a:t>
            </a:r>
            <a:br>
              <a:rPr lang="de-DE" altLang="de-DE"/>
            </a:br>
            <a:endParaRPr lang="de-DE" altLang="de-DE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body" idx="1"/>
          </p:nvPr>
        </p:nvSpPr>
        <p:spPr bwMode="gray">
          <a:xfrm>
            <a:off x="320675" y="1273175"/>
            <a:ext cx="9344025" cy="496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677898" name="Rectangle 1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31825" y="6381750"/>
            <a:ext cx="86423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 b="1" dirty="0">
                <a:solidFill>
                  <a:srgbClr val="3366CC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WiSe</a:t>
            </a:r>
            <a:r>
              <a:rPr lang="de-DE" dirty="0"/>
              <a:t> 2017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677899" name="Rectangle 11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0" y="6381750"/>
            <a:ext cx="4889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3366CC"/>
                </a:solidFill>
                <a:latin typeface="Arial" panose="020B0604020202020204" pitchFamily="34" charset="0"/>
              </a:defRPr>
            </a:lvl1pPr>
          </a:lstStyle>
          <a:p>
            <a:fld id="{7D3406A7-AD16-4C08-AFB9-2B2D2C4E8FB1}" type="slidenum">
              <a:rPr lang="de-DE" altLang="es-ES"/>
              <a:pPr/>
              <a:t>‹Nr.›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1030" name="Picture 1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173038"/>
            <a:ext cx="2819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184150"/>
            <a:ext cx="2819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2" name="Line 14"/>
          <p:cNvSpPr>
            <a:spLocks noChangeShapeType="1"/>
          </p:cNvSpPr>
          <p:nvPr userDrawn="1"/>
        </p:nvSpPr>
        <p:spPr bwMode="auto">
          <a:xfrm>
            <a:off x="0" y="1052513"/>
            <a:ext cx="9906000" cy="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33" name="Line 15"/>
          <p:cNvSpPr>
            <a:spLocks noChangeShapeType="1"/>
          </p:cNvSpPr>
          <p:nvPr userDrawn="1"/>
        </p:nvSpPr>
        <p:spPr bwMode="auto">
          <a:xfrm>
            <a:off x="0" y="6383338"/>
            <a:ext cx="9906000" cy="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7" r:id="rId2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30000"/>
        </a:spcAft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79388" algn="l" rtl="0" eaLnBrk="0" fontAlgn="base" hangingPunct="0">
        <a:spcBef>
          <a:spcPct val="30000"/>
        </a:spcBef>
        <a:spcAft>
          <a:spcPct val="30000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2pPr>
      <a:lvl3pPr marL="352425" indent="-169863" algn="l" rtl="0" eaLnBrk="0" fontAlgn="base" hangingPunct="0">
        <a:spcBef>
          <a:spcPct val="10000"/>
        </a:spcBef>
        <a:spcAft>
          <a:spcPct val="3000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3pPr>
      <a:lvl4pPr marL="542925" indent="-188913" algn="l" rtl="0" eaLnBrk="0" fontAlgn="base" hangingPunct="0">
        <a:spcBef>
          <a:spcPct val="10000"/>
        </a:spcBef>
        <a:spcAft>
          <a:spcPct val="30000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4pPr>
      <a:lvl5pPr marL="714375" indent="-169863" algn="l" rtl="0" eaLnBrk="0" fontAlgn="base" hangingPunct="0">
        <a:spcBef>
          <a:spcPct val="10000"/>
        </a:spcBef>
        <a:spcAft>
          <a:spcPct val="3000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5pPr>
      <a:lvl6pPr marL="11715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16287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20859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25431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4"/>
          <a:stretch>
            <a:fillRect/>
          </a:stretch>
        </p:blipFill>
        <p:spPr bwMode="auto">
          <a:xfrm>
            <a:off x="0" y="1016000"/>
            <a:ext cx="3289300" cy="3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5" name="Rectangle 8"/>
          <p:cNvSpPr>
            <a:spLocks noGrp="1" noChangeArrowheads="1"/>
          </p:cNvSpPr>
          <p:nvPr>
            <p:ph type="ctrTitle"/>
          </p:nvPr>
        </p:nvSpPr>
        <p:spPr>
          <a:xfrm>
            <a:off x="631825" y="4667250"/>
            <a:ext cx="8466138" cy="647700"/>
          </a:xfrm>
        </p:spPr>
        <p:txBody>
          <a:bodyPr/>
          <a:lstStyle/>
          <a:p>
            <a:pPr eaLnBrk="1" hangingPunct="1"/>
            <a:r>
              <a:rPr lang="de-DE" altLang="de-DE" dirty="0"/>
              <a:t>Master Automatisierung: VPJ</a:t>
            </a:r>
            <a:r>
              <a:rPr lang="de-DE" altLang="de-DE" dirty="0">
                <a:solidFill>
                  <a:srgbClr val="FFFFFF"/>
                </a:solidFill>
                <a:cs typeface="Arial"/>
              </a:rPr>
              <a:t> Gewerk 2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de-DE" altLang="de-DE" dirty="0"/>
              <a:t>Bahnplanung</a:t>
            </a:r>
            <a:endParaRPr lang="de-DE" altLang="de-DE" dirty="0">
              <a:cs typeface="Arial"/>
            </a:endParaRPr>
          </a:p>
        </p:txBody>
      </p:sp>
      <p:sp>
        <p:nvSpPr>
          <p:cNvPr id="3076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631825" y="5691188"/>
            <a:ext cx="8677275" cy="4445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br>
              <a:rPr lang="en-US" dirty="0">
                <a:solidFill>
                  <a:schemeClr val="tx1"/>
                </a:solidFill>
              </a:rPr>
            </a:br>
            <a:r>
              <a:rPr lang="de-DE" altLang="de-DE" dirty="0"/>
              <a:t>HAW Hamburg, </a:t>
            </a:r>
            <a:r>
              <a:rPr lang="de-DE" altLang="de-DE" dirty="0" err="1"/>
              <a:t>WiSe</a:t>
            </a:r>
            <a:r>
              <a:rPr lang="de-DE" altLang="de-DE" dirty="0"/>
              <a:t> 2017/18, Robin </a:t>
            </a:r>
            <a:r>
              <a:rPr lang="de-DE" altLang="de-DE" dirty="0">
                <a:cs typeface="Arial"/>
              </a:rPr>
              <a:t>Möller, Inke Heynen, Jan </a:t>
            </a:r>
            <a:r>
              <a:rPr lang="de-DE" altLang="de-DE" dirty="0" err="1">
                <a:cs typeface="Arial"/>
              </a:rPr>
              <a:t>Gellermann</a:t>
            </a:r>
            <a:endParaRPr lang="de-DE" altLang="de-DE" dirty="0" err="1"/>
          </a:p>
        </p:txBody>
      </p:sp>
      <p:sp>
        <p:nvSpPr>
          <p:cNvPr id="3077" name="Line 4"/>
          <p:cNvSpPr>
            <a:spLocks noChangeShapeType="1"/>
          </p:cNvSpPr>
          <p:nvPr/>
        </p:nvSpPr>
        <p:spPr bwMode="gray">
          <a:xfrm>
            <a:off x="3297238" y="1033463"/>
            <a:ext cx="0" cy="3382962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078" name="Line 7"/>
          <p:cNvSpPr>
            <a:spLocks noChangeShapeType="1"/>
          </p:cNvSpPr>
          <p:nvPr/>
        </p:nvSpPr>
        <p:spPr bwMode="gray">
          <a:xfrm>
            <a:off x="0" y="4408488"/>
            <a:ext cx="99060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3079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72"/>
          <a:stretch>
            <a:fillRect/>
          </a:stretch>
        </p:blipFill>
        <p:spPr bwMode="auto">
          <a:xfrm>
            <a:off x="3321050" y="1006475"/>
            <a:ext cx="6584950" cy="338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hteck 2"/>
          <p:cNvSpPr/>
          <p:nvPr/>
        </p:nvSpPr>
        <p:spPr>
          <a:xfrm>
            <a:off x="463550" y="2093913"/>
            <a:ext cx="2451100" cy="400050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2000" b="1" kern="0" dirty="0">
                <a:solidFill>
                  <a:schemeClr val="bg1"/>
                </a:solidFill>
                <a:latin typeface="Arial"/>
                <a:ea typeface="+mj-ea"/>
                <a:cs typeface="+mj-cs"/>
              </a:rPr>
              <a:t>Bild 1 zum THEMA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068763" y="2093913"/>
            <a:ext cx="2449512" cy="400050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2000" b="1" kern="0" dirty="0">
                <a:solidFill>
                  <a:schemeClr val="bg1"/>
                </a:solidFill>
                <a:latin typeface="Arial"/>
                <a:ea typeface="+mj-ea"/>
                <a:cs typeface="+mj-cs"/>
              </a:rPr>
              <a:t>Bild 2 zum THEMA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4DD7E-3280-47A4-8C9D-6081CE36C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4.</a:t>
            </a:r>
            <a:r>
              <a:rPr lang="de-DE" altLang="de-DE" dirty="0">
                <a:cs typeface="Arial"/>
              </a:rPr>
              <a:t> Terminplan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90B8B1-8557-49AA-B432-2531581CEE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WiSe 2017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4210D6-6F3F-4AEF-9054-A77C73630F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10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5812B95-984C-44D1-A861-D3A5496C3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04" y="1727200"/>
            <a:ext cx="9923904" cy="285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2096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9E0412-C9C1-4338-AF11-254B5853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Gliederung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98954B-85C0-425D-A3DF-8844D64D0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AutoNum type="arabicPeriod"/>
            </a:pPr>
            <a:r>
              <a:rPr lang="de-DE" altLang="de-DE" sz="1800" dirty="0"/>
              <a:t>Einführung</a:t>
            </a:r>
            <a:endParaRPr lang="de-DE" altLang="de-DE" sz="1800" i="1" dirty="0">
              <a:cs typeface="Arial"/>
            </a:endParaRPr>
          </a:p>
          <a:p>
            <a:pPr eaLnBrk="1" hangingPunct="1">
              <a:buFontTx/>
              <a:buAutoNum type="arabicPeriod"/>
            </a:pPr>
            <a:r>
              <a:rPr lang="de-DE" altLang="de-DE" sz="1800" dirty="0"/>
              <a:t>Konzept</a:t>
            </a:r>
            <a:endParaRPr lang="de-DE" altLang="de-DE" sz="1800" i="1" dirty="0"/>
          </a:p>
          <a:p>
            <a:pPr eaLnBrk="1" hangingPunct="1">
              <a:buFontTx/>
              <a:buAutoNum type="arabicPeriod"/>
            </a:pPr>
            <a:r>
              <a:rPr lang="de-DE" altLang="de-DE" sz="1800" dirty="0"/>
              <a:t>Schnittstellen</a:t>
            </a:r>
            <a:endParaRPr lang="de-DE" altLang="de-DE" sz="1800" i="1" dirty="0">
              <a:cs typeface="Arial"/>
            </a:endParaRPr>
          </a:p>
          <a:p>
            <a:pPr eaLnBrk="1" hangingPunct="1">
              <a:buFontTx/>
              <a:buAutoNum type="arabicPeriod"/>
            </a:pPr>
            <a:r>
              <a:rPr lang="de-DE" altLang="de-DE" sz="1800" dirty="0">
                <a:cs typeface="Arial"/>
              </a:rPr>
              <a:t>Terminplan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 dirty="0" err="1">
                <a:cs typeface="Arial"/>
              </a:rPr>
              <a:t>Activity</a:t>
            </a:r>
            <a:r>
              <a:rPr lang="de-DE" altLang="de-DE" sz="1800" dirty="0">
                <a:cs typeface="Arial"/>
              </a:rPr>
              <a:t> </a:t>
            </a:r>
            <a:r>
              <a:rPr lang="de-DE" altLang="de-DE" sz="1800" dirty="0" err="1">
                <a:cs typeface="Arial"/>
              </a:rPr>
              <a:t>Diagram</a:t>
            </a:r>
            <a:endParaRPr lang="de-DE" altLang="de-DE" sz="1800" dirty="0">
              <a:cs typeface="Arial"/>
            </a:endParaRP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F38E57F-8951-4C6C-808C-D512836D4D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WiSe 2017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2B7CFB-9EDB-41B2-98FF-80F53662EB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2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910958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9E98A5-A252-4A2B-9244-F09A4570D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1. </a:t>
            </a:r>
            <a:r>
              <a:rPr lang="de-DE" altLang="de-DE" dirty="0">
                <a:cs typeface="Arial"/>
              </a:rPr>
              <a:t>Einführung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de-DE" altLang="de-DE" dirty="0">
                <a:cs typeface="Arial"/>
              </a:rPr>
              <a:t>Potentialfeld Methode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8A4D262-E3D1-4A7C-8EE6-E7A520B0C3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4170" lvl="1" indent="-342900" eaLnBrk="1" hangingPunct="1">
                  <a:lnSpc>
                    <a:spcPct val="90000"/>
                  </a:lnSpc>
                </a:pPr>
                <a:r>
                  <a:rPr lang="de-DE" altLang="de-DE" sz="1800" dirty="0">
                    <a:cs typeface="Arial"/>
                  </a:rPr>
                  <a:t>Erstellen eines Potentialfeldes durch anziehende und Abstoßende Funktionen</a:t>
                </a:r>
              </a:p>
              <a:p>
                <a:pPr marL="344170" lvl="1" indent="-342900" eaLnBrk="1" hangingPunct="1">
                  <a:lnSpc>
                    <a:spcPct val="90000"/>
                  </a:lnSpc>
                </a:pPr>
                <a:r>
                  <a:rPr lang="de-DE" altLang="de-DE" sz="1800" dirty="0">
                    <a:cs typeface="Arial"/>
                  </a:rPr>
                  <a:t>Roboter und Hindernisse: Abstoßendes Potential</a:t>
                </a:r>
              </a:p>
              <a:p>
                <a:pPr marL="344170" lvl="1" indent="-342900" eaLnBrk="1" hangingPunct="1">
                  <a:lnSpc>
                    <a:spcPct val="90000"/>
                  </a:lnSpc>
                </a:pPr>
                <a:r>
                  <a:rPr lang="de-DE" altLang="de-DE" sz="1800" dirty="0">
                    <a:cs typeface="Arial"/>
                  </a:rPr>
                  <a:t>Ziel: Anziehendes Potential   </a:t>
                </a:r>
              </a:p>
              <a:p>
                <a:pPr marL="344170" lvl="1" indent="-342900" eaLnBrk="1" hangingPunct="1">
                  <a:lnSpc>
                    <a:spcPct val="90000"/>
                  </a:lnSpc>
                </a:pPr>
                <a:r>
                  <a:rPr lang="de-DE" altLang="de-DE" sz="1800" dirty="0">
                    <a:cs typeface="Arial"/>
                  </a:rPr>
                  <a:t>Für Geschwindigkeit des Roboters wird der skalierte negative Gradient der Potentialfunktion verwendet.</a:t>
                </a:r>
              </a:p>
              <a:p>
                <a:pPr marL="344170" lvl="1" indent="-342900" eaLnBrk="1" hangingPunct="1">
                  <a:lnSpc>
                    <a:spcPct val="90000"/>
                  </a:lnSpc>
                </a:pPr>
                <a:r>
                  <a:rPr lang="de-DE" altLang="de-DE" sz="1800" dirty="0">
                    <a:cs typeface="Arial"/>
                  </a:rPr>
                  <a:t>Vorteile der Gaußschen Radialbasisfunktion für Potentialfunktion:</a:t>
                </a:r>
              </a:p>
              <a:p>
                <a:pPr marL="1270" lvl="1" indent="0" eaLnBrk="1" hangingPunct="1">
                  <a:lnSpc>
                    <a:spcPct val="90000"/>
                  </a:lnSpc>
                  <a:buNone/>
                </a:pPr>
                <a:r>
                  <a:rPr lang="de-DE" altLang="de-DE" sz="1800" dirty="0">
                    <a:cs typeface="Arial"/>
                  </a:rPr>
                  <a:t>		Gradient der e Funktion einfach zu ermitteln</a:t>
                </a:r>
              </a:p>
              <a:p>
                <a:pPr marL="1270" lvl="1" indent="0" eaLnBrk="1" hangingPunct="1">
                  <a:lnSpc>
                    <a:spcPct val="90000"/>
                  </a:lnSpc>
                  <a:buNone/>
                </a:pPr>
                <a:r>
                  <a:rPr lang="de-DE" altLang="de-DE" sz="1800" dirty="0">
                    <a:cs typeface="Arial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altLang="de-DE" sz="1800">
                        <a:latin typeface="Cambria Math" panose="02040503050406030204" pitchFamily="18" charset="0"/>
                        <a:cs typeface="Arial"/>
                      </a:rPr>
                      <m:t>H</m:t>
                    </m:r>
                    <m:r>
                      <a:rPr lang="de-DE" altLang="de-DE" sz="1800"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r>
                      <m:rPr>
                        <m:sty m:val="p"/>
                      </m:rPr>
                      <a:rPr lang="de-DE" altLang="de-DE" sz="1800">
                        <a:latin typeface="Cambria Math" panose="02040503050406030204" pitchFamily="18" charset="0"/>
                        <a:cs typeface="Arial"/>
                      </a:rPr>
                      <m:t>x</m:t>
                    </m:r>
                    <m:r>
                      <a:rPr lang="de-DE" altLang="de-DE" sz="1800">
                        <a:latin typeface="Cambria Math" panose="02040503050406030204" pitchFamily="18" charset="0"/>
                        <a:cs typeface="Arial"/>
                      </a:rPr>
                      <m:t>,</m:t>
                    </m:r>
                    <m:r>
                      <m:rPr>
                        <m:sty m:val="p"/>
                      </m:rPr>
                      <a:rPr lang="de-DE" altLang="de-DE" sz="1800">
                        <a:latin typeface="Cambria Math" panose="02040503050406030204" pitchFamily="18" charset="0"/>
                        <a:cs typeface="Arial"/>
                      </a:rPr>
                      <m:t>y</m:t>
                    </m:r>
                    <m:r>
                      <a:rPr lang="de-DE" altLang="de-DE" sz="1800"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  <m:r>
                      <a:rPr lang="de-DE" altLang="de-DE" sz="1800" i="1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de-DE" altLang="de-DE" sz="1800" i="1">
                        <a:latin typeface="Cambria Math" panose="02040503050406030204" pitchFamily="18" charset="0"/>
                        <a:cs typeface="Arial"/>
                      </a:rPr>
                      <m:t>𝑘</m:t>
                    </m:r>
                    <m:r>
                      <a:rPr lang="de-DE" altLang="de-DE" sz="1800" i="1">
                        <a:latin typeface="Cambria Math" panose="02040503050406030204" pitchFamily="18" charset="0"/>
                        <a:cs typeface="Arial"/>
                      </a:rPr>
                      <m:t>∗</m:t>
                    </m:r>
                    <m:sSup>
                      <m:sSupPr>
                        <m:ctrlPr>
                          <a:rPr lang="de-DE" altLang="de-DE" sz="18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de-DE" altLang="de-DE" sz="1800" i="1">
                            <a:latin typeface="Cambria Math" panose="02040503050406030204" pitchFamily="18" charset="0"/>
                            <a:cs typeface="Arial"/>
                          </a:rPr>
                          <m:t>𝑒</m:t>
                        </m:r>
                      </m:e>
                      <m:sup>
                        <m:r>
                          <a:rPr lang="de-DE" altLang="de-DE" sz="1800" i="1">
                            <a:latin typeface="Cambria Math" panose="02040503050406030204" pitchFamily="18" charset="0"/>
                            <a:cs typeface="Arial"/>
                          </a:rPr>
                          <m:t>−</m:t>
                        </m:r>
                        <m:f>
                          <m:fPr>
                            <m:ctrlPr>
                              <a:rPr lang="de-DE" altLang="de-DE" sz="18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de-DE" altLang="de-DE" sz="18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de-DE" altLang="de-DE" sz="18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altLang="de-DE" sz="18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𝑥</m:t>
                                    </m:r>
                                    <m:r>
                                      <a:rPr lang="de-DE" altLang="de-DE" sz="18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altLang="de-DE" sz="1800" i="1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altLang="de-DE" sz="1800" i="1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altLang="de-DE" sz="1800" i="1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de-DE" altLang="de-DE" sz="1800" i="1">
                                    <a:latin typeface="Cambria Math" panose="02040503050406030204" pitchFamily="18" charset="0"/>
                                    <a:cs typeface="Arial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altLang="de-DE" sz="1800" i="1">
                                <a:latin typeface="Cambria Math" panose="02040503050406030204" pitchFamily="18" charset="0"/>
                                <a:cs typeface="Arial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de-DE" altLang="de-DE" sz="18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de-DE" altLang="de-DE" sz="18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altLang="de-DE" sz="18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𝑦</m:t>
                                    </m:r>
                                    <m:r>
                                      <a:rPr lang="de-DE" altLang="de-DE" sz="18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altLang="de-DE" sz="1800" i="1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altLang="de-DE" sz="1800" i="1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DE" altLang="de-DE" sz="1800" i="1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de-DE" altLang="de-DE" sz="1800" i="1">
                                    <a:latin typeface="Cambria Math" panose="02040503050406030204" pitchFamily="18" charset="0"/>
                                    <a:cs typeface="Arial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de-DE" altLang="de-DE" sz="1800" i="1">
                                <a:latin typeface="Cambria Math" panose="02040503050406030204" pitchFamily="18" charset="0"/>
                                <a:cs typeface="Arial"/>
                              </a:rPr>
                              <m:t>2∗</m:t>
                            </m:r>
                            <m:sSup>
                              <m:sSupPr>
                                <m:ctrlPr>
                                  <a:rPr lang="de-DE" altLang="de-DE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/>
                                  </a:rPr>
                                </m:ctrlPr>
                              </m:sSupPr>
                              <m:e>
                                <m:r>
                                  <a:rPr lang="de-DE" altLang="de-DE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de-DE" altLang="de-DE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de-DE" altLang="de-DE" sz="1800" dirty="0">
                  <a:cs typeface="Arial"/>
                </a:endParaRPr>
              </a:p>
              <a:p>
                <a:pPr marL="534670" lvl="4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alt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de-DE" alt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𝜕</m:t>
                          </m:r>
                          <m:r>
                            <a:rPr lang="de-DE" alt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𝐻</m:t>
                          </m:r>
                        </m:num>
                        <m:den>
                          <m:r>
                            <a:rPr lang="de-DE" alt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𝜕</m:t>
                          </m:r>
                          <m:r>
                            <a:rPr lang="de-DE" alt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den>
                      </m:f>
                      <m:r>
                        <a:rPr lang="de-DE" alt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de-DE" altLang="de-DE" sz="1800" i="1">
                          <a:latin typeface="Cambria Math" panose="02040503050406030204" pitchFamily="18" charset="0"/>
                          <a:cs typeface="Arial"/>
                        </a:rPr>
                        <m:t>𝑘</m:t>
                      </m:r>
                      <m:r>
                        <a:rPr lang="de-DE" altLang="de-DE" sz="1800" i="1">
                          <a:latin typeface="Cambria Math" panose="02040503050406030204" pitchFamily="18" charset="0"/>
                          <a:cs typeface="Arial"/>
                        </a:rPr>
                        <m:t>∗</m:t>
                      </m:r>
                      <m:sSup>
                        <m:sSupPr>
                          <m:ctrlPr>
                            <a:rPr lang="de-DE" altLang="de-DE" sz="1800" i="1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de-DE" altLang="de-DE" sz="1800" i="1">
                              <a:latin typeface="Cambria Math" panose="02040503050406030204" pitchFamily="18" charset="0"/>
                              <a:cs typeface="Arial"/>
                            </a:rPr>
                            <m:t>𝑒</m:t>
                          </m:r>
                        </m:e>
                        <m:sup>
                          <m:r>
                            <a:rPr lang="de-DE" altLang="de-DE" sz="1800" i="1">
                              <a:latin typeface="Cambria Math" panose="02040503050406030204" pitchFamily="18" charset="0"/>
                              <a:cs typeface="Arial"/>
                            </a:rPr>
                            <m:t>−</m:t>
                          </m:r>
                          <m:f>
                            <m:fPr>
                              <m:ctrlPr>
                                <a:rPr lang="de-DE" altLang="de-DE" sz="1800" i="1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de-DE" altLang="de-DE" sz="18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altLang="de-DE" sz="18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altLang="de-DE" sz="18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𝑥</m:t>
                                      </m:r>
                                      <m:r>
                                        <a:rPr lang="de-DE" altLang="de-DE" sz="18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de-DE" altLang="de-DE" sz="1800" i="1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altLang="de-DE" sz="1800" i="1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altLang="de-DE" sz="1800" i="1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de-DE" altLang="de-DE" sz="18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altLang="de-DE" sz="1800" i="1">
                                  <a:latin typeface="Cambria Math" panose="02040503050406030204" pitchFamily="18" charset="0"/>
                                  <a:cs typeface="Arial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altLang="de-DE" sz="18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altLang="de-DE" sz="18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altLang="de-DE" sz="18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𝑦</m:t>
                                      </m:r>
                                      <m:r>
                                        <a:rPr lang="de-DE" altLang="de-DE" sz="18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de-DE" altLang="de-DE" sz="1800" i="1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altLang="de-DE" sz="1800" i="1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de-DE" altLang="de-DE" sz="1800" i="1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de-DE" altLang="de-DE" sz="18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de-DE" altLang="de-DE" sz="1800" i="1">
                                  <a:latin typeface="Cambria Math" panose="02040503050406030204" pitchFamily="18" charset="0"/>
                                  <a:cs typeface="Arial"/>
                                </a:rPr>
                                <m:t>2∗</m:t>
                              </m:r>
                              <m:sSup>
                                <m:sSupPr>
                                  <m:ctrlPr>
                                    <a:rPr lang="de-DE" alt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sSupPr>
                                <m:e>
                                  <m:r>
                                    <a:rPr lang="de-DE" alt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de-DE" alt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de-DE" altLang="de-DE" sz="18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−</m:t>
                      </m:r>
                      <m:f>
                        <m:fPr>
                          <m:ctrlPr>
                            <a:rPr lang="de-DE" alt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de-DE" altLang="de-DE" sz="18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de-DE" altLang="de-D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de-D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de-DE" altLang="de-D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de-DE" alt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∗(</m:t>
                      </m:r>
                      <m:r>
                        <a:rPr lang="de-DE" alt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𝑥</m:t>
                      </m:r>
                      <m:r>
                        <a:rPr lang="de-DE" alt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−</m:t>
                      </m:r>
                      <m:sSub>
                        <m:sSubPr>
                          <m:ctrlPr>
                            <a:rPr lang="de-DE" alt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de-DE" alt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lang="de-DE" alt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0</m:t>
                          </m:r>
                        </m:sub>
                      </m:sSub>
                      <m:r>
                        <a:rPr lang="de-DE" alt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lang="de-DE" altLang="de-DE" sz="1800" dirty="0">
                  <a:cs typeface="Arial"/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8A4D262-E3D1-4A7C-8EE6-E7A520B0C3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6" t="-20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0F77BD-78BB-49B2-BE4E-4B6DE3612D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WiSe 2017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93842A-01CE-4CCA-B5C7-495C778365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3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351532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02C0B3-54CE-4942-AECD-0AF05A316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1.Einführung</a:t>
            </a:r>
            <a:br>
              <a:rPr lang="de-DE" dirty="0"/>
            </a:br>
            <a:r>
              <a:rPr lang="de-DE" dirty="0"/>
              <a:t>Potenzialfelder der Hindernisse und vom Roboter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72C0F9-7EFD-4242-97CE-2B73B45733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WiSe 2017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AC17D0B-DB4B-4FF8-8B4A-D568E264BD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4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6" name="Inhaltsplatzhalter 6">
            <a:extLst>
              <a:ext uri="{FF2B5EF4-FFF2-40B4-BE49-F238E27FC236}">
                <a16:creationId xmlns:a16="http://schemas.microsoft.com/office/drawing/2014/main" id="{06C85739-5674-44EE-A608-9C5F17D15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5" b="4624"/>
          <a:stretch/>
        </p:blipFill>
        <p:spPr>
          <a:xfrm>
            <a:off x="1066800" y="1135261"/>
            <a:ext cx="7645118" cy="5102027"/>
          </a:xfrm>
        </p:spPr>
      </p:pic>
    </p:spTree>
    <p:extLst>
      <p:ext uri="{BB962C8B-B14F-4D97-AF65-F5344CB8AC3E}">
        <p14:creationId xmlns:p14="http://schemas.microsoft.com/office/powerpoint/2010/main" val="373544091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8656BE-B570-47D5-BDA5-7D30AEE1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Einführung</a:t>
            </a:r>
            <a:br>
              <a:rPr lang="de-DE" dirty="0"/>
            </a:br>
            <a:r>
              <a:rPr lang="de-DE" dirty="0"/>
              <a:t>Potentialfelder mit anziehender </a:t>
            </a:r>
            <a:r>
              <a:rPr lang="de-DE" dirty="0" err="1"/>
              <a:t>Ziellfunktion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B93C187-F383-4DA1-BB87-0BA5117AA5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WiSe 2017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1E6A47-105A-448E-84B3-EB326BF13B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5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6" name="Inhaltsplatzhalter 6">
            <a:extLst>
              <a:ext uri="{FF2B5EF4-FFF2-40B4-BE49-F238E27FC236}">
                <a16:creationId xmlns:a16="http://schemas.microsoft.com/office/drawing/2014/main" id="{0EEA831B-BDEE-4233-B932-9ABEA1175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3" b="3996"/>
          <a:stretch/>
        </p:blipFill>
        <p:spPr>
          <a:xfrm>
            <a:off x="726831" y="1173741"/>
            <a:ext cx="7760677" cy="5063548"/>
          </a:xfrm>
        </p:spPr>
      </p:pic>
    </p:spTree>
    <p:extLst>
      <p:ext uri="{BB962C8B-B14F-4D97-AF65-F5344CB8AC3E}">
        <p14:creationId xmlns:p14="http://schemas.microsoft.com/office/powerpoint/2010/main" val="272077486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C48783-44F0-49B1-91DF-746F77EC0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2. </a:t>
            </a:r>
            <a:r>
              <a:rPr lang="de-DE" altLang="de-DE" dirty="0">
                <a:cs typeface="Arial"/>
              </a:rPr>
              <a:t>Konzept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de-DE" altLang="de-DE" dirty="0">
                <a:cs typeface="Arial"/>
              </a:rPr>
              <a:t>Problemstellung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474B77-0BBF-4449-8ED8-4290E9952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altLang="de-DE" sz="1800" dirty="0">
                <a:cs typeface="Arial"/>
              </a:rPr>
              <a:t>Konkaven vermeiden</a:t>
            </a:r>
          </a:p>
          <a:p>
            <a:pPr marL="172720" lvl="2" indent="0" eaLnBrk="1" hangingPunct="1">
              <a:lnSpc>
                <a:spcPct val="90000"/>
              </a:lnSpc>
              <a:buNone/>
            </a:pPr>
            <a:r>
              <a:rPr lang="de-DE" altLang="de-DE" sz="1800" dirty="0">
                <a:cs typeface="Arial"/>
              </a:rPr>
              <a:t>	Lösung: Abgabe der Steuerung im Werkbereich an Gewerk 3</a:t>
            </a:r>
          </a:p>
          <a:p>
            <a:pPr marL="172720" lvl="2" indent="0" eaLnBrk="1" hangingPunct="1">
              <a:lnSpc>
                <a:spcPct val="90000"/>
              </a:lnSpc>
              <a:buNone/>
            </a:pPr>
            <a:r>
              <a:rPr lang="de-DE" altLang="de-DE" sz="1800" dirty="0">
                <a:cs typeface="Arial"/>
              </a:rPr>
              <a:t>		Übergabepunkte vor jeder Werkbank und Ladestation</a:t>
            </a:r>
          </a:p>
          <a:p>
            <a:pPr marL="172720" lvl="2" indent="0" eaLnBrk="1" hangingPunct="1">
              <a:lnSpc>
                <a:spcPct val="90000"/>
              </a:lnSpc>
              <a:buNone/>
            </a:pPr>
            <a:endParaRPr lang="de-DE" altLang="de-DE" sz="1800" dirty="0">
              <a:cs typeface="Arial"/>
            </a:endParaRPr>
          </a:p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altLang="de-DE" sz="1800" dirty="0">
                <a:cs typeface="Arial"/>
              </a:rPr>
              <a:t>Ausweichen im Wandbereich nicht möglich</a:t>
            </a:r>
          </a:p>
          <a:p>
            <a:pPr marL="172720" lvl="2" indent="0" eaLnBrk="1" hangingPunct="1">
              <a:lnSpc>
                <a:spcPct val="90000"/>
              </a:lnSpc>
              <a:buNone/>
            </a:pPr>
            <a:r>
              <a:rPr lang="de-DE" altLang="de-DE" sz="1800" dirty="0">
                <a:cs typeface="Arial"/>
              </a:rPr>
              <a:t>	Lösung: Durch implementieren einer Einbahnstraße (bzw. Steigungen), können 			sich </a:t>
            </a:r>
            <a:r>
              <a:rPr lang="de-DE" altLang="de-DE" sz="1800" dirty="0" err="1">
                <a:cs typeface="Arial"/>
              </a:rPr>
              <a:t>Robotinos</a:t>
            </a:r>
            <a:r>
              <a:rPr lang="de-DE" altLang="de-DE" sz="1800" dirty="0">
                <a:cs typeface="Arial"/>
              </a:rPr>
              <a:t> nicht begegnen </a:t>
            </a:r>
          </a:p>
          <a:p>
            <a:pPr marL="172720" lvl="2" indent="0" eaLnBrk="1" hangingPunct="1">
              <a:lnSpc>
                <a:spcPct val="90000"/>
              </a:lnSpc>
              <a:buNone/>
            </a:pPr>
            <a:endParaRPr lang="de-DE" altLang="de-DE" sz="1800" dirty="0">
              <a:cs typeface="Arial"/>
            </a:endParaRPr>
          </a:p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altLang="de-DE" sz="1800" dirty="0">
                <a:cs typeface="Arial"/>
              </a:rPr>
              <a:t>Immer nur ein </a:t>
            </a:r>
            <a:r>
              <a:rPr lang="de-DE" altLang="de-DE" sz="1800" dirty="0" err="1">
                <a:cs typeface="Arial"/>
              </a:rPr>
              <a:t>Robotino</a:t>
            </a:r>
            <a:r>
              <a:rPr lang="de-DE" altLang="de-DE" sz="1800" dirty="0">
                <a:cs typeface="Arial"/>
              </a:rPr>
              <a:t> pro Werkbank möglich</a:t>
            </a:r>
          </a:p>
          <a:p>
            <a:pPr marL="172720" lvl="2" indent="0" eaLnBrk="1" hangingPunct="1">
              <a:lnSpc>
                <a:spcPct val="90000"/>
              </a:lnSpc>
              <a:buNone/>
            </a:pPr>
            <a:r>
              <a:rPr lang="de-DE" altLang="de-DE" sz="1800" dirty="0">
                <a:cs typeface="Arial"/>
              </a:rPr>
              <a:t>	Lösung: Warteschlange (FIFO-Prinzip) am Fahrbahnrand pro Werkbank</a:t>
            </a:r>
          </a:p>
          <a:p>
            <a:pPr marL="172720" lvl="2" indent="0" eaLnBrk="1" hangingPunct="1">
              <a:lnSpc>
                <a:spcPct val="90000"/>
              </a:lnSpc>
              <a:buNone/>
            </a:pPr>
            <a:r>
              <a:rPr lang="de-DE" altLang="de-DE" sz="1800" dirty="0">
                <a:cs typeface="Arial"/>
              </a:rPr>
              <a:t>		Über </a:t>
            </a:r>
            <a:r>
              <a:rPr lang="de-DE" altLang="de-DE" sz="1800" dirty="0" err="1">
                <a:cs typeface="Arial"/>
              </a:rPr>
              <a:t>Deckencameras</a:t>
            </a:r>
            <a:r>
              <a:rPr lang="de-DE" altLang="de-DE" sz="1800" dirty="0">
                <a:cs typeface="Arial"/>
              </a:rPr>
              <a:t> ermitteln ob Werkbank frei </a:t>
            </a:r>
          </a:p>
          <a:p>
            <a:pPr marL="172720" lvl="2" indent="0" eaLnBrk="1" hangingPunct="1">
              <a:lnSpc>
                <a:spcPct val="90000"/>
              </a:lnSpc>
              <a:buNone/>
            </a:pPr>
            <a:r>
              <a:rPr lang="de-DE" altLang="de-DE" sz="1800" dirty="0">
                <a:cs typeface="Arial"/>
                <a:sym typeface="Wingdings" panose="05000000000000000000" pitchFamily="2" charset="2"/>
              </a:rPr>
              <a:t>		w</a:t>
            </a:r>
            <a:r>
              <a:rPr lang="de-DE" altLang="de-DE" sz="1800" dirty="0">
                <a:cs typeface="Arial"/>
              </a:rPr>
              <a:t>enn nicht zum Wartebereich fahren 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5208BD-8364-4FBE-98F6-FADE0698EE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WiSe 2017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08CB09-B7DF-4961-AF99-F98497007B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6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097035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550AB3-6952-4775-833E-DC990A492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2. </a:t>
            </a:r>
            <a:r>
              <a:rPr lang="de-DE" altLang="de-DE" dirty="0">
                <a:cs typeface="Arial"/>
              </a:rPr>
              <a:t>Konzept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de-DE" altLang="de-DE">
                <a:cs typeface="Arial"/>
              </a:rPr>
              <a:t>Problemstellung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596503-A67F-4B1F-B152-27CBB750E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 startAt="4"/>
            </a:pPr>
            <a:r>
              <a:rPr lang="de-DE" altLang="de-DE" sz="1800" dirty="0">
                <a:cs typeface="Arial"/>
              </a:rPr>
              <a:t>Sicherstellen, dass FIFO eingehalten wird</a:t>
            </a:r>
            <a:br>
              <a:rPr lang="de-DE" altLang="de-DE" sz="1800" dirty="0">
                <a:cs typeface="Arial"/>
              </a:rPr>
            </a:br>
            <a:r>
              <a:rPr lang="de-DE" altLang="de-DE" sz="1800" dirty="0">
                <a:cs typeface="Arial"/>
              </a:rPr>
              <a:t>	Lösung: Setzen eines Merkers, Rücksetzen, sobald an Gewerk 3 übergeben</a:t>
            </a:r>
          </a:p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 startAt="4"/>
            </a:pPr>
            <a:endParaRPr lang="de-DE" altLang="de-DE" sz="1800" dirty="0">
              <a:cs typeface="Arial"/>
            </a:endParaRPr>
          </a:p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 startAt="4"/>
            </a:pPr>
            <a:r>
              <a:rPr lang="de-DE" altLang="de-DE" sz="1800" dirty="0">
                <a:cs typeface="Arial"/>
              </a:rPr>
              <a:t>Aufrücken im FIFO</a:t>
            </a:r>
            <a:br>
              <a:rPr lang="de-DE" altLang="de-DE" sz="1800" dirty="0">
                <a:cs typeface="Arial"/>
              </a:rPr>
            </a:br>
            <a:r>
              <a:rPr lang="de-DE" altLang="de-DE" sz="1800" dirty="0">
                <a:cs typeface="Arial"/>
              </a:rPr>
              <a:t>	Lösung: Information von Gewerk 3, dass Werkbereich verlassen wurde, bis erster 		</a:t>
            </a:r>
            <a:r>
              <a:rPr lang="de-DE" altLang="de-DE" sz="1800" dirty="0" err="1">
                <a:cs typeface="Arial"/>
              </a:rPr>
              <a:t>Robotino</a:t>
            </a:r>
            <a:r>
              <a:rPr lang="de-DE" altLang="de-DE" sz="1800" dirty="0">
                <a:cs typeface="Arial"/>
              </a:rPr>
              <a:t> losfahren kann, die anderen Rücken entsprechend auf </a:t>
            </a:r>
          </a:p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 startAt="4"/>
            </a:pPr>
            <a:endParaRPr lang="de-DE" altLang="de-DE" sz="1800" dirty="0">
              <a:cs typeface="Arial"/>
            </a:endParaRPr>
          </a:p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 startAt="4"/>
            </a:pPr>
            <a:r>
              <a:rPr lang="de-DE" altLang="de-DE" sz="1800" dirty="0" err="1">
                <a:cs typeface="Arial"/>
              </a:rPr>
              <a:t>Robotinos</a:t>
            </a:r>
            <a:r>
              <a:rPr lang="de-DE" altLang="de-DE" sz="1800" dirty="0">
                <a:cs typeface="Arial"/>
              </a:rPr>
              <a:t> ohne Auftrag</a:t>
            </a:r>
            <a:br>
              <a:rPr lang="de-DE" altLang="de-DE" sz="1800" dirty="0">
                <a:cs typeface="Arial"/>
              </a:rPr>
            </a:br>
            <a:r>
              <a:rPr lang="de-DE" altLang="de-DE" sz="1800" dirty="0">
                <a:cs typeface="Arial"/>
              </a:rPr>
              <a:t>	Lösung: Eigener Wartebereich für jeden </a:t>
            </a:r>
            <a:r>
              <a:rPr lang="de-DE" altLang="de-DE" sz="1800" dirty="0" err="1">
                <a:cs typeface="Arial"/>
              </a:rPr>
              <a:t>Robotino</a:t>
            </a:r>
            <a:endParaRPr lang="de-DE" altLang="de-DE" sz="1800" dirty="0">
              <a:cs typeface="Arial"/>
            </a:endParaRPr>
          </a:p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 startAt="4"/>
            </a:pPr>
            <a:endParaRPr lang="de-DE" altLang="de-DE" sz="1800" dirty="0">
              <a:cs typeface="Arial"/>
            </a:endParaRPr>
          </a:p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 startAt="4"/>
            </a:pPr>
            <a:r>
              <a:rPr lang="de-DE" altLang="de-DE" sz="1800" dirty="0">
                <a:cs typeface="Arial"/>
              </a:rPr>
              <a:t>Begegnung von zwei </a:t>
            </a:r>
            <a:r>
              <a:rPr lang="de-DE" altLang="de-DE" sz="1800" dirty="0" err="1">
                <a:cs typeface="Arial"/>
              </a:rPr>
              <a:t>Robotinos</a:t>
            </a:r>
            <a:endParaRPr lang="de-DE" altLang="de-DE" sz="1800" dirty="0">
              <a:cs typeface="Arial"/>
            </a:endParaRPr>
          </a:p>
          <a:p>
            <a:pPr marL="363220" lvl="3" indent="0" eaLnBrk="1" hangingPunct="1">
              <a:lnSpc>
                <a:spcPct val="90000"/>
              </a:lnSpc>
              <a:buNone/>
            </a:pPr>
            <a:r>
              <a:rPr lang="de-DE" altLang="de-DE" sz="1800" dirty="0">
                <a:cs typeface="Arial"/>
              </a:rPr>
              <a:t>	Lösung: </a:t>
            </a:r>
            <a:r>
              <a:rPr lang="de-DE" altLang="de-DE" sz="1800" dirty="0" err="1">
                <a:cs typeface="Arial"/>
              </a:rPr>
              <a:t>Robotinos</a:t>
            </a:r>
            <a:r>
              <a:rPr lang="de-DE" altLang="de-DE" sz="1800" dirty="0">
                <a:cs typeface="Arial"/>
              </a:rPr>
              <a:t> erzeugen virtuelles Hindernis links von sich, dass in nach  			rechts drückt. 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A4DECC-89B5-4564-B3C6-BACCCEE9E9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WiSe 2017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785371-51E6-40C6-B09A-2DB691D50D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7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05270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942DE7-0CD4-4006-B961-3A46331D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3. </a:t>
            </a:r>
            <a:r>
              <a:rPr lang="de-DE" altLang="de-DE" dirty="0">
                <a:cs typeface="Arial"/>
              </a:rPr>
              <a:t>Schnittstellen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43D015-FBE5-4C25-8718-8719D6560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dirty="0">
                <a:cs typeface="Arial"/>
              </a:rPr>
              <a:t>Bild von Gewerk 1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A1F0E0-8D52-48F0-B1B5-68B6926C07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WiSe 2017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47F105-89DD-4C3A-AC5F-FB6BBF6B14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8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814400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942DE7-0CD4-4006-B961-3A46331D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3. </a:t>
            </a:r>
            <a:r>
              <a:rPr lang="de-DE" altLang="de-DE" dirty="0">
                <a:cs typeface="Arial"/>
              </a:rPr>
              <a:t>Schnittstellen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43D015-FBE5-4C25-8718-8719D6560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dirty="0">
                <a:cs typeface="Arial"/>
              </a:rPr>
              <a:t>Bild von Gewerk 3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A1F0E0-8D52-48F0-B1B5-68B6926C07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WiSe 2017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47F105-89DD-4C3A-AC5F-FB6BBF6B14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9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2901752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6.0&quot;&gt;&lt;object type=&quot;1&quot; unique_id=&quot;10001&quot;&gt;&lt;object type=&quot;8&quot; unique_id=&quot;10038&quot;&gt;&lt;/object&gt;&lt;object type=&quot;2&quot; unique_id=&quot;10039&quot;&gt;&lt;object type=&quot;3&quot; unique_id=&quot;10040&quot;&gt;&lt;property id=&quot;20148&quot; value=&quot;5&quot;/&gt;&lt;property id=&quot;20300&quot; value=&quot;Slide 1 - &amp;quot;Title of the presentation with 2 images &amp;#x0D;&amp;#x0A;Optional second line&amp;quot;&quot;/&gt;&lt;property id=&quot;20307&quot; value=&quot;296&quot;/&gt;&lt;/object&gt;&lt;object type=&quot;3&quot; unique_id=&quot;10041&quot;&gt;&lt;property id=&quot;20148&quot; value=&quot;5&quot;/&gt;&lt;property id=&quot;20300&quot; value=&quot;Slide 2 - &amp;quot;Typographic presentation title &amp;#x0D;&amp;#x0A;Optional second line&amp;quot;&quot;/&gt;&lt;property id=&quot;20307&quot; value=&quot;256&quot;/&gt;&lt;/object&gt;&lt;object type=&quot;3&quot; unique_id=&quot;10042&quot;&gt;&lt;property id=&quot;20148&quot; value=&quot;5&quot;/&gt;&lt;property id=&quot;20300&quot; value=&quot;Slide 3 - &amp;quot;Presentation title &amp;#x0D;&amp;#x0A;Text slide&amp;quot;&quot;/&gt;&lt;property id=&quot;20307&quot; value=&quot;331&quot;/&gt;&lt;/object&gt;&lt;object type=&quot;3&quot; unique_id=&quot;10043&quot;&gt;&lt;property id=&quot;20148&quot; value=&quot;5&quot;/&gt;&lt;property id=&quot;20300&quot; value=&quot;Slide 4&quot;/&gt;&lt;property id=&quot;20307&quot; value=&quot;301&quot;/&gt;&lt;/object&gt;&lt;/object&gt;&lt;/object&gt;&lt;/database&gt;"/>
</p:tagLst>
</file>

<file path=ppt/theme/theme1.xml><?xml version="1.0" encoding="utf-8"?>
<a:theme xmlns:a="http://schemas.openxmlformats.org/drawingml/2006/main" name="HAW_FW">
  <a:themeElements>
    <a:clrScheme name="HAW_FW 1">
      <a:dk1>
        <a:srgbClr val="000000"/>
      </a:dk1>
      <a:lt1>
        <a:srgbClr val="FFFFFF"/>
      </a:lt1>
      <a:dk2>
        <a:srgbClr val="78AFE6"/>
      </a:dk2>
      <a:lt2>
        <a:srgbClr val="000099"/>
      </a:lt2>
      <a:accent1>
        <a:srgbClr val="D6E7F7"/>
      </a:accent1>
      <a:accent2>
        <a:srgbClr val="666666"/>
      </a:accent2>
      <a:accent3>
        <a:srgbClr val="FFFFFF"/>
      </a:accent3>
      <a:accent4>
        <a:srgbClr val="000000"/>
      </a:accent4>
      <a:accent5>
        <a:srgbClr val="E8F1FA"/>
      </a:accent5>
      <a:accent6>
        <a:srgbClr val="5C5C5C"/>
      </a:accent6>
      <a:hlink>
        <a:srgbClr val="B3B3B3"/>
      </a:hlink>
      <a:folHlink>
        <a:srgbClr val="DCDCDC"/>
      </a:folHlink>
    </a:clrScheme>
    <a:fontScheme name="HAW_F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AW_FW 1">
        <a:dk1>
          <a:srgbClr val="000000"/>
        </a:dk1>
        <a:lt1>
          <a:srgbClr val="FFFFFF"/>
        </a:lt1>
        <a:dk2>
          <a:srgbClr val="78AFE6"/>
        </a:dk2>
        <a:lt2>
          <a:srgbClr val="000099"/>
        </a:lt2>
        <a:accent1>
          <a:srgbClr val="D6E7F7"/>
        </a:accent1>
        <a:accent2>
          <a:srgbClr val="666666"/>
        </a:accent2>
        <a:accent3>
          <a:srgbClr val="FFFFFF"/>
        </a:accent3>
        <a:accent4>
          <a:srgbClr val="000000"/>
        </a:accent4>
        <a:accent5>
          <a:srgbClr val="E8F1FA"/>
        </a:accent5>
        <a:accent6>
          <a:srgbClr val="5C5C5C"/>
        </a:accent6>
        <a:hlink>
          <a:srgbClr val="B3B3B3"/>
        </a:hlink>
        <a:folHlink>
          <a:srgbClr val="DCDCD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262</Words>
  <Application>Microsoft Office PowerPoint</Application>
  <PresentationFormat>A4-Papier (210 x 297 mm)</PresentationFormat>
  <Paragraphs>66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Berlin Sans FB</vt:lpstr>
      <vt:lpstr>Cambria Math</vt:lpstr>
      <vt:lpstr>Wingdings</vt:lpstr>
      <vt:lpstr>HAW_FW</vt:lpstr>
      <vt:lpstr>Master Automatisierung: VPJ Gewerk 2 Bahnplanung</vt:lpstr>
      <vt:lpstr>Gliederung</vt:lpstr>
      <vt:lpstr>1. Einführung Potentialfeld Methode</vt:lpstr>
      <vt:lpstr>1.Einführung Potenzialfelder der Hindernisse und vom Roboter</vt:lpstr>
      <vt:lpstr>1. Einführung Potentialfelder mit anziehender Ziellfunktion</vt:lpstr>
      <vt:lpstr>2. Konzept Problemstellung</vt:lpstr>
      <vt:lpstr>2. Konzept Problemstellung</vt:lpstr>
      <vt:lpstr>3. Schnittstellen</vt:lpstr>
      <vt:lpstr>3. Schnittstellen</vt:lpstr>
      <vt:lpstr>4. Terminplan</vt:lpstr>
    </vt:vector>
  </TitlesOfParts>
  <Company>HAW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Masterstudiengang Automatisierungstechnik Ereignisdiskrete Systeme</dc:title>
  <dc:creator>Florian Wenck</dc:creator>
  <dc:description>Optimiert für PPT XP/2002 und 2003</dc:description>
  <cp:lastModifiedBy>Inke Heynen</cp:lastModifiedBy>
  <cp:revision>237</cp:revision>
  <cp:lastPrinted>2007-09-21T15:49:14Z</cp:lastPrinted>
  <dcterms:created xsi:type="dcterms:W3CDTF">2008-09-25T08:20:51Z</dcterms:created>
  <dcterms:modified xsi:type="dcterms:W3CDTF">2017-12-19T09:29:27Z</dcterms:modified>
</cp:coreProperties>
</file>