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34" r:id="rId2"/>
    <p:sldId id="427" r:id="rId3"/>
    <p:sldId id="428" r:id="rId4"/>
    <p:sldId id="429" r:id="rId5"/>
    <p:sldId id="430" r:id="rId6"/>
    <p:sldId id="431" r:id="rId7"/>
    <p:sldId id="426" r:id="rId8"/>
    <p:sldId id="435" r:id="rId9"/>
    <p:sldId id="432" r:id="rId10"/>
    <p:sldId id="433" r:id="rId11"/>
    <p:sldId id="434" r:id="rId12"/>
  </p:sldIdLst>
  <p:sldSz cx="9906000" cy="6858000" type="A4"/>
  <p:notesSz cx="6854825" cy="9750425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82" d="100"/>
          <a:sy n="82" d="100"/>
        </p:scale>
        <p:origin x="99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WiSe</a:t>
            </a:r>
            <a:r>
              <a:rPr lang="de-DE" altLang="de-DE" dirty="0"/>
              <a:t> 2017/18,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 err="1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FD4E4A-4BD4-441B-A6FB-F1DF917A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189964"/>
            <a:ext cx="3189291" cy="27336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AA14AD-2BD0-4AB6-B784-D2821EEA1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862059"/>
            <a:ext cx="4583711" cy="33894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42DE7-0CD4-4006-B961-3A46331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3. </a:t>
            </a:r>
            <a:r>
              <a:rPr lang="de-DE" altLang="de-DE" dirty="0">
                <a:cs typeface="Arial"/>
              </a:rPr>
              <a:t>Schnittstellen</a:t>
            </a:r>
            <a:br>
              <a:rPr lang="de-DE" altLang="de-DE" dirty="0">
                <a:cs typeface="Arial"/>
              </a:rPr>
            </a:br>
            <a:r>
              <a:rPr lang="de-DE" altLang="de-DE" dirty="0">
                <a:cs typeface="Arial"/>
              </a:rPr>
              <a:t>Schnittstelle mit der Regelung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3D015-FBE5-4C25-8718-8719D656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1F0E0-8D52-48F0-B1B5-68B6926C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47F105-89DD-4C3A-AC5F-FB6BBF6B1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10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6" y="1251601"/>
            <a:ext cx="8278307" cy="50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017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4DD7E-3280-47A4-8C9D-6081CE36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4.</a:t>
            </a:r>
            <a:r>
              <a:rPr lang="de-DE" altLang="de-DE" dirty="0">
                <a:cs typeface="Arial"/>
              </a:rPr>
              <a:t> Terminplan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90B8B1-8557-49AA-B432-2531581CE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4210D6-6F3F-4AEF-9054-A77C73630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11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5812B95-984C-44D1-A861-D3A5496C3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154"/>
            <a:ext cx="9923904" cy="28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209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Gliederung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>
                <a:cs typeface="Arial"/>
              </a:rPr>
              <a:t>Potentialfeld Methode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/>
              <a:t>Problemstellung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/>
              <a:t>Transportbereich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Schnittstellen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>
                <a:cs typeface="Arial"/>
              </a:rPr>
              <a:t>Schnittstelle mit dem Fertigungsmanagement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>
                <a:cs typeface="Arial"/>
              </a:rPr>
              <a:t>Schnittstelle mit der Regelung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E98A5-A252-4A2B-9244-F09A457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1. </a:t>
            </a:r>
            <a:r>
              <a:rPr lang="de-DE" altLang="de-DE" dirty="0">
                <a:cs typeface="Arial"/>
              </a:rPr>
              <a:t>Einführung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Potentialfeld Methode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A4D262-E3D1-4A7C-8EE6-E7A520B0C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Erstellen eines Potentialfeldes durch anziehende und Abstoßende Funktionen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Roboter und Hindernisse: Abstoßendes Potential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Ziel: Anziehendes Potential   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Für Geschwindigkeit des Roboters wird der skalierte negative Gradient der Potentialfunktion verwendet.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Vorteile der Gaußschen Radialbasisfunktion für Potentialfunktion: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Gradient der e Funktion einfach zu ermitteln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y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∗</m:t>
                    </m:r>
                    <m:sSup>
                      <m:sSupPr>
                        <m:ctrlP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2∗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de-DE" altLang="de-DE" sz="1800" dirty="0">
                  <a:cs typeface="Arial"/>
                </a:endParaRPr>
              </a:p>
              <a:p>
                <a:pPr marL="534670" lvl="4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num>
                        <m:den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den>
                      </m:f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sSup>
                        <m:sSupPr>
                          <m:ctrlP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f>
                            <m:f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𝑦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2∗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de-DE" altLang="de-DE" sz="18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f>
                        <m:f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∗(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de-DE" altLang="de-DE" sz="1800" dirty="0">
                  <a:cs typeface="Arial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A4D262-E3D1-4A7C-8EE6-E7A520B0C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6" t="-20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0F77BD-78BB-49B2-BE4E-4B6DE3612D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93842A-01CE-4CCA-B5C7-495C77836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5153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2C0B3-54CE-4942-AECD-0AF05A31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1.Einführung</a:t>
            </a:r>
            <a:br>
              <a:rPr lang="de-DE" dirty="0"/>
            </a:br>
            <a:r>
              <a:rPr lang="de-DE" dirty="0"/>
              <a:t>Potenzialfelder der Hindernisse und vom </a:t>
            </a:r>
            <a:r>
              <a:rPr lang="de-DE" dirty="0" err="1"/>
              <a:t>Robotino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72C0F9-7EFD-4242-97CE-2B73B4573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17D0B-DB4B-4FF8-8B4A-D568E264B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06C85739-5674-44EE-A608-9C5F17D15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b="4624"/>
          <a:stretch/>
        </p:blipFill>
        <p:spPr>
          <a:xfrm>
            <a:off x="1066800" y="1135261"/>
            <a:ext cx="7645118" cy="5102027"/>
          </a:xfrm>
        </p:spPr>
      </p:pic>
    </p:spTree>
    <p:extLst>
      <p:ext uri="{BB962C8B-B14F-4D97-AF65-F5344CB8AC3E}">
        <p14:creationId xmlns:p14="http://schemas.microsoft.com/office/powerpoint/2010/main" val="37354409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656BE-B570-47D5-BDA5-7D30AEE1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Einführung</a:t>
            </a:r>
            <a:br>
              <a:rPr lang="de-DE" dirty="0"/>
            </a:br>
            <a:r>
              <a:rPr lang="de-DE" dirty="0"/>
              <a:t>Potentialfelder mit anziehender Zielfunktion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93C187-F383-4DA1-BB87-0BA5117AA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1E6A47-105A-448E-84B3-EB326BF13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0EEA831B-BDEE-4233-B932-9ABEA1175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" b="3996"/>
          <a:stretch/>
        </p:blipFill>
        <p:spPr>
          <a:xfrm>
            <a:off x="726831" y="1173741"/>
            <a:ext cx="7760677" cy="5063548"/>
          </a:xfrm>
        </p:spPr>
      </p:pic>
    </p:spTree>
    <p:extLst>
      <p:ext uri="{BB962C8B-B14F-4D97-AF65-F5344CB8AC3E}">
        <p14:creationId xmlns:p14="http://schemas.microsoft.com/office/powerpoint/2010/main" val="27207748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48783-44F0-49B1-91DF-746F77EC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Problemstellung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74B77-0BBF-4449-8ED8-4290E995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 err="1">
                <a:cs typeface="Arial"/>
              </a:rPr>
              <a:t>Lokaleminima</a:t>
            </a:r>
            <a:r>
              <a:rPr lang="de-DE" altLang="de-DE" sz="1800" dirty="0">
                <a:cs typeface="Arial"/>
              </a:rPr>
              <a:t> verringern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Abgabe der Steuerung im Werkbereich an Gewerk 3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	Übergabepunkte vor jeder Werkbank und Ladestation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Ausweichen im Wandbereich nicht möglich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Durch implementieren einer Einbahnstraße (bzw. Steigungen), können 			sich </a:t>
            </a: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nicht begegnen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Immer nur ein </a:t>
            </a:r>
            <a:r>
              <a:rPr lang="de-DE" altLang="de-DE" sz="1800" dirty="0" err="1">
                <a:cs typeface="Arial"/>
              </a:rPr>
              <a:t>Robotino</a:t>
            </a:r>
            <a:r>
              <a:rPr lang="de-DE" altLang="de-DE" sz="1800" dirty="0">
                <a:cs typeface="Arial"/>
              </a:rPr>
              <a:t> pro Werkbank möglich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Warteschlange (FIFO-Prinzip) am Fahrbahnrand pro Werkbank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	Über </a:t>
            </a:r>
            <a:r>
              <a:rPr lang="de-DE" altLang="de-DE" sz="1800" dirty="0" err="1">
                <a:cs typeface="Arial"/>
              </a:rPr>
              <a:t>Deckencameras</a:t>
            </a:r>
            <a:r>
              <a:rPr lang="de-DE" altLang="de-DE" sz="1800" dirty="0">
                <a:cs typeface="Arial"/>
              </a:rPr>
              <a:t> ermitteln ob Werkbank frei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  <a:sym typeface="Wingdings" panose="05000000000000000000" pitchFamily="2" charset="2"/>
              </a:rPr>
              <a:t>		w</a:t>
            </a:r>
            <a:r>
              <a:rPr lang="de-DE" altLang="de-DE" sz="1800" dirty="0">
                <a:cs typeface="Arial"/>
              </a:rPr>
              <a:t>enn nicht zum Wartebereich fahren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5208BD-8364-4FBE-98F6-FADE0698E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08CB09-B7DF-4961-AF99-F98497007B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9703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50AB3-6952-4775-833E-DC990A49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>
                <a:cs typeface="Arial"/>
              </a:rPr>
              <a:t>Problemstellung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96503-A67F-4B1F-B152-27CBB750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Sicherstellen, dass FIFO eingehalten wird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Setzen eines Merkers, Rücksetzen, sobald an Gewerk 3 übergeben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Aufrücken im FIFO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Information von Gewerk 3, dass Werkbereich verlassen wurde, bis erster 		</a:t>
            </a:r>
            <a:r>
              <a:rPr lang="de-DE" altLang="de-DE" sz="1800" dirty="0" err="1">
                <a:cs typeface="Arial"/>
              </a:rPr>
              <a:t>Robotino</a:t>
            </a:r>
            <a:r>
              <a:rPr lang="de-DE" altLang="de-DE" sz="1800" dirty="0">
                <a:cs typeface="Arial"/>
              </a:rPr>
              <a:t> losfahren kann, die anderen rücken entsprechend auf 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ohne Auftrag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Eigener Wartebereich pro </a:t>
            </a:r>
            <a:r>
              <a:rPr lang="de-DE" altLang="de-DE" sz="1800" dirty="0" err="1">
                <a:cs typeface="Arial"/>
              </a:rPr>
              <a:t>Robotino</a:t>
            </a: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Begegnung von zwei </a:t>
            </a:r>
            <a:r>
              <a:rPr lang="de-DE" altLang="de-DE" sz="1800" dirty="0" err="1">
                <a:cs typeface="Arial"/>
              </a:rPr>
              <a:t>Robotinos</a:t>
            </a:r>
            <a:endParaRPr lang="de-DE" altLang="de-DE" sz="1800" dirty="0">
              <a:cs typeface="Arial"/>
            </a:endParaRPr>
          </a:p>
          <a:p>
            <a:pPr marL="363220" lvl="3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</a:t>
            </a: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erzeugen virtuelles Ziel rechts von sich, das ihn nach  			rechts zieht.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4DECC-89B5-4564-B3C6-BACCCEE9E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785371-51E6-40C6-B09A-2DB691D50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27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50AB3-6952-4775-833E-DC990A49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dirty="0">
                <a:cs typeface="Arial"/>
              </a:rPr>
              <a:t>Transportbereich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279265"/>
            <a:ext cx="9344025" cy="487573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4DECC-89B5-4564-B3C6-BACCCEE9E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785371-51E6-40C6-B09A-2DB691D50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8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461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42DE7-0CD4-4006-B961-3A46331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3. </a:t>
            </a:r>
            <a:r>
              <a:rPr lang="de-DE" altLang="de-DE" dirty="0">
                <a:cs typeface="Arial"/>
              </a:rPr>
              <a:t>Schnittstelle</a:t>
            </a:r>
            <a:br>
              <a:rPr lang="de-DE" altLang="de-DE" dirty="0">
                <a:cs typeface="Arial"/>
              </a:rPr>
            </a:br>
            <a:r>
              <a:rPr lang="de-DE" altLang="de-DE" dirty="0" err="1">
                <a:cs typeface="Arial"/>
              </a:rPr>
              <a:t>Schnittstelle</a:t>
            </a:r>
            <a:r>
              <a:rPr lang="de-DE" altLang="de-DE" dirty="0">
                <a:cs typeface="Arial"/>
              </a:rPr>
              <a:t> mit dem Fertigungsmanagement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9" y="1273175"/>
            <a:ext cx="9204857" cy="496411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1F0E0-8D52-48F0-B1B5-68B6926C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47F105-89DD-4C3A-AC5F-FB6BBF6B1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9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14400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A4-Papier (210 x 297 mm)</PresentationFormat>
  <Paragraphs>69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Berlin Sans FB</vt:lpstr>
      <vt:lpstr>Cambria Math</vt:lpstr>
      <vt:lpstr>Wingdings</vt:lpstr>
      <vt:lpstr>HAW_FW</vt:lpstr>
      <vt:lpstr>Master Automatisierung: VPJ Gewerk 2 Bahnplanung</vt:lpstr>
      <vt:lpstr>Gliederung</vt:lpstr>
      <vt:lpstr>1. Einführung Potentialfeld Methode</vt:lpstr>
      <vt:lpstr>1.Einführung Potenzialfelder der Hindernisse und vom Robotino</vt:lpstr>
      <vt:lpstr>1. Einführung Potentialfelder mit anziehender Zielfunktion</vt:lpstr>
      <vt:lpstr>2. Konzept Problemstellung</vt:lpstr>
      <vt:lpstr>2. Konzept Problemstellung</vt:lpstr>
      <vt:lpstr>2. Konzept Transportbereich</vt:lpstr>
      <vt:lpstr>3. Schnittstelle Schnittstelle mit dem Fertigungsmanagement</vt:lpstr>
      <vt:lpstr>3. Schnittstellen Schnittstelle mit der Regelung</vt:lpstr>
      <vt:lpstr>4. Terminplan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Inke Heynen</cp:lastModifiedBy>
  <cp:revision>242</cp:revision>
  <cp:lastPrinted>2007-09-21T15:49:14Z</cp:lastPrinted>
  <dcterms:created xsi:type="dcterms:W3CDTF">2008-09-25T08:20:51Z</dcterms:created>
  <dcterms:modified xsi:type="dcterms:W3CDTF">2017-12-20T12:56:36Z</dcterms:modified>
</cp:coreProperties>
</file>