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34" r:id="rId2"/>
    <p:sldId id="427" r:id="rId3"/>
    <p:sldId id="428" r:id="rId4"/>
    <p:sldId id="429" r:id="rId5"/>
    <p:sldId id="430" r:id="rId6"/>
    <p:sldId id="431" r:id="rId7"/>
    <p:sldId id="426" r:id="rId8"/>
    <p:sldId id="435" r:id="rId9"/>
    <p:sldId id="432" r:id="rId10"/>
    <p:sldId id="433" r:id="rId11"/>
    <p:sldId id="434" r:id="rId12"/>
  </p:sldIdLst>
  <p:sldSz cx="9906000" cy="6858000" type="A4"/>
  <p:notesSz cx="6854825" cy="9750425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erlin Sans FB" panose="020E0602020502020306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99CCFF"/>
    <a:srgbClr val="99FF33"/>
    <a:srgbClr val="66FF33"/>
    <a:srgbClr val="B9C54A"/>
    <a:srgbClr val="3366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2764" autoAdjust="0"/>
  </p:normalViewPr>
  <p:slideViewPr>
    <p:cSldViewPr snapToGrid="0">
      <p:cViewPr varScale="1">
        <p:scale>
          <a:sx n="46" d="100"/>
          <a:sy n="46" d="100"/>
        </p:scale>
        <p:origin x="27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14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9261475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7FA1C7F-1650-46A8-9C3D-372508E61C7C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224190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7825" y="344488"/>
            <a:ext cx="6099175" cy="4224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9275" y="4875213"/>
            <a:ext cx="5756275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11288" y="9177338"/>
            <a:ext cx="4894262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9275" y="9175750"/>
            <a:ext cx="86201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anose="020B0604020202020204" pitchFamily="34" charset="0"/>
              </a:defRPr>
            </a:lvl1pPr>
          </a:lstStyle>
          <a:p>
            <a:fld id="{70DA693F-7126-40AC-9FC9-2FD496877460}" type="slidenum">
              <a:rPr lang="de-DE" altLang="es-ES"/>
              <a:pPr/>
              <a:t>‹Nr.›</a:t>
            </a:fld>
            <a:endParaRPr lang="de-DE" altLang="es-ES"/>
          </a:p>
        </p:txBody>
      </p:sp>
    </p:spTree>
    <p:extLst>
      <p:ext uri="{BB962C8B-B14F-4D97-AF65-F5344CB8AC3E}">
        <p14:creationId xmlns:p14="http://schemas.microsoft.com/office/powerpoint/2010/main" val="668115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85738" indent="-18415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7663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544513" indent="-195263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706438" indent="-160338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­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8DBD6A-935B-4501-9600-5242363C38E5}" type="slidenum">
              <a:rPr lang="de-DE" altLang="de-DE" sz="900"/>
              <a:pPr eaLnBrk="1" hangingPunct="1">
                <a:spcBef>
                  <a:spcPct val="0"/>
                </a:spcBef>
              </a:pPr>
              <a:t>1</a:t>
            </a:fld>
            <a:endParaRPr lang="de-DE" altLang="de-DE" sz="9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4437063"/>
            <a:ext cx="9906000" cy="19462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lin Sans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lin Sans FB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7129463" cy="647700"/>
          </a:xfrm>
        </p:spPr>
        <p:txBody>
          <a:bodyPr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1825" y="5691188"/>
            <a:ext cx="7129463" cy="4445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30157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A0C58-318F-4968-B44E-A586A02707A0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5409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320675" y="333375"/>
            <a:ext cx="6350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8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Kapitel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0675" y="1273175"/>
            <a:ext cx="9344025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6778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31825" y="6381750"/>
            <a:ext cx="86423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rgbClr val="3366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 dirty="0"/>
              <a:t>VPJ Gewerk 2 |  Bahnplanung  |  </a:t>
            </a:r>
            <a:r>
              <a:rPr lang="de-DE" dirty="0" err="1"/>
              <a:t>WiSe</a:t>
            </a:r>
            <a:r>
              <a:rPr lang="de-DE" dirty="0"/>
              <a:t> 2017  </a:t>
            </a:r>
            <a:r>
              <a:rPr lang="de-DE" dirty="0">
                <a:cs typeface="Arial" charset="0"/>
              </a:rPr>
              <a:t>|  Robin Möller, Inke Heynen, Jan </a:t>
            </a:r>
            <a:r>
              <a:rPr lang="de-DE" dirty="0" err="1">
                <a:cs typeface="Arial" charset="0"/>
              </a:rPr>
              <a:t>Gellermann</a:t>
            </a:r>
            <a:endParaRPr lang="de-DE" dirty="0">
              <a:cs typeface="Arial" charset="0"/>
            </a:endParaRPr>
          </a:p>
        </p:txBody>
      </p:sp>
      <p:sp>
        <p:nvSpPr>
          <p:cNvPr id="677899" name="Rectangle 1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0" y="6381750"/>
            <a:ext cx="4889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3366CC"/>
                </a:solidFill>
                <a:latin typeface="Arial" panose="020B0604020202020204" pitchFamily="34" charset="0"/>
              </a:defRPr>
            </a:lvl1pPr>
          </a:lstStyle>
          <a:p>
            <a:fld id="{7D3406A7-AD16-4C08-AFB9-2B2D2C4E8FB1}" type="slidenum">
              <a:rPr lang="de-DE" altLang="es-ES"/>
              <a:pPr/>
              <a:t>‹Nr.›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30" name="Picture 1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73038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1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50" y="184150"/>
            <a:ext cx="281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2" name="Line 14"/>
          <p:cNvSpPr>
            <a:spLocks noChangeShapeType="1"/>
          </p:cNvSpPr>
          <p:nvPr userDrawn="1"/>
        </p:nvSpPr>
        <p:spPr bwMode="auto">
          <a:xfrm>
            <a:off x="0" y="1052513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3" name="Line 15"/>
          <p:cNvSpPr>
            <a:spLocks noChangeShapeType="1"/>
          </p:cNvSpPr>
          <p:nvPr userDrawn="1"/>
        </p:nvSpPr>
        <p:spPr bwMode="auto">
          <a:xfrm>
            <a:off x="0" y="6383338"/>
            <a:ext cx="9906000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 b="1">
          <a:solidFill>
            <a:srgbClr val="33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30000"/>
        </a:spcAft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rtl="0" eaLnBrk="0" fontAlgn="base" hangingPunct="0">
        <a:spcBef>
          <a:spcPct val="3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2pPr>
      <a:lvl3pPr marL="35242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542925" indent="-188913" algn="l" rtl="0" eaLnBrk="0" fontAlgn="base" hangingPunct="0">
        <a:spcBef>
          <a:spcPct val="10000"/>
        </a:spcBef>
        <a:spcAft>
          <a:spcPct val="30000"/>
        </a:spcAft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</a:defRPr>
      </a:lvl4pPr>
      <a:lvl5pPr marL="714375" indent="-169863" algn="l" rtl="0" eaLnBrk="0" fontAlgn="base" hangingPunct="0">
        <a:spcBef>
          <a:spcPct val="10000"/>
        </a:spcBef>
        <a:spcAft>
          <a:spcPct val="3000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</a:defRPr>
      </a:lvl5pPr>
      <a:lvl6pPr marL="11715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16287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0859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2543175" indent="-169863" algn="l" rtl="0" fontAlgn="base">
        <a:spcBef>
          <a:spcPct val="10000"/>
        </a:spcBef>
        <a:spcAft>
          <a:spcPct val="3000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"/>
          <a:stretch>
            <a:fillRect/>
          </a:stretch>
        </p:blipFill>
        <p:spPr bwMode="auto">
          <a:xfrm>
            <a:off x="0" y="1016000"/>
            <a:ext cx="32893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Rectangle 8"/>
          <p:cNvSpPr>
            <a:spLocks noGrp="1" noChangeArrowheads="1"/>
          </p:cNvSpPr>
          <p:nvPr>
            <p:ph type="ctrTitle"/>
          </p:nvPr>
        </p:nvSpPr>
        <p:spPr>
          <a:xfrm>
            <a:off x="631825" y="4667250"/>
            <a:ext cx="8466138" cy="647700"/>
          </a:xfrm>
        </p:spPr>
        <p:txBody>
          <a:bodyPr/>
          <a:lstStyle/>
          <a:p>
            <a:pPr eaLnBrk="1" hangingPunct="1"/>
            <a:r>
              <a:rPr lang="de-DE" altLang="de-DE" dirty="0"/>
              <a:t>Master Automatisierung: VPJ</a:t>
            </a:r>
            <a:r>
              <a:rPr lang="de-DE" altLang="de-DE" dirty="0">
                <a:solidFill>
                  <a:srgbClr val="FFFFFF"/>
                </a:solidFill>
                <a:cs typeface="Arial"/>
              </a:rPr>
              <a:t> Gewerk 2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/>
              <a:t>Bahnplanung</a:t>
            </a:r>
            <a:endParaRPr lang="de-DE" altLang="de-DE" dirty="0">
              <a:cs typeface="Arial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31825" y="5691188"/>
            <a:ext cx="8677275" cy="444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altLang="de-DE" dirty="0"/>
              <a:t>HAW Hamburg, </a:t>
            </a:r>
            <a:r>
              <a:rPr lang="de-DE" altLang="de-DE" dirty="0" err="1"/>
              <a:t>WiSe</a:t>
            </a:r>
            <a:r>
              <a:rPr lang="de-DE" altLang="de-DE" dirty="0"/>
              <a:t> 2017/18, Robin </a:t>
            </a:r>
            <a:r>
              <a:rPr lang="de-DE" altLang="de-DE" dirty="0">
                <a:cs typeface="Arial"/>
              </a:rPr>
              <a:t>Möller, Inke Heynen, Jan </a:t>
            </a:r>
            <a:r>
              <a:rPr lang="de-DE" altLang="de-DE" dirty="0" err="1">
                <a:cs typeface="Arial"/>
              </a:rPr>
              <a:t>Gellermann</a:t>
            </a:r>
            <a:endParaRPr lang="de-DE" altLang="de-DE" dirty="0" err="1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gray">
          <a:xfrm>
            <a:off x="3297238" y="1033463"/>
            <a:ext cx="0" cy="33829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gray">
          <a:xfrm>
            <a:off x="0" y="4408488"/>
            <a:ext cx="9906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307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2"/>
          <a:stretch>
            <a:fillRect/>
          </a:stretch>
        </p:blipFill>
        <p:spPr bwMode="auto">
          <a:xfrm>
            <a:off x="3321050" y="1006475"/>
            <a:ext cx="6584950" cy="338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463550" y="2093913"/>
            <a:ext cx="2451100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1 zum THEMA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068763" y="2093913"/>
            <a:ext cx="2449512" cy="40005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b="1" kern="0" dirty="0">
                <a:solidFill>
                  <a:schemeClr val="bg1"/>
                </a:solidFill>
                <a:latin typeface="Arial"/>
                <a:ea typeface="+mj-ea"/>
                <a:cs typeface="+mj-cs"/>
              </a:rPr>
              <a:t>Bild 2 zum THEMA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 smtClean="0">
                <a:cs typeface="Arial"/>
              </a:rPr>
              <a:t>Schnittstellen</a:t>
            </a:r>
            <a:br>
              <a:rPr lang="de-DE" altLang="de-DE" dirty="0" smtClean="0">
                <a:cs typeface="Arial"/>
              </a:rPr>
            </a:br>
            <a:r>
              <a:rPr lang="de-DE" altLang="de-DE" dirty="0" smtClean="0">
                <a:cs typeface="Arial"/>
              </a:rPr>
              <a:t>Schnittstelle mit der Regelung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443D015-FBE5-4C25-8718-8719D65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10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6" y="1251601"/>
            <a:ext cx="8278307" cy="5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17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954DD7E-3280-47A4-8C9D-6081CE36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</a:t>
            </a:r>
            <a:r>
              <a:rPr lang="de-DE" altLang="de-DE" dirty="0">
                <a:cs typeface="Arial"/>
              </a:rPr>
              <a:t> Terminplan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590B8B1-8557-49AA-B432-2531581CE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E04210D6-6F3F-4AEF-9054-A77C73630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11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xmlns="" id="{E5812B95-984C-44D1-A861-D3A5496C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54"/>
            <a:ext cx="9923904" cy="28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209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9E0412-C9C1-4338-AF11-254B585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Gliederung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398954B-85C0-425D-A3DF-8844D64D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de-DE" altLang="de-DE" sz="1800" dirty="0" smtClean="0"/>
              <a:t>Einführung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 smtClean="0">
                <a:cs typeface="Arial"/>
              </a:rPr>
              <a:t>Potentialfeld Methode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smtClean="0"/>
              <a:t>Konzept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 smtClean="0"/>
              <a:t>Problemstellung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 smtClean="0"/>
              <a:t>Transportbereich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smtClean="0"/>
              <a:t>Schnittstellen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 smtClean="0">
                <a:cs typeface="Arial"/>
              </a:rPr>
              <a:t>Schnittstelle mit dem Fertigungsmanagement</a:t>
            </a:r>
          </a:p>
          <a:p>
            <a:pPr lvl="2" eaLnBrk="1" hangingPunct="1">
              <a:buFontTx/>
              <a:buChar char="-"/>
            </a:pPr>
            <a:r>
              <a:rPr lang="de-DE" altLang="de-DE" sz="1800" i="1" dirty="0" smtClean="0">
                <a:cs typeface="Arial"/>
              </a:rPr>
              <a:t>Schnittstelle mit der Regelung</a:t>
            </a:r>
          </a:p>
          <a:p>
            <a:pPr eaLnBrk="1" hangingPunct="1">
              <a:buFontTx/>
              <a:buAutoNum type="arabicPeriod"/>
            </a:pPr>
            <a:r>
              <a:rPr lang="de-DE" altLang="de-DE" sz="1800" dirty="0" smtClean="0">
                <a:cs typeface="Arial"/>
              </a:rPr>
              <a:t>Terminplan</a:t>
            </a:r>
            <a:endParaRPr lang="de-DE" altLang="de-DE" sz="1800" dirty="0">
              <a:cs typeface="Arial"/>
            </a:endParaRPr>
          </a:p>
          <a:p>
            <a:pPr marL="0" indent="0" eaLnBrk="1" hangingPunct="1"/>
            <a:endParaRPr lang="de-DE" altLang="de-DE" sz="1800" dirty="0">
              <a:cs typeface="Arial"/>
            </a:endParaRP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F38E57F-8951-4C6C-808C-D512836D4D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DF2B7CFB-9EDB-41B2-98FF-80F53662E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2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1095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59E98A5-A252-4A2B-9244-F09A457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1. </a:t>
            </a:r>
            <a:r>
              <a:rPr lang="de-DE" altLang="de-DE" dirty="0">
                <a:cs typeface="Arial"/>
              </a:rPr>
              <a:t>Einführung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Potentialfeld Methode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48A4D262-E3D1-4A7C-8EE6-E7A520B0C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Erstellen eines Potentialfeldes durch anziehende und Abstoßende Funktionen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Roboter und Hindernisse: Abstoßendes Potential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Ziel: Anziehendes Potential   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Für Geschwindigkeit des Roboters wird der skalierte negative Gradient der Potentialfunktion verwendet.</a:t>
                </a:r>
              </a:p>
              <a:p>
                <a:pPr marL="344170" lvl="1" indent="-342900" eaLnBrk="1" hangingPunct="1">
                  <a:lnSpc>
                    <a:spcPct val="90000"/>
                  </a:lnSpc>
                </a:pPr>
                <a:r>
                  <a:rPr lang="de-DE" altLang="de-DE" sz="1800" dirty="0">
                    <a:cs typeface="Arial"/>
                  </a:rPr>
                  <a:t>Vorteile der Gaußschen Radialbasisfunktion für Potentialfunktion: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Gradient der e Funktion einfach zu ermitteln</a:t>
                </a:r>
              </a:p>
              <a:p>
                <a:pPr marL="1270" lvl="1" indent="0" eaLnBrk="1" hangingPunct="1">
                  <a:lnSpc>
                    <a:spcPct val="90000"/>
                  </a:lnSpc>
                  <a:buNone/>
                </a:pPr>
                <a:r>
                  <a:rPr lang="de-DE" altLang="de-DE" sz="1800" dirty="0">
                    <a:cs typeface="Arial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H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,</m:t>
                    </m:r>
                    <m:r>
                      <m:rPr>
                        <m:sty m:val="p"/>
                      </m:rP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y</m:t>
                    </m:r>
                    <m:r>
                      <a:rPr lang="de-DE" altLang="de-DE" sz="180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r>
                      <a:rPr lang="de-DE" altLang="de-DE" sz="1800" i="1">
                        <a:latin typeface="Cambria Math" panose="02040503050406030204" pitchFamily="18" charset="0"/>
                        <a:cs typeface="Arial"/>
                      </a:rPr>
                      <m:t>∗</m:t>
                    </m:r>
                    <m:sSup>
                      <m:sSupPr>
                        <m:ctrlP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𝑒</m:t>
                        </m:r>
                      </m:e>
                      <m:sup>
                        <m:r>
                          <a:rPr lang="de-DE" altLang="de-DE" sz="1800" i="1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f>
                          <m:fPr>
                            <m:ctrlP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𝑥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𝑦</m:t>
                                    </m:r>
                                    <m:r>
                                      <a:rPr lang="de-DE" altLang="de-DE" sz="1800" i="1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DE" altLang="de-DE" sz="1800" i="1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de-DE" altLang="de-DE" sz="1800" i="1">
                                <a:latin typeface="Cambria Math" panose="02040503050406030204" pitchFamily="18" charset="0"/>
                                <a:cs typeface="Arial"/>
                              </a:rPr>
                              <m:t>2∗</m:t>
                            </m:r>
                            <m:sSup>
                              <m:sSupPr>
                                <m:ctrlP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de-DE" altLang="de-DE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de-DE" altLang="de-DE" sz="1800" dirty="0">
                  <a:cs typeface="Arial"/>
                </a:endParaRPr>
              </a:p>
              <a:p>
                <a:pPr marL="534670" lvl="4" indent="0" eaLnBrk="1" hangingPunct="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𝐻</m:t>
                          </m:r>
                        </m:num>
                        <m:den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𝜕</m:t>
                          </m:r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𝑘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de-DE" altLang="de-DE" sz="1800" i="1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f>
                            <m:f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𝑦</m:t>
                                      </m:r>
                                      <m:r>
                                        <a:rPr lang="de-DE" altLang="de-DE" sz="18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altLang="de-DE" sz="1800" i="1"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cs typeface="Arial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de-DE" altLang="de-D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de-DE" altLang="de-DE" sz="1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de-DE" altLang="de-DE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de-DE" altLang="de-D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∗(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−</m:t>
                      </m:r>
                      <m:sSub>
                        <m:sSubPr>
                          <m:ctrlP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r>
                        <a:rPr lang="de-DE" altLang="de-D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de-DE" altLang="de-DE" sz="1800" dirty="0">
                  <a:cs typeface="Arial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8A4D262-E3D1-4A7C-8EE6-E7A520B0C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6" t="-20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50F77BD-78BB-49B2-BE4E-4B6DE3612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9893842A-01CE-4CCA-B5C7-495C778365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3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5153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02C0B3-54CE-4942-AECD-0AF05A31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1.Einführung</a:t>
            </a:r>
            <a:br>
              <a:rPr lang="de-DE" dirty="0"/>
            </a:br>
            <a:r>
              <a:rPr lang="de-DE" dirty="0"/>
              <a:t>Potenzialfelder der Hindernisse und vom </a:t>
            </a:r>
            <a:r>
              <a:rPr lang="de-DE" dirty="0" err="1" smtClean="0"/>
              <a:t>Robotino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1172C0F9-7EFD-4242-97CE-2B73B4573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AC17D0B-DB4B-4FF8-8B4A-D568E264B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4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xmlns="" id="{06C85739-5674-44EE-A608-9C5F17D15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 b="4624"/>
          <a:stretch/>
        </p:blipFill>
        <p:spPr>
          <a:xfrm>
            <a:off x="1066800" y="1135261"/>
            <a:ext cx="7645118" cy="5102027"/>
          </a:xfrm>
        </p:spPr>
      </p:pic>
    </p:spTree>
    <p:extLst>
      <p:ext uri="{BB962C8B-B14F-4D97-AF65-F5344CB8AC3E}">
        <p14:creationId xmlns:p14="http://schemas.microsoft.com/office/powerpoint/2010/main" val="3735440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98656BE-B570-47D5-BDA5-7D30AEE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Einführung</a:t>
            </a:r>
            <a:br>
              <a:rPr lang="de-DE" dirty="0"/>
            </a:br>
            <a:r>
              <a:rPr lang="de-DE" dirty="0"/>
              <a:t>Potentialfelder mit anziehender </a:t>
            </a:r>
            <a:r>
              <a:rPr lang="de-DE" dirty="0" smtClean="0"/>
              <a:t>Zielfunktion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B93C187-F383-4DA1-BB87-0BA5117AA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91E6A47-105A-448E-84B3-EB326BF13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5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xmlns="" id="{0EEA831B-BDEE-4233-B932-9ABEA117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" b="3996"/>
          <a:stretch/>
        </p:blipFill>
        <p:spPr>
          <a:xfrm>
            <a:off x="726831" y="1173741"/>
            <a:ext cx="7760677" cy="5063548"/>
          </a:xfrm>
        </p:spPr>
      </p:pic>
    </p:spTree>
    <p:extLst>
      <p:ext uri="{BB962C8B-B14F-4D97-AF65-F5344CB8AC3E}">
        <p14:creationId xmlns:p14="http://schemas.microsoft.com/office/powerpoint/2010/main" val="27207748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0C48783-44F0-49B1-91DF-746F77EC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 dirty="0">
                <a:cs typeface="Arial"/>
              </a:rPr>
              <a:t>Problemstellung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474B77-0BBF-4449-8ED8-4290E995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Konkaven vermeiden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Abgabe der Steuerung im Werkbereich an Gewerk 3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Übergabepunkte vor jeder Werkbank und Ladestation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Ausweichen im Wandbereich nicht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Durch implementieren einer Einbahnstraße (bzw. Steigungen), können 			sich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nicht begegnen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de-DE" altLang="de-DE" sz="1800" dirty="0">
                <a:cs typeface="Arial"/>
              </a:rPr>
              <a:t>Immer nur ein 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pro Werkbank möglich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Warteschlange (FIFO-Prinzip) am Fahrbahnrand pro Werkbank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	Über </a:t>
            </a:r>
            <a:r>
              <a:rPr lang="de-DE" altLang="de-DE" sz="1800" dirty="0" err="1">
                <a:cs typeface="Arial"/>
              </a:rPr>
              <a:t>Deckencameras</a:t>
            </a:r>
            <a:r>
              <a:rPr lang="de-DE" altLang="de-DE" sz="1800" dirty="0">
                <a:cs typeface="Arial"/>
              </a:rPr>
              <a:t> ermitteln ob Werkbank frei </a:t>
            </a:r>
          </a:p>
          <a:p>
            <a:pPr marL="172720" lvl="2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  <a:sym typeface="Wingdings" panose="05000000000000000000" pitchFamily="2" charset="2"/>
              </a:rPr>
              <a:t>		w</a:t>
            </a:r>
            <a:r>
              <a:rPr lang="de-DE" altLang="de-DE" sz="1800" dirty="0">
                <a:cs typeface="Arial"/>
              </a:rPr>
              <a:t>enn nicht zum Wartebereich fahren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05208BD-8364-4FBE-98F6-FADE0698E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508CB09-B7DF-4961-AF99-F98497007B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6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9703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altLang="de-DE">
                <a:cs typeface="Arial"/>
              </a:rPr>
              <a:t>Problemstellung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4596503-A67F-4B1F-B152-27CBB750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Sicherstellen, dass FIFO eingehalten wird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Setzen eines Merkers, Rücksetzen, sobald an Gewerk 3 übergeben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Aufrücken im FIFO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Information von Gewerk 3, dass Werkbereich verlassen wurde, bis erster 		</a:t>
            </a:r>
            <a:r>
              <a:rPr lang="de-DE" altLang="de-DE" sz="1800" dirty="0" err="1">
                <a:cs typeface="Arial"/>
              </a:rPr>
              <a:t>Robotino</a:t>
            </a:r>
            <a:r>
              <a:rPr lang="de-DE" altLang="de-DE" sz="1800" dirty="0">
                <a:cs typeface="Arial"/>
              </a:rPr>
              <a:t> losfahren kann, die anderen Rücken entsprechend auf </a:t>
            </a: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ohne Auftrag</a:t>
            </a:r>
            <a:br>
              <a:rPr lang="de-DE" altLang="de-DE" sz="1800" dirty="0">
                <a:cs typeface="Arial"/>
              </a:rPr>
            </a:br>
            <a:r>
              <a:rPr lang="de-DE" altLang="de-DE" sz="1800" dirty="0">
                <a:cs typeface="Arial"/>
              </a:rPr>
              <a:t>	Lösung: Eigener Wartebereich für jeden </a:t>
            </a:r>
            <a:r>
              <a:rPr lang="de-DE" altLang="de-DE" sz="1800" dirty="0" err="1">
                <a:cs typeface="Arial"/>
              </a:rPr>
              <a:t>Robotino</a:t>
            </a: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endParaRPr lang="de-DE" altLang="de-DE" sz="1800" dirty="0">
              <a:cs typeface="Arial"/>
            </a:endParaRPr>
          </a:p>
          <a:p>
            <a:pPr marL="344170" lvl="1" indent="-342900" eaLnBrk="1" hangingPunct="1">
              <a:lnSpc>
                <a:spcPct val="90000"/>
              </a:lnSpc>
              <a:buFont typeface="+mj-lt"/>
              <a:buAutoNum type="arabicPeriod" startAt="4"/>
            </a:pPr>
            <a:r>
              <a:rPr lang="de-DE" altLang="de-DE" sz="1800" dirty="0">
                <a:cs typeface="Arial"/>
              </a:rPr>
              <a:t>Begegnung von zwei </a:t>
            </a:r>
            <a:r>
              <a:rPr lang="de-DE" altLang="de-DE" sz="1800" dirty="0" err="1">
                <a:cs typeface="Arial"/>
              </a:rPr>
              <a:t>Robotinos</a:t>
            </a:r>
            <a:endParaRPr lang="de-DE" altLang="de-DE" sz="1800" dirty="0">
              <a:cs typeface="Arial"/>
            </a:endParaRPr>
          </a:p>
          <a:p>
            <a:pPr marL="363220" lvl="3" indent="0" eaLnBrk="1" hangingPunct="1">
              <a:lnSpc>
                <a:spcPct val="90000"/>
              </a:lnSpc>
              <a:buNone/>
            </a:pPr>
            <a:r>
              <a:rPr lang="de-DE" altLang="de-DE" sz="1800" dirty="0">
                <a:cs typeface="Arial"/>
              </a:rPr>
              <a:t>	Lösung: </a:t>
            </a:r>
            <a:r>
              <a:rPr lang="de-DE" altLang="de-DE" sz="1800" dirty="0" err="1">
                <a:cs typeface="Arial"/>
              </a:rPr>
              <a:t>Robotinos</a:t>
            </a:r>
            <a:r>
              <a:rPr lang="de-DE" altLang="de-DE" sz="1800" dirty="0">
                <a:cs typeface="Arial"/>
              </a:rPr>
              <a:t> erzeugen virtuelles Hindernis links von sich, dass in nach  			rechts drückt.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7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527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550AB3-6952-4775-833E-DC990A49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2. </a:t>
            </a:r>
            <a:r>
              <a:rPr lang="de-DE" altLang="de-DE" dirty="0">
                <a:cs typeface="Arial"/>
              </a:rPr>
              <a:t>Konzept</a:t>
            </a:r>
            <a:r>
              <a:rPr lang="en-US" dirty="0">
                <a:solidFill>
                  <a:schemeClr val="tx1"/>
                </a:solidFill>
                <a:latin typeface="+mj-ea"/>
                <a:cs typeface="+mj-ea"/>
              </a:rPr>
              <a:t/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de-DE" dirty="0" smtClean="0">
                <a:cs typeface="Arial"/>
              </a:rPr>
              <a:t>Transportbereich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79265"/>
            <a:ext cx="9344025" cy="487573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0BA4DECC-89B5-4564-B3C6-BACCCEE9E9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4785371-51E6-40C6-B09A-2DB691D50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8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46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8942DE7-0CD4-4006-B961-3A46331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3. </a:t>
            </a:r>
            <a:r>
              <a:rPr lang="de-DE" altLang="de-DE" dirty="0" smtClean="0">
                <a:cs typeface="Arial"/>
              </a:rPr>
              <a:t>Schnittstelle</a:t>
            </a:r>
            <a:br>
              <a:rPr lang="de-DE" altLang="de-DE" dirty="0" smtClean="0">
                <a:cs typeface="Arial"/>
              </a:rPr>
            </a:br>
            <a:r>
              <a:rPr lang="de-DE" altLang="de-DE" dirty="0" err="1" smtClean="0">
                <a:cs typeface="Arial"/>
              </a:rPr>
              <a:t>Schnittstelle</a:t>
            </a:r>
            <a:r>
              <a:rPr lang="de-DE" altLang="de-DE" dirty="0" smtClean="0">
                <a:cs typeface="Arial"/>
              </a:rPr>
              <a:t> mit dem Fertigungsmanagement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9" y="1273175"/>
            <a:ext cx="9204857" cy="4964113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AA1F0E0-8D52-48F0-B1B5-68B6926C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VPJ Gewerk 2 |  Bahnplanung  |  WiSe 2017  </a:t>
            </a:r>
            <a:r>
              <a:rPr lang="de-DE">
                <a:cs typeface="Arial" charset="0"/>
              </a:rPr>
              <a:t>|  Robin Möller, Inke Heynen, Jan Gellermann</a:t>
            </a:r>
            <a:endParaRPr lang="de-DE" dirty="0">
              <a:cs typeface="Arial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247F105-89DD-4C3A-AC5F-FB6BBF6B1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A0C58-318F-4968-B44E-A586A02707A0}" type="slidenum">
              <a:rPr lang="de-DE" altLang="es-ES" smtClean="0"/>
              <a:pPr/>
              <a:t>9</a:t>
            </a:fld>
            <a:r>
              <a:rPr lang="de-DE" altLang="es-ES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1440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6.0&quot;&gt;&lt;object type=&quot;1&quot; unique_id=&quot;10001&quot;&gt;&lt;object type=&quot;8&quot; unique_id=&quot;10038&quot;&gt;&lt;/object&gt;&lt;object type=&quot;2&quot; unique_id=&quot;10039&quot;&gt;&lt;object type=&quot;3&quot; unique_id=&quot;10040&quot;&gt;&lt;property id=&quot;20148&quot; value=&quot;5&quot;/&gt;&lt;property id=&quot;20300&quot; value=&quot;Slide 1 - &amp;quot;Title of the presentation with 2 images &amp;#x0D;&amp;#x0A;Optional second line&amp;quot;&quot;/&gt;&lt;property id=&quot;20307&quot; value=&quot;296&quot;/&gt;&lt;/object&gt;&lt;object type=&quot;3&quot; unique_id=&quot;10041&quot;&gt;&lt;property id=&quot;20148&quot; value=&quot;5&quot;/&gt;&lt;property id=&quot;20300&quot; value=&quot;Slide 2 - &amp;quot;Typographic presentation title &amp;#x0D;&amp;#x0A;Optional second line&amp;quot;&quot;/&gt;&lt;property id=&quot;20307&quot; value=&quot;256&quot;/&gt;&lt;/object&gt;&lt;object type=&quot;3&quot; unique_id=&quot;10042&quot;&gt;&lt;property id=&quot;20148&quot; value=&quot;5&quot;/&gt;&lt;property id=&quot;20300&quot; value=&quot;Slide 3 - &amp;quot;Presentation title &amp;#x0D;&amp;#x0A;Text slide&amp;quot;&quot;/&gt;&lt;property id=&quot;20307&quot; value=&quot;331&quot;/&gt;&lt;/object&gt;&lt;object type=&quot;3&quot; unique_id=&quot;10043&quot;&gt;&lt;property id=&quot;20148&quot; value=&quot;5&quot;/&gt;&lt;property id=&quot;20300&quot; value=&quot;Slide 4&quot;/&gt;&lt;property id=&quot;20307&quot; value=&quot;301&quot;/&gt;&lt;/object&gt;&lt;/object&gt;&lt;/object&gt;&lt;/database&gt;"/>
</p:tagLst>
</file>

<file path=ppt/theme/theme1.xml><?xml version="1.0" encoding="utf-8"?>
<a:theme xmlns:a="http://schemas.openxmlformats.org/drawingml/2006/main" name="HAW_FW">
  <a:themeElements>
    <a:clrScheme name="HAW_FW 1">
      <a:dk1>
        <a:srgbClr val="000000"/>
      </a:dk1>
      <a:lt1>
        <a:srgbClr val="FFFFFF"/>
      </a:lt1>
      <a:dk2>
        <a:srgbClr val="78AFE6"/>
      </a:dk2>
      <a:lt2>
        <a:srgbClr val="000099"/>
      </a:lt2>
      <a:accent1>
        <a:srgbClr val="D6E7F7"/>
      </a:accent1>
      <a:accent2>
        <a:srgbClr val="666666"/>
      </a:accent2>
      <a:accent3>
        <a:srgbClr val="FFFFFF"/>
      </a:accent3>
      <a:accent4>
        <a:srgbClr val="000000"/>
      </a:accent4>
      <a:accent5>
        <a:srgbClr val="E8F1FA"/>
      </a:accent5>
      <a:accent6>
        <a:srgbClr val="5C5C5C"/>
      </a:accent6>
      <a:hlink>
        <a:srgbClr val="B3B3B3"/>
      </a:hlink>
      <a:folHlink>
        <a:srgbClr val="DCDCDC"/>
      </a:folHlink>
    </a:clrScheme>
    <a:fontScheme name="HAW_F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W_FW 1">
        <a:dk1>
          <a:srgbClr val="000000"/>
        </a:dk1>
        <a:lt1>
          <a:srgbClr val="FFFFFF"/>
        </a:lt1>
        <a:dk2>
          <a:srgbClr val="78AFE6"/>
        </a:dk2>
        <a:lt2>
          <a:srgbClr val="000099"/>
        </a:lt2>
        <a:accent1>
          <a:srgbClr val="D6E7F7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E8F1FA"/>
        </a:accent5>
        <a:accent6>
          <a:srgbClr val="5C5C5C"/>
        </a:accent6>
        <a:hlink>
          <a:srgbClr val="B3B3B3"/>
        </a:hlink>
        <a:folHlink>
          <a:srgbClr val="DCDCD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A4-Papier (210x297 mm)</PresentationFormat>
  <Paragraphs>71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Cambria Math</vt:lpstr>
      <vt:lpstr>Wingdings</vt:lpstr>
      <vt:lpstr>HAW_FW</vt:lpstr>
      <vt:lpstr>Master Automatisierung: VPJ Gewerk 2 Bahnplanung</vt:lpstr>
      <vt:lpstr>Gliederung</vt:lpstr>
      <vt:lpstr>1. Einführung Potentialfeld Methode</vt:lpstr>
      <vt:lpstr>1.Einführung Potenzialfelder der Hindernisse und vom Robotino</vt:lpstr>
      <vt:lpstr>1. Einführung Potentialfelder mit anziehender Zielfunktion</vt:lpstr>
      <vt:lpstr>2. Konzept Problemstellung</vt:lpstr>
      <vt:lpstr>2. Konzept Problemstellung</vt:lpstr>
      <vt:lpstr>2. Konzept Transportbereich</vt:lpstr>
      <vt:lpstr>3. Schnittstelle Schnittstelle mit dem Fertigungsmanagement</vt:lpstr>
      <vt:lpstr>3. Schnittstellen Schnittstelle mit der Regelung</vt:lpstr>
      <vt:lpstr>4. Terminplan</vt:lpstr>
    </vt:vector>
  </TitlesOfParts>
  <Company>HAW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Masterstudiengang Automatisierungstechnik Ereignisdiskrete Systeme</dc:title>
  <dc:creator>Florian Wenck</dc:creator>
  <dc:description>Optimiert für PPT XP/2002 und 2003</dc:description>
  <cp:lastModifiedBy>Robin Möller</cp:lastModifiedBy>
  <cp:revision>239</cp:revision>
  <cp:lastPrinted>2007-09-21T15:49:14Z</cp:lastPrinted>
  <dcterms:created xsi:type="dcterms:W3CDTF">2008-09-25T08:20:51Z</dcterms:created>
  <dcterms:modified xsi:type="dcterms:W3CDTF">2017-12-19T17:26:44Z</dcterms:modified>
</cp:coreProperties>
</file>