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notesSlides/notesSlide3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_rels/notesSlide31.xml.rels" ContentType="application/vnd.openxmlformats-package.relationships+xml"/>
  <Override PartName="/ppt/notesSlides/_rels/notesSlide30.xml.rels" ContentType="application/vnd.openxmlformats-package.relationships+xml"/>
  <Override PartName="/ppt/notesSlides/_rels/notesSlide24.xml.rels" ContentType="application/vnd.openxmlformats-package.relationships+xml"/>
  <Override PartName="/ppt/notesSlides/_rels/notesSlide23.xml.rels" ContentType="application/vnd.openxmlformats-package.relationships+xml"/>
  <Override PartName="/ppt/notesSlides/_rels/notesSlide22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2.xml.rels" ContentType="application/vnd.openxmlformats-package.relationships+xml"/>
  <Override PartName="/ppt/notesSlides/_rels/notesSlide26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.xml.rels" ContentType="application/vnd.openxmlformats-package.relationships+xml"/>
  <Override PartName="/ppt/notesSlides/_rels/notesSlide25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8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7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6.xml.rels" ContentType="application/vnd.openxmlformats-package.relationships+xml"/>
  <Override PartName="/ppt/notesSlides/_rels/notesSlide29.xml.rels" ContentType="application/vnd.openxmlformats-package.relationships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28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7.xml.rels" ContentType="application/vnd.openxmlformats-package.relationships+xml"/>
  <Override PartName="/ppt/notesSlides/notesSlide6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_rels/slide31.xml.rels" ContentType="application/vnd.openxmlformats-package.relationships+xml"/>
  <Override PartName="/ppt/slides/_rels/slide30.xml.rels" ContentType="application/vnd.openxmlformats-package.relationships+xml"/>
  <Override PartName="/ppt/slides/_rels/slide29.xml.rels" ContentType="application/vnd.openxmlformats-package.relationships+xml"/>
  <Override PartName="/ppt/slides/_rels/slide28.xml.rels" ContentType="application/vnd.openxmlformats-package.relationships+xml"/>
  <Override PartName="/ppt/slides/_rels/slide8.xml.rels" ContentType="application/vnd.openxmlformats-package.relationships+xml"/>
  <Override PartName="/ppt/slides/_rels/slide24.xml.rels" ContentType="application/vnd.openxmlformats-package.relationships+xml"/>
  <Override PartName="/ppt/slides/_rels/slide7.xml.rels" ContentType="application/vnd.openxmlformats-package.relationships+xml"/>
  <Override PartName="/ppt/slides/_rels/slide23.xml.rels" ContentType="application/vnd.openxmlformats-package.relationships+xml"/>
  <Override PartName="/ppt/slides/_rels/slide6.xml.rels" ContentType="application/vnd.openxmlformats-package.relationships+xml"/>
  <Override PartName="/ppt/slides/_rels/slide22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26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25.xml.rels" ContentType="application/vnd.openxmlformats-package.relationships+xml"/>
  <Override PartName="/ppt/slides/_rels/slide10.xml.rels" ContentType="application/vnd.openxmlformats-package.relationships+xml"/>
  <Override PartName="/ppt/slides/_rels/slide1.xml.rels" ContentType="application/vnd.openxmlformats-package.relationships+xml"/>
  <Override PartName="/ppt/slides/_rels/slide27.xml.rels" ContentType="application/vnd.openxmlformats-package.relationships+xml"/>
  <Override PartName="/ppt/slides/_rels/slide21.xml.rels" ContentType="application/vnd.openxmlformats-package.relationships+xml"/>
  <Override PartName="/ppt/slides/_rels/slide5.xml.rels" ContentType="application/vnd.openxmlformats-package.relationships+xml"/>
  <Override PartName="/ppt/slides/_rels/slide20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9.xml" ContentType="application/vnd.openxmlformats-officedocument.presentationml.slide+xml"/>
  <Override PartName="/ppt/slides/slide18.xml" ContentType="application/vnd.openxmlformats-officedocument.presentationml.slide+xml"/>
  <Override PartName="/ppt/slides/slide8.xml" ContentType="application/vnd.openxmlformats-officedocument.presentationml.slide+xml"/>
  <Override PartName="/ppt/slides/slide17.xml" ContentType="application/vnd.openxmlformats-officedocument.presentationml.slide+xml"/>
  <Override PartName="/ppt/slides/slide7.xml" ContentType="application/vnd.openxmlformats-officedocument.presentationml.slide+xml"/>
  <Override PartName="/ppt/slides/slide16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5.xml" ContentType="application/vnd.openxmlformats-officedocument.presentationml.slide+xml"/>
  <Override PartName="/ppt/slides/slide14.xml" ContentType="application/vnd.openxmlformats-officedocument.presentationml.slide+xml"/>
  <Override PartName="/ppt/slides/slide4.xml" ContentType="application/vnd.openxmlformats-officedocument.presentationml.slide+xml"/>
  <Override PartName="/ppt/slides/slide13.xml" ContentType="application/vnd.openxmlformats-officedocument.presentationml.slide+xml"/>
  <Override PartName="/ppt/slides/slide3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11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11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bIns="0" lIns="0" rIns="0" tIns="0" wrap="none"/>
          <a:p>
            <a:r>
              <a:rPr lang="en-IN"/>
              <a:t>Click to edit the notes format</a:t>
            </a:r>
            <a:endParaRPr/>
          </a:p>
        </p:txBody>
      </p:sp>
      <p:sp>
        <p:nvSpPr>
          <p:cNvPr id="104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bIns="0" lIns="0" rIns="0" tIns="0" wrap="none"/>
          <a:p>
            <a:r>
              <a:rPr lang="en-IN"/>
              <a:t>&lt;header&gt;</a:t>
            </a:r>
            <a:endParaRPr/>
          </a:p>
        </p:txBody>
      </p:sp>
      <p:sp>
        <p:nvSpPr>
          <p:cNvPr id="105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bIns="0" lIns="0" rIns="0" tIns="0" wrap="none"/>
          <a:p>
            <a:pPr algn="r"/>
            <a:r>
              <a:rPr lang="en-IN"/>
              <a:t>&lt;date/time&gt;</a:t>
            </a:r>
            <a:endParaRPr/>
          </a:p>
        </p:txBody>
      </p:sp>
      <p:sp>
        <p:nvSpPr>
          <p:cNvPr id="106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anchor="b" bIns="0" lIns="0" rIns="0" tIns="0" wrap="none"/>
          <a:p>
            <a:r>
              <a:rPr lang="en-IN"/>
              <a:t>&lt;footer&gt;</a:t>
            </a:r>
            <a:endParaRPr/>
          </a:p>
        </p:txBody>
      </p:sp>
      <p:sp>
        <p:nvSpPr>
          <p:cNvPr id="107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anchor="b" bIns="0" lIns="0" rIns="0" tIns="0" wrap="none"/>
          <a:p>
            <a:pPr algn="r"/>
            <a:fld id="{7430494B-F849-4C4E-9717-1FA5AC35FD5F}" type="slidenum">
              <a:rPr lang="en-IN"/>
              <a:t>&lt;number&gt;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
</Relationships>
</file>

<file path=ppt/notesSlides/_rels/notesSlide26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
</Relationships>
</file>

<file path=ppt/notesSlides/_rels/notesSlide27.xml.rels><?xml version="1.0" encoding="UTF-8"?>
<Relationships xmlns="http://schemas.openxmlformats.org/package/2006/relationships"><Relationship Id="rId1" Type="http://schemas.openxmlformats.org/officeDocument/2006/relationships/slide" Target="../slides/slide27.xml"/><Relationship Id="rId2" Type="http://schemas.openxmlformats.org/officeDocument/2006/relationships/notesMaster" Target="../notesMasters/notesMaster1.xml"/>
</Relationships>
</file>

<file path=ppt/notesSlides/_rels/notesSlide28.xml.rels><?xml version="1.0" encoding="UTF-8"?>
<Relationships xmlns="http://schemas.openxmlformats.org/package/2006/relationships"><Relationship Id="rId1" Type="http://schemas.openxmlformats.org/officeDocument/2006/relationships/slide" Target="../slides/slide28.xml"/><Relationship Id="rId2" Type="http://schemas.openxmlformats.org/officeDocument/2006/relationships/notesMaster" Target="../notesMasters/notesMaster1.xml"/>
</Relationships>
</file>

<file path=ppt/notesSlides/_rels/notesSlide29.xml.rels><?xml version="1.0" encoding="UTF-8"?>
<Relationships xmlns="http://schemas.openxmlformats.org/package/2006/relationships"><Relationship Id="rId1" Type="http://schemas.openxmlformats.org/officeDocument/2006/relationships/slide" Target="../slides/slide29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30.xml.rels><?xml version="1.0" encoding="UTF-8"?>
<Relationships xmlns="http://schemas.openxmlformats.org/package/2006/relationships"><Relationship Id="rId1" Type="http://schemas.openxmlformats.org/officeDocument/2006/relationships/slide" Target="../slides/slide30.xml"/><Relationship Id="rId2" Type="http://schemas.openxmlformats.org/officeDocument/2006/relationships/notesMaster" Target="../notesMasters/notesMaster1.xml"/>
</Relationships>
</file>

<file path=ppt/notesSlides/_rels/notesSlide31.xml.rels><?xml version="1.0" encoding="UTF-8"?>
<Relationships xmlns="http://schemas.openxmlformats.org/package/2006/relationships"><Relationship Id="rId1" Type="http://schemas.openxmlformats.org/officeDocument/2006/relationships/slide" Target="../slides/slide31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11796480" cy="1179648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sp>
        <p:nvSpPr>
          <p:cNvPr id="172" name="CustomShape 2"/>
          <p:cNvSpPr/>
          <p:nvPr/>
        </p:nvSpPr>
        <p:spPr>
          <a:xfrm>
            <a:off x="0" y="0"/>
            <a:ext cx="11796480" cy="117964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3DF2A8AC-8675-4DF7-916F-F8F8E945305C}" type="slidenum">
              <a:rPr lang="en-IN" sz="2400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11796480" cy="1179648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sp>
        <p:nvSpPr>
          <p:cNvPr id="190" name="CustomShape 2"/>
          <p:cNvSpPr/>
          <p:nvPr/>
        </p:nvSpPr>
        <p:spPr>
          <a:xfrm>
            <a:off x="0" y="0"/>
            <a:ext cx="11796480" cy="117964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0B912581-F92D-437E-A739-6525BD5DDB62}" type="slidenum">
              <a:rPr lang="en-IN" sz="2400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11796480" cy="1179648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sp>
        <p:nvSpPr>
          <p:cNvPr id="192" name="CustomShape 2"/>
          <p:cNvSpPr/>
          <p:nvPr/>
        </p:nvSpPr>
        <p:spPr>
          <a:xfrm>
            <a:off x="0" y="0"/>
            <a:ext cx="11796480" cy="117964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1BC0DF92-D629-4859-9C5E-B565FFB8C0D3}" type="slidenum">
              <a:rPr lang="en-IN" sz="2400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11796480" cy="1179648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sp>
        <p:nvSpPr>
          <p:cNvPr id="194" name="CustomShape 2"/>
          <p:cNvSpPr/>
          <p:nvPr/>
        </p:nvSpPr>
        <p:spPr>
          <a:xfrm>
            <a:off x="0" y="0"/>
            <a:ext cx="11796480" cy="117964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51C02D56-5FD6-4344-93B6-72D459981AE2}" type="slidenum">
              <a:rPr lang="en-IN" sz="2400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11796480" cy="1179648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sp>
        <p:nvSpPr>
          <p:cNvPr id="196" name="CustomShape 2"/>
          <p:cNvSpPr/>
          <p:nvPr/>
        </p:nvSpPr>
        <p:spPr>
          <a:xfrm>
            <a:off x="0" y="0"/>
            <a:ext cx="11796480" cy="117964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43D73075-49E7-4C09-8BC1-90837B9774A0}" type="slidenum">
              <a:rPr lang="en-IN" sz="2400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11796480" cy="1179648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sp>
        <p:nvSpPr>
          <p:cNvPr id="198" name="CustomShape 2"/>
          <p:cNvSpPr/>
          <p:nvPr/>
        </p:nvSpPr>
        <p:spPr>
          <a:xfrm>
            <a:off x="0" y="0"/>
            <a:ext cx="11796480" cy="117964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2604D26C-2346-41C6-A8B2-13D919538BA9}" type="slidenum">
              <a:rPr lang="en-IN" sz="2400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11796480" cy="1179648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sp>
        <p:nvSpPr>
          <p:cNvPr id="200" name="CustomShape 2"/>
          <p:cNvSpPr/>
          <p:nvPr/>
        </p:nvSpPr>
        <p:spPr>
          <a:xfrm>
            <a:off x="0" y="0"/>
            <a:ext cx="11796480" cy="117964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50973B77-D5E3-4BAC-A8DB-1E2819E4A65D}" type="slidenum">
              <a:rPr lang="en-IN" sz="2400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11796480" cy="1179648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sp>
        <p:nvSpPr>
          <p:cNvPr id="202" name="CustomShape 2"/>
          <p:cNvSpPr/>
          <p:nvPr/>
        </p:nvSpPr>
        <p:spPr>
          <a:xfrm>
            <a:off x="0" y="0"/>
            <a:ext cx="11796480" cy="117964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E101606E-37E5-4D48-B973-13E93C02D38E}" type="slidenum">
              <a:rPr lang="en-IN" sz="2400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11796480" cy="1179648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sp>
        <p:nvSpPr>
          <p:cNvPr id="204" name="CustomShape 2"/>
          <p:cNvSpPr/>
          <p:nvPr/>
        </p:nvSpPr>
        <p:spPr>
          <a:xfrm>
            <a:off x="0" y="0"/>
            <a:ext cx="11796480" cy="117964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D1636125-054B-413C-8566-E3F02C1E40E9}" type="slidenum">
              <a:rPr lang="en-IN" sz="2400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11796480" cy="1179648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sp>
        <p:nvSpPr>
          <p:cNvPr id="206" name="CustomShape 2"/>
          <p:cNvSpPr/>
          <p:nvPr/>
        </p:nvSpPr>
        <p:spPr>
          <a:xfrm>
            <a:off x="0" y="0"/>
            <a:ext cx="11796480" cy="117964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B94B7718-B2E4-4ACE-B053-6BDE84DABF3F}" type="slidenum">
              <a:rPr lang="en-IN" sz="2400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11796480" cy="1179648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sp>
        <p:nvSpPr>
          <p:cNvPr id="208" name="CustomShape 2"/>
          <p:cNvSpPr/>
          <p:nvPr/>
        </p:nvSpPr>
        <p:spPr>
          <a:xfrm>
            <a:off x="0" y="0"/>
            <a:ext cx="11796480" cy="117964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3E7E4A14-0F19-4F2F-A4C5-A236733D7F79}" type="slidenum">
              <a:rPr lang="en-IN" sz="2400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11796480" cy="1179648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sp>
        <p:nvSpPr>
          <p:cNvPr id="174" name="CustomShape 2"/>
          <p:cNvSpPr/>
          <p:nvPr/>
        </p:nvSpPr>
        <p:spPr>
          <a:xfrm>
            <a:off x="0" y="0"/>
            <a:ext cx="11796480" cy="117964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D035223B-4E36-4A7A-B727-6B1FA9C3EA4F}" type="slidenum">
              <a:rPr lang="en-IN" sz="2400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11796480" cy="1179648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sp>
        <p:nvSpPr>
          <p:cNvPr id="210" name="CustomShape 2"/>
          <p:cNvSpPr/>
          <p:nvPr/>
        </p:nvSpPr>
        <p:spPr>
          <a:xfrm>
            <a:off x="0" y="0"/>
            <a:ext cx="11796480" cy="117964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C4484AEC-C0DF-4045-B6D1-7DF6C0D236B9}" type="slidenum">
              <a:rPr lang="en-IN" sz="2400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11796480" cy="1179648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sp>
        <p:nvSpPr>
          <p:cNvPr id="212" name="CustomShape 2"/>
          <p:cNvSpPr/>
          <p:nvPr/>
        </p:nvSpPr>
        <p:spPr>
          <a:xfrm>
            <a:off x="0" y="0"/>
            <a:ext cx="11796480" cy="117964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381EF927-B8F7-4DDD-8F7B-85F32A95AA52}" type="slidenum">
              <a:rPr lang="en-IN" sz="2400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11796480" cy="1179648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sp>
        <p:nvSpPr>
          <p:cNvPr id="214" name="CustomShape 2"/>
          <p:cNvSpPr/>
          <p:nvPr/>
        </p:nvSpPr>
        <p:spPr>
          <a:xfrm>
            <a:off x="0" y="0"/>
            <a:ext cx="11796480" cy="117964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59458F65-3C37-4499-823E-97AB6D27005E}" type="slidenum">
              <a:rPr lang="en-IN" sz="2400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11796480" cy="1179648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sp>
        <p:nvSpPr>
          <p:cNvPr id="216" name="CustomShape 2"/>
          <p:cNvSpPr/>
          <p:nvPr/>
        </p:nvSpPr>
        <p:spPr>
          <a:xfrm>
            <a:off x="0" y="0"/>
            <a:ext cx="11796480" cy="117964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A79EDAA8-339C-4AA7-9E39-B5D9D78F606C}" type="slidenum">
              <a:rPr lang="en-IN" sz="2400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11796480" cy="1179648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sp>
        <p:nvSpPr>
          <p:cNvPr id="218" name="CustomShape 2"/>
          <p:cNvSpPr/>
          <p:nvPr/>
        </p:nvSpPr>
        <p:spPr>
          <a:xfrm>
            <a:off x="0" y="0"/>
            <a:ext cx="11796480" cy="117964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729F7976-A163-49F2-AE4D-EAD81D60CB1D}" type="slidenum">
              <a:rPr lang="en-IN" sz="2400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11796480" cy="1179648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sp>
        <p:nvSpPr>
          <p:cNvPr id="220" name="CustomShape 2"/>
          <p:cNvSpPr/>
          <p:nvPr/>
        </p:nvSpPr>
        <p:spPr>
          <a:xfrm>
            <a:off x="0" y="0"/>
            <a:ext cx="11796480" cy="117964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ADA4685D-7F07-493F-90B6-E93E71D71D22}" type="slidenum">
              <a:rPr lang="en-IN" sz="2400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2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11796480" cy="1179648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sp>
        <p:nvSpPr>
          <p:cNvPr id="222" name="CustomShape 2"/>
          <p:cNvSpPr/>
          <p:nvPr/>
        </p:nvSpPr>
        <p:spPr>
          <a:xfrm>
            <a:off x="0" y="0"/>
            <a:ext cx="11796480" cy="117964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A6C3BEC6-AD05-4018-983A-930152DA2F4F}" type="slidenum">
              <a:rPr lang="en-IN" sz="2400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2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11796480" cy="1179648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sp>
        <p:nvSpPr>
          <p:cNvPr id="224" name="CustomShape 2"/>
          <p:cNvSpPr/>
          <p:nvPr/>
        </p:nvSpPr>
        <p:spPr>
          <a:xfrm>
            <a:off x="0" y="0"/>
            <a:ext cx="11796480" cy="117964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348D35C7-3CD3-4D2E-95D2-98F711A6071D}" type="slidenum">
              <a:rPr lang="en-IN" sz="2400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2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11796480" cy="1179648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sp>
        <p:nvSpPr>
          <p:cNvPr id="226" name="CustomShape 2"/>
          <p:cNvSpPr/>
          <p:nvPr/>
        </p:nvSpPr>
        <p:spPr>
          <a:xfrm>
            <a:off x="0" y="0"/>
            <a:ext cx="11796480" cy="117964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76F04AF4-B552-4C82-AD5E-5A11095E187A}" type="slidenum">
              <a:rPr lang="en-IN" sz="2400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2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11796480" cy="1179648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sp>
        <p:nvSpPr>
          <p:cNvPr id="228" name="CustomShape 2"/>
          <p:cNvSpPr/>
          <p:nvPr/>
        </p:nvSpPr>
        <p:spPr>
          <a:xfrm>
            <a:off x="0" y="0"/>
            <a:ext cx="11796480" cy="117964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5D29D500-2FA4-4FDA-A744-2CDE14D558DF}" type="slidenum">
              <a:rPr lang="en-IN" sz="2400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11796480" cy="1179648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sp>
        <p:nvSpPr>
          <p:cNvPr id="176" name="CustomShape 2"/>
          <p:cNvSpPr/>
          <p:nvPr/>
        </p:nvSpPr>
        <p:spPr>
          <a:xfrm>
            <a:off x="0" y="0"/>
            <a:ext cx="11796480" cy="117964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9C49C9A1-1A99-4CE6-9D3C-EEBEC8B04D56}" type="slidenum">
              <a:rPr lang="en-IN" sz="2400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3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11796480" cy="1179648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sp>
        <p:nvSpPr>
          <p:cNvPr id="230" name="CustomShape 2"/>
          <p:cNvSpPr/>
          <p:nvPr/>
        </p:nvSpPr>
        <p:spPr>
          <a:xfrm>
            <a:off x="0" y="0"/>
            <a:ext cx="11796480" cy="117964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AA7E46D8-A0B3-42C0-ACF6-A6DAF23E7D37}" type="slidenum">
              <a:rPr lang="en-IN" sz="2400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3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11796480" cy="1179648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sp>
        <p:nvSpPr>
          <p:cNvPr id="232" name="CustomShape 2"/>
          <p:cNvSpPr/>
          <p:nvPr/>
        </p:nvSpPr>
        <p:spPr>
          <a:xfrm>
            <a:off x="0" y="0"/>
            <a:ext cx="11796480" cy="117964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F165963B-937F-4881-9B1D-15F7B36866ED}" type="slidenum">
              <a:rPr lang="en-IN" sz="2400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11796480" cy="1179648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sp>
        <p:nvSpPr>
          <p:cNvPr id="178" name="CustomShape 2"/>
          <p:cNvSpPr/>
          <p:nvPr/>
        </p:nvSpPr>
        <p:spPr>
          <a:xfrm>
            <a:off x="0" y="0"/>
            <a:ext cx="11796480" cy="117964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471527CF-211A-4E2B-94CC-E81BEBCDDDBB}" type="slidenum">
              <a:rPr lang="en-IN" sz="2400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11796480" cy="1179648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sp>
        <p:nvSpPr>
          <p:cNvPr id="180" name="CustomShape 2"/>
          <p:cNvSpPr/>
          <p:nvPr/>
        </p:nvSpPr>
        <p:spPr>
          <a:xfrm>
            <a:off x="0" y="0"/>
            <a:ext cx="11796480" cy="117964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3A1C1DF9-09F0-4FC5-9DE4-F056F875E09D}" type="slidenum">
              <a:rPr lang="en-IN" sz="2400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11796480" cy="1179648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sp>
        <p:nvSpPr>
          <p:cNvPr id="182" name="CustomShape 2"/>
          <p:cNvSpPr/>
          <p:nvPr/>
        </p:nvSpPr>
        <p:spPr>
          <a:xfrm>
            <a:off x="0" y="0"/>
            <a:ext cx="11796480" cy="117964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D0FC9587-E8DD-4A29-BCC1-92BB0FE54DD0}" type="slidenum">
              <a:rPr lang="en-IN" sz="2400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11796480" cy="1179648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sp>
        <p:nvSpPr>
          <p:cNvPr id="184" name="CustomShape 2"/>
          <p:cNvSpPr/>
          <p:nvPr/>
        </p:nvSpPr>
        <p:spPr>
          <a:xfrm>
            <a:off x="0" y="0"/>
            <a:ext cx="11796480" cy="117964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6489B917-E157-4324-A843-225B33148180}" type="slidenum">
              <a:rPr lang="en-IN" sz="2400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11796480" cy="1179648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sp>
        <p:nvSpPr>
          <p:cNvPr id="186" name="CustomShape 2"/>
          <p:cNvSpPr/>
          <p:nvPr/>
        </p:nvSpPr>
        <p:spPr>
          <a:xfrm>
            <a:off x="0" y="0"/>
            <a:ext cx="11796480" cy="117964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AA05A837-41C8-4D78-A2A2-D6B8BA878079}" type="slidenum">
              <a:rPr lang="en-IN" sz="2400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11796480" cy="1179648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sp>
        <p:nvSpPr>
          <p:cNvPr id="188" name="CustomShape 2"/>
          <p:cNvSpPr/>
          <p:nvPr/>
        </p:nvSpPr>
        <p:spPr>
          <a:xfrm>
            <a:off x="0" y="0"/>
            <a:ext cx="11796480" cy="117964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E5140249-0DB2-4657-A7EE-DDCF47C3B35F}" type="slidenum">
              <a:rPr lang="en-IN" sz="2400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80463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9920" y="36817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17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046360" cy="39776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8" name="PlaceHolder 4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046360" cy="39776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9920" y="36817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57200" y="3681720"/>
            <a:ext cx="80456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80463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579920" y="36817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4" name="PlaceHolder 5"/>
          <p:cNvSpPr>
            <a:spLocks noGrp="1"/>
          </p:cNvSpPr>
          <p:nvPr>
            <p:ph type="body"/>
          </p:nvPr>
        </p:nvSpPr>
        <p:spPr>
          <a:xfrm>
            <a:off x="457200" y="36817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72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046360" cy="39776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7" name="PlaceHolder 4"/>
          <p:cNvSpPr>
            <a:spLocks noGrp="1"/>
          </p:cNvSpPr>
          <p:nvPr>
            <p:ph type="body"/>
          </p:nvPr>
        </p:nvSpPr>
        <p:spPr>
          <a:xfrm>
            <a:off x="4579920" y="36817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1" name="PlaceHolder 4"/>
          <p:cNvSpPr>
            <a:spLocks noGrp="1"/>
          </p:cNvSpPr>
          <p:nvPr>
            <p:ph type="body"/>
          </p:nvPr>
        </p:nvSpPr>
        <p:spPr>
          <a:xfrm>
            <a:off x="457200" y="3681720"/>
            <a:ext cx="80456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80463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4579920" y="36817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9" name="PlaceHolder 5"/>
          <p:cNvSpPr>
            <a:spLocks noGrp="1"/>
          </p:cNvSpPr>
          <p:nvPr>
            <p:ph type="body"/>
          </p:nvPr>
        </p:nvSpPr>
        <p:spPr>
          <a:xfrm>
            <a:off x="457200" y="36817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579920" y="36817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1720"/>
            <a:ext cx="80456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7771680" cy="114264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en-IN"/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IN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N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N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N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IN"/>
              <a:t>Click to edit the title text format</a:t>
            </a:r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IN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N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N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N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7771680" cy="114264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en-IN"/>
              <a:t>Click to edit the title text format</a:t>
            </a:r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85800" y="1981080"/>
            <a:ext cx="3791880" cy="41140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IN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N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N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N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/>
              <a:t>Seventh Outline Level</a:t>
            </a:r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67760" y="1981080"/>
            <a:ext cx="3791880" cy="41140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IN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N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N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N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6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8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hyperlink" Target="file:///tmp/introduce-parameter-object.pdf" TargetMode="External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0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lang="en-IN" sz="4000">
                <a:solidFill>
                  <a:srgbClr val="000000"/>
                </a:solidFill>
                <a:latin typeface="Times New Roman"/>
              </a:rPr>
              <a:t>Refactoring (continued)</a:t>
            </a:r>
            <a:endParaRPr/>
          </a:p>
        </p:txBody>
      </p:sp>
      <p:sp>
        <p:nvSpPr>
          <p:cNvPr id="109" name="CustomShape 2"/>
          <p:cNvSpPr/>
          <p:nvPr/>
        </p:nvSpPr>
        <p:spPr>
          <a:xfrm>
            <a:off x="1523880" y="3581280"/>
            <a:ext cx="6400080" cy="761400"/>
          </a:xfrm>
          <a:prstGeom prst="rect">
            <a:avLst/>
          </a:prstGeom>
        </p:spPr>
        <p:txBody>
          <a:bodyPr bIns="45000" lIns="90000" rIns="90000" tIns="45000"/>
          <a:p>
            <a:pPr algn="ctr">
              <a:lnSpc>
                <a:spcPct val="80000"/>
              </a:lnSpc>
            </a:pPr>
            <a:r>
              <a:rPr lang="en-IN" sz="1400">
                <a:solidFill>
                  <a:srgbClr val="000000"/>
                </a:solidFill>
                <a:latin typeface="Times New Roman"/>
              </a:rPr>
              <a:t>Source: </a:t>
            </a:r>
            <a:endParaRPr/>
          </a:p>
          <a:p>
            <a:pPr algn="ctr">
              <a:lnSpc>
                <a:spcPct val="80000"/>
              </a:lnSpc>
            </a:pPr>
            <a:r>
              <a:rPr lang="en-IN" sz="1400">
                <a:solidFill>
                  <a:srgbClr val="000000"/>
                </a:solidFill>
                <a:latin typeface="Times New Roman"/>
              </a:rPr>
              <a:t>"Refactoring: Improving the Design of Existing Code", Martin Fowler</a:t>
            </a:r>
            <a:endParaRPr/>
          </a:p>
          <a:p>
            <a:pPr algn="ctr">
              <a:lnSpc>
                <a:spcPct val="80000"/>
              </a:lnSpc>
            </a:pPr>
            <a:endParaRPr/>
          </a:p>
        </p:txBody>
      </p:sp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685800" y="304920"/>
            <a:ext cx="7771680" cy="1142280"/>
          </a:xfrm>
          <a:prstGeom prst="rect">
            <a:avLst/>
          </a:prstGeom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lang="en-IN" sz="4000">
                <a:solidFill>
                  <a:srgbClr val="000000"/>
                </a:solidFill>
                <a:latin typeface="Times New Roman"/>
              </a:rPr>
              <a:t>Long Method (cont.)</a:t>
            </a:r>
            <a:endParaRPr/>
          </a:p>
        </p:txBody>
      </p:sp>
      <p:sp>
        <p:nvSpPr>
          <p:cNvPr id="128" name="CustomShape 2"/>
          <p:cNvSpPr/>
          <p:nvPr/>
        </p:nvSpPr>
        <p:spPr>
          <a:xfrm>
            <a:off x="685800" y="1600200"/>
            <a:ext cx="7771680" cy="449496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Font typeface="StarSymbol"/>
              <a:buChar char="l"/>
            </a:pPr>
            <a:r>
              <a:rPr lang="en-IN" sz="2000">
                <a:solidFill>
                  <a:srgbClr val="000000"/>
                </a:solidFill>
                <a:latin typeface="Times New Roman"/>
              </a:rPr>
              <a:t>If the long method is </a:t>
            </a:r>
            <a:r>
              <a:rPr i="1" lang="en-IN" sz="2000">
                <a:solidFill>
                  <a:srgbClr val="000000"/>
                </a:solidFill>
                <a:latin typeface="Times New Roman"/>
              </a:rPr>
              <a:t>really</a:t>
            </a:r>
            <a:r>
              <a:rPr lang="en-IN" sz="2000">
                <a:solidFill>
                  <a:srgbClr val="000000"/>
                </a:solidFill>
                <a:latin typeface="Times New Roman"/>
              </a:rPr>
              <a:t> </a:t>
            </a:r>
            <a:r>
              <a:rPr i="1" lang="en-IN" sz="2000">
                <a:solidFill>
                  <a:srgbClr val="000000"/>
                </a:solidFill>
                <a:latin typeface="Times New Roman"/>
              </a:rPr>
              <a:t>long</a:t>
            </a:r>
            <a:r>
              <a:rPr lang="en-IN" sz="2000">
                <a:solidFill>
                  <a:srgbClr val="000000"/>
                </a:solidFill>
                <a:latin typeface="Times New Roman"/>
              </a:rPr>
              <a:t>, or if the parameter lists on extracted sub-methods are too long, you can </a:t>
            </a:r>
            <a:r>
              <a:rPr lang="en-IN" sz="2000" u="sng">
                <a:solidFill>
                  <a:srgbClr val="000000"/>
                </a:solidFill>
                <a:latin typeface="Times New Roman"/>
              </a:rPr>
              <a:t>Replace Method with Method Object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l"/>
            </a:pPr>
            <a:r>
              <a:rPr lang="en-IN" sz="2000">
                <a:solidFill>
                  <a:srgbClr val="000000"/>
                </a:solidFill>
                <a:latin typeface="Times New Roman"/>
              </a:rPr>
              <a:t>Put the original method and all of its extracted sub-methods on a new class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l"/>
            </a:pPr>
            <a:r>
              <a:rPr lang="en-IN" sz="2000">
                <a:solidFill>
                  <a:srgbClr val="000000"/>
                </a:solidFill>
                <a:latin typeface="Times New Roman"/>
              </a:rPr>
              <a:t>Parameters &amp; locals from the original method become instance variables on the new class, making them available to the extracted methods without passing parameters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l"/>
            </a:pPr>
            <a:r>
              <a:rPr lang="en-IN" sz="2000">
                <a:solidFill>
                  <a:srgbClr val="000000"/>
                </a:solidFill>
                <a:latin typeface="Times New Roman"/>
              </a:rPr>
              <a:t>Instantiate method object when you need to execute the method, then throw it away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685800" y="609480"/>
            <a:ext cx="7771680" cy="1142280"/>
          </a:xfrm>
          <a:prstGeom prst="rect">
            <a:avLst/>
          </a:prstGeom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lang="en-IN" sz="4000">
                <a:solidFill>
                  <a:srgbClr val="000000"/>
                </a:solidFill>
                <a:latin typeface="Times New Roman"/>
              </a:rPr>
              <a:t>Large Class</a:t>
            </a:r>
            <a:endParaRPr/>
          </a:p>
        </p:txBody>
      </p:sp>
      <p:sp>
        <p:nvSpPr>
          <p:cNvPr id="130" name="CustomShape 2"/>
          <p:cNvSpPr/>
          <p:nvPr/>
        </p:nvSpPr>
        <p:spPr>
          <a:xfrm>
            <a:off x="685800" y="1676520"/>
            <a:ext cx="7771680" cy="41140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Font typeface="StarSymbol"/>
              <a:buChar char="l"/>
            </a:pPr>
            <a:r>
              <a:rPr lang="en-IN" sz="2000">
                <a:solidFill>
                  <a:srgbClr val="000000"/>
                </a:solidFill>
                <a:latin typeface="Times New Roman"/>
              </a:rPr>
              <a:t>Signs that a class is doing too much and needs further decomposition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l"/>
            </a:pPr>
            <a:r>
              <a:rPr lang="en-IN" sz="2000">
                <a:solidFill>
                  <a:srgbClr val="000000"/>
                </a:solidFill>
                <a:latin typeface="Times New Roman"/>
              </a:rPr>
              <a:t>Remove duplication using </a:t>
            </a:r>
            <a:r>
              <a:rPr lang="en-IN" sz="2000" u="sng">
                <a:solidFill>
                  <a:srgbClr val="000000"/>
                </a:solidFill>
                <a:latin typeface="Times New Roman"/>
              </a:rPr>
              <a:t>Extract Method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lvl="1">
              <a:lnSpc>
                <a:spcPct val="100000"/>
              </a:lnSpc>
              <a:buFont typeface="StarSymbol"/>
              <a:buChar char="l"/>
            </a:pPr>
            <a:r>
              <a:rPr lang="en-IN" sz="2000">
                <a:solidFill>
                  <a:srgbClr val="000000"/>
                </a:solidFill>
                <a:latin typeface="Times New Roman"/>
              </a:rPr>
              <a:t>If there's still too much code, find groups of related methods  and </a:t>
            </a:r>
            <a:r>
              <a:rPr lang="en-IN" sz="2000" u="sng">
                <a:solidFill>
                  <a:srgbClr val="000000"/>
                </a:solidFill>
                <a:latin typeface="Times New Roman"/>
              </a:rPr>
              <a:t>Extract Class </a:t>
            </a:r>
            <a:r>
              <a:rPr lang="en-IN" sz="2000">
                <a:solidFill>
                  <a:srgbClr val="000000"/>
                </a:solidFill>
                <a:latin typeface="Times New Roman"/>
              </a:rPr>
              <a:t>or </a:t>
            </a:r>
            <a:r>
              <a:rPr lang="en-IN" sz="2000" u="sng">
                <a:solidFill>
                  <a:srgbClr val="000000"/>
                </a:solidFill>
                <a:latin typeface="Times New Roman"/>
              </a:rPr>
              <a:t>Extract Subclass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lvl="1">
              <a:lnSpc>
                <a:spcPct val="100000"/>
              </a:lnSpc>
              <a:buFont typeface="StarSymbol"/>
              <a:buChar char="l"/>
            </a:pPr>
            <a:r>
              <a:rPr lang="en-IN" sz="2000">
                <a:solidFill>
                  <a:srgbClr val="000000"/>
                </a:solidFill>
                <a:latin typeface="Times New Roman"/>
              </a:rPr>
              <a:t>Doesn't use all of its instance variables all of the time</a:t>
            </a:r>
            <a:endParaRPr/>
          </a:p>
          <a:p>
            <a:pPr lvl="2">
              <a:lnSpc>
                <a:spcPct val="100000"/>
              </a:lnSpc>
              <a:buFont typeface="StarSymbol"/>
              <a:buChar char="l"/>
            </a:pPr>
            <a:r>
              <a:rPr lang="en-IN" sz="2000">
                <a:solidFill>
                  <a:srgbClr val="000000"/>
                </a:solidFill>
                <a:latin typeface="Times New Roman"/>
              </a:rPr>
              <a:t>Find groups of instance variables that are only used some of the time, and </a:t>
            </a:r>
            <a:r>
              <a:rPr lang="en-IN" sz="2000" u="sng">
                <a:solidFill>
                  <a:srgbClr val="000000"/>
                </a:solidFill>
                <a:latin typeface="Times New Roman"/>
              </a:rPr>
              <a:t>Extract Subclass </a:t>
            </a:r>
            <a:r>
              <a:rPr lang="en-IN" sz="2000">
                <a:solidFill>
                  <a:srgbClr val="000000"/>
                </a:solidFill>
                <a:latin typeface="Times New Roman"/>
              </a:rPr>
              <a:t>or </a:t>
            </a:r>
            <a:r>
              <a:rPr lang="en-IN" sz="2000" u="sng">
                <a:solidFill>
                  <a:srgbClr val="000000"/>
                </a:solidFill>
                <a:latin typeface="Times New Roman"/>
              </a:rPr>
              <a:t>Extract Class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lvl="1">
              <a:lnSpc>
                <a:spcPct val="100000"/>
              </a:lnSpc>
              <a:buFont typeface="StarSymbol"/>
              <a:buChar char="l"/>
            </a:pPr>
            <a:r>
              <a:rPr lang="en-IN" sz="2000" u="sng">
                <a:solidFill>
                  <a:srgbClr val="000000"/>
                </a:solidFill>
                <a:latin typeface="Times New Roman"/>
              </a:rPr>
              <a:t>Replace Method with Method Object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685800" y="76320"/>
            <a:ext cx="7771680" cy="1142280"/>
          </a:xfrm>
          <a:prstGeom prst="rect">
            <a:avLst/>
          </a:prstGeom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lang="en-IN" sz="4000">
                <a:solidFill>
                  <a:srgbClr val="000000"/>
                </a:solidFill>
                <a:latin typeface="Times New Roman"/>
              </a:rPr>
              <a:t>Long Parameter List</a:t>
            </a:r>
            <a:endParaRPr/>
          </a:p>
        </p:txBody>
      </p:sp>
      <p:sp>
        <p:nvSpPr>
          <p:cNvPr id="132" name="CustomShape 2"/>
          <p:cNvSpPr/>
          <p:nvPr/>
        </p:nvSpPr>
        <p:spPr>
          <a:xfrm>
            <a:off x="685800" y="1295280"/>
            <a:ext cx="7771680" cy="47998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90000"/>
              </a:lnSpc>
              <a:buFont typeface="StarSymbol"/>
              <a:buChar char="l"/>
            </a:pPr>
            <a:r>
              <a:rPr lang="en-IN" sz="2000">
                <a:solidFill>
                  <a:srgbClr val="000000"/>
                </a:solidFill>
                <a:latin typeface="Times New Roman"/>
              </a:rPr>
              <a:t>Long parameter lists are hard to understand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  <a:buFont typeface="StarSymbol"/>
              <a:buChar char="l"/>
            </a:pPr>
            <a:r>
              <a:rPr lang="en-IN" sz="2000">
                <a:solidFill>
                  <a:srgbClr val="000000"/>
                </a:solidFill>
                <a:latin typeface="Times New Roman"/>
              </a:rPr>
              <a:t>OO programming tends to make parameter lists shorter</a:t>
            </a:r>
            <a:endParaRPr/>
          </a:p>
          <a:p>
            <a:pPr lvl="1">
              <a:lnSpc>
                <a:spcPct val="90000"/>
              </a:lnSpc>
              <a:buFont typeface="StarSymbol"/>
              <a:buChar char="l"/>
            </a:pPr>
            <a:r>
              <a:rPr lang="en-IN" sz="2000">
                <a:solidFill>
                  <a:srgbClr val="000000"/>
                </a:solidFill>
                <a:latin typeface="Times New Roman"/>
              </a:rPr>
              <a:t>Methods can get the data they need from the host class, or by calling methods on object parameters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  <a:buFont typeface="StarSymbol"/>
              <a:buChar char="l"/>
            </a:pPr>
            <a:r>
              <a:rPr lang="en-IN" sz="2000">
                <a:solidFill>
                  <a:srgbClr val="000000"/>
                </a:solidFill>
                <a:latin typeface="Times New Roman"/>
              </a:rPr>
              <a:t>Refactorings for reducing the number of parameters</a:t>
            </a:r>
            <a:endParaRPr/>
          </a:p>
          <a:p>
            <a:pPr lvl="1">
              <a:lnSpc>
                <a:spcPct val="90000"/>
              </a:lnSpc>
              <a:buFont typeface="StarSymbol"/>
              <a:buChar char="l"/>
            </a:pPr>
            <a:r>
              <a:rPr lang="en-IN" sz="2000">
                <a:solidFill>
                  <a:srgbClr val="000000"/>
                </a:solidFill>
                <a:latin typeface="Times New Roman"/>
              </a:rPr>
              <a:t>If the method can access a passed-in value in some other way, don't pass it in (</a:t>
            </a:r>
            <a:r>
              <a:rPr lang="en-IN" sz="2000" u="sng">
                <a:solidFill>
                  <a:srgbClr val="000000"/>
                </a:solidFill>
                <a:latin typeface="Times New Roman"/>
              </a:rPr>
              <a:t>Replace Parameter with Method</a:t>
            </a:r>
            <a:r>
              <a:rPr lang="en-IN" sz="2000">
                <a:solidFill>
                  <a:srgbClr val="000000"/>
                </a:solidFill>
                <a:latin typeface="Times New Roman"/>
              </a:rPr>
              <a:t>)</a:t>
            </a:r>
            <a:endParaRPr/>
          </a:p>
          <a:p>
            <a:pPr lvl="1">
              <a:lnSpc>
                <a:spcPct val="90000"/>
              </a:lnSpc>
              <a:buFont typeface="StarSymbol"/>
              <a:buChar char="l"/>
            </a:pPr>
            <a:r>
              <a:rPr lang="en-IN" sz="2000">
                <a:solidFill>
                  <a:srgbClr val="000000"/>
                </a:solidFill>
                <a:latin typeface="Times New Roman"/>
              </a:rPr>
              <a:t>If several parameters are related, </a:t>
            </a:r>
            <a:r>
              <a:rPr lang="en-IN" sz="2000" u="sng">
                <a:solidFill>
                  <a:srgbClr val="000000"/>
                </a:solidFill>
                <a:latin typeface="Times New Roman"/>
              </a:rPr>
              <a:t>Introduce Parameter Object </a:t>
            </a:r>
            <a:r>
              <a:rPr lang="en-IN" sz="2000">
                <a:solidFill>
                  <a:srgbClr val="000000"/>
                </a:solidFill>
                <a:latin typeface="Times New Roman"/>
              </a:rPr>
              <a:t>to reduce the number of parameters</a:t>
            </a:r>
            <a:endParaRPr/>
          </a:p>
          <a:p>
            <a:pPr lvl="1">
              <a:lnSpc>
                <a:spcPct val="90000"/>
              </a:lnSpc>
              <a:buFont typeface="StarSymbol"/>
              <a:buChar char="l"/>
            </a:pPr>
            <a:r>
              <a:rPr lang="en-IN" sz="2000">
                <a:solidFill>
                  <a:srgbClr val="000000"/>
                </a:solidFill>
                <a:latin typeface="Times New Roman"/>
              </a:rPr>
              <a:t>If callers extract multiple values from an object so they can be passed to a method, it might be easier to just pass in the whole object (</a:t>
            </a:r>
            <a:r>
              <a:rPr lang="en-IN" sz="2000" u="sng">
                <a:solidFill>
                  <a:srgbClr val="000000"/>
                </a:solidFill>
                <a:latin typeface="Times New Roman"/>
              </a:rPr>
              <a:t>Preserve Whole Object</a:t>
            </a:r>
            <a:r>
              <a:rPr lang="en-IN" sz="2000">
                <a:solidFill>
                  <a:srgbClr val="000000"/>
                </a:solidFill>
                <a:latin typeface="Times New Roman"/>
              </a:rPr>
              <a:t>)</a:t>
            </a:r>
            <a:endParaRPr/>
          </a:p>
          <a:p>
            <a:pPr lvl="2">
              <a:lnSpc>
                <a:spcPct val="90000"/>
              </a:lnSpc>
              <a:buFont typeface="StarSymbol"/>
              <a:buChar char="l"/>
            </a:pPr>
            <a:r>
              <a:rPr lang="en-IN" sz="2000">
                <a:solidFill>
                  <a:srgbClr val="000000"/>
                </a:solidFill>
                <a:latin typeface="Times New Roman"/>
              </a:rPr>
              <a:t>Unless you don't want to couple the two classes </a:t>
            </a:r>
            <a:endParaRPr/>
          </a:p>
        </p:txBody>
      </p:sp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685800" y="609480"/>
            <a:ext cx="7771680" cy="1142280"/>
          </a:xfrm>
          <a:prstGeom prst="rect">
            <a:avLst/>
          </a:prstGeom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lang="en-IN" sz="4000">
                <a:solidFill>
                  <a:srgbClr val="000000"/>
                </a:solidFill>
                <a:latin typeface="Times New Roman"/>
              </a:rPr>
              <a:t>Divergent Change</a:t>
            </a:r>
            <a:endParaRPr/>
          </a:p>
        </p:txBody>
      </p:sp>
      <p:sp>
        <p:nvSpPr>
          <p:cNvPr id="134" name="CustomShape 2"/>
          <p:cNvSpPr/>
          <p:nvPr/>
        </p:nvSpPr>
        <p:spPr>
          <a:xfrm>
            <a:off x="685800" y="1981080"/>
            <a:ext cx="7771680" cy="41140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Font typeface="StarSymbol"/>
              <a:buChar char="l"/>
            </a:pPr>
            <a:r>
              <a:rPr lang="en-IN" sz="2000">
                <a:solidFill>
                  <a:srgbClr val="000000"/>
                </a:solidFill>
                <a:latin typeface="Times New Roman"/>
              </a:rPr>
              <a:t>Divergent types of changes require modifications to the same class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l"/>
            </a:pPr>
            <a:r>
              <a:rPr lang="en-IN" sz="2000">
                <a:solidFill>
                  <a:srgbClr val="000000"/>
                </a:solidFill>
                <a:latin typeface="Times New Roman"/>
              </a:rPr>
              <a:t>Class C must be modified when:</a:t>
            </a:r>
            <a:endParaRPr/>
          </a:p>
          <a:p>
            <a:pPr lvl="2">
              <a:lnSpc>
                <a:spcPct val="100000"/>
              </a:lnSpc>
              <a:buFont typeface="StarSymbol"/>
              <a:buChar char="l"/>
            </a:pPr>
            <a:r>
              <a:rPr lang="en-IN" sz="2000">
                <a:solidFill>
                  <a:srgbClr val="000000"/>
                </a:solidFill>
                <a:latin typeface="Times New Roman"/>
              </a:rPr>
              <a:t>We change to a different data persistence technology</a:t>
            </a:r>
            <a:endParaRPr/>
          </a:p>
          <a:p>
            <a:pPr lvl="2">
              <a:lnSpc>
                <a:spcPct val="100000"/>
              </a:lnSpc>
              <a:buFont typeface="StarSymbol"/>
              <a:buChar char="l"/>
            </a:pPr>
            <a:r>
              <a:rPr lang="en-IN" sz="2000">
                <a:solidFill>
                  <a:srgbClr val="000000"/>
                </a:solidFill>
                <a:latin typeface="Times New Roman"/>
              </a:rPr>
              <a:t>We change to a different UI implementation</a:t>
            </a:r>
            <a:endParaRPr/>
          </a:p>
          <a:p>
            <a:pPr lvl="2">
              <a:lnSpc>
                <a:spcPct val="100000"/>
              </a:lnSpc>
              <a:buFont typeface="StarSymbol"/>
              <a:buChar char="l"/>
            </a:pPr>
            <a:r>
              <a:rPr lang="en-IN" sz="2000">
                <a:solidFill>
                  <a:srgbClr val="000000"/>
                </a:solidFill>
                <a:latin typeface="Times New Roman"/>
              </a:rPr>
              <a:t>We change to a different networking protocol</a:t>
            </a:r>
            <a:endParaRPr/>
          </a:p>
          <a:p>
            <a:pPr>
              <a:lnSpc>
                <a:spcPct val="100000"/>
              </a:lnSpc>
              <a:buFont typeface="StarSymbol"/>
              <a:buChar char="l"/>
            </a:pPr>
            <a:r>
              <a:rPr lang="en-IN" sz="2000">
                <a:solidFill>
                  <a:srgbClr val="000000"/>
                </a:solidFill>
                <a:latin typeface="Times New Roman"/>
              </a:rPr>
              <a:t>Indicates the class is not cohesive (performs multiple unrelated responsibilities)</a:t>
            </a:r>
            <a:endParaRPr/>
          </a:p>
          <a:p>
            <a:pPr>
              <a:lnSpc>
                <a:spcPct val="100000"/>
              </a:lnSpc>
              <a:buFont typeface="StarSymbol"/>
              <a:buChar char="l"/>
            </a:pPr>
            <a:r>
              <a:rPr lang="en-IN" sz="2000" u="sng">
                <a:solidFill>
                  <a:srgbClr val="000000"/>
                </a:solidFill>
                <a:latin typeface="Times New Roman"/>
              </a:rPr>
              <a:t>Aspects of a system that are unrelated and will evolve independently should be implemented in different classes </a:t>
            </a:r>
            <a:r>
              <a:rPr lang="en-IN" sz="2000">
                <a:solidFill>
                  <a:srgbClr val="000000"/>
                </a:solidFill>
                <a:latin typeface="Times New Roman"/>
              </a:rPr>
              <a:t>(“Separation of Concerns”)</a:t>
            </a:r>
            <a:endParaRPr/>
          </a:p>
          <a:p>
            <a:pPr>
              <a:lnSpc>
                <a:spcPct val="100000"/>
              </a:lnSpc>
              <a:buFont typeface="StarSymbol"/>
              <a:buChar char="l"/>
            </a:pPr>
            <a:r>
              <a:rPr lang="en-IN" sz="2000">
                <a:solidFill>
                  <a:srgbClr val="000000"/>
                </a:solidFill>
                <a:latin typeface="Times New Roman"/>
              </a:rPr>
              <a:t>Identify different areas of responsibility, and </a:t>
            </a:r>
            <a:r>
              <a:rPr lang="en-IN" sz="2000" u="sng">
                <a:solidFill>
                  <a:srgbClr val="000000"/>
                </a:solidFill>
                <a:latin typeface="Times New Roman"/>
              </a:rPr>
              <a:t>Extract Class </a:t>
            </a:r>
            <a:r>
              <a:rPr lang="en-IN" sz="2000">
                <a:solidFill>
                  <a:srgbClr val="000000"/>
                </a:solidFill>
                <a:latin typeface="Times New Roman"/>
              </a:rPr>
              <a:t>to move each different responsibility to a new class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685800" y="609480"/>
            <a:ext cx="7771680" cy="1142280"/>
          </a:xfrm>
          <a:prstGeom prst="rect">
            <a:avLst/>
          </a:prstGeom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lang="en-IN" sz="4000">
                <a:solidFill>
                  <a:srgbClr val="000000"/>
                </a:solidFill>
                <a:latin typeface="Times New Roman"/>
              </a:rPr>
              <a:t>Shotgun Surgery</a:t>
            </a:r>
            <a:endParaRPr/>
          </a:p>
        </p:txBody>
      </p:sp>
      <p:sp>
        <p:nvSpPr>
          <p:cNvPr id="136" name="CustomShape 2"/>
          <p:cNvSpPr/>
          <p:nvPr/>
        </p:nvSpPr>
        <p:spPr>
          <a:xfrm>
            <a:off x="685800" y="1600200"/>
            <a:ext cx="7771680" cy="45712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80000"/>
              </a:lnSpc>
              <a:buFont typeface="StarSymbol"/>
              <a:buChar char="l"/>
            </a:pPr>
            <a:r>
              <a:rPr lang="en-IN">
                <a:solidFill>
                  <a:srgbClr val="000000"/>
                </a:solidFill>
                <a:latin typeface="Times New Roman"/>
              </a:rPr>
              <a:t>Ideally,</a:t>
            </a:r>
            <a:endParaRPr/>
          </a:p>
          <a:p>
            <a:pPr lvl="1">
              <a:lnSpc>
                <a:spcPct val="80000"/>
              </a:lnSpc>
              <a:buFont typeface="StarSymbol"/>
              <a:buChar char="l"/>
            </a:pPr>
            <a:r>
              <a:rPr lang="en-IN">
                <a:solidFill>
                  <a:srgbClr val="000000"/>
                </a:solidFill>
                <a:latin typeface="Times New Roman"/>
              </a:rPr>
              <a:t>Every design decision or policy is implemented at only one place in the code</a:t>
            </a:r>
            <a:endParaRPr/>
          </a:p>
          <a:p>
            <a:pPr lvl="1">
              <a:lnSpc>
                <a:spcPct val="80000"/>
              </a:lnSpc>
              <a:buFont typeface="StarSymbol"/>
              <a:buChar char="l"/>
            </a:pPr>
            <a:r>
              <a:rPr lang="en-IN">
                <a:solidFill>
                  <a:srgbClr val="000000"/>
                </a:solidFill>
                <a:latin typeface="Times New Roman"/>
              </a:rPr>
              <a:t>Changing a design decision or policy requires modifying only one class (or a small number of classes)</a:t>
            </a:r>
            <a:endParaRPr/>
          </a:p>
          <a:p>
            <a:pPr>
              <a:lnSpc>
                <a:spcPct val="80000"/>
              </a:lnSpc>
            </a:pPr>
            <a:endParaRPr/>
          </a:p>
          <a:p>
            <a:pPr>
              <a:lnSpc>
                <a:spcPct val="80000"/>
              </a:lnSpc>
              <a:buFont typeface="StarSymbol"/>
              <a:buChar char="l"/>
            </a:pPr>
            <a:r>
              <a:rPr lang="en-IN">
                <a:solidFill>
                  <a:srgbClr val="000000"/>
                </a:solidFill>
                <a:latin typeface="Times New Roman"/>
              </a:rPr>
              <a:t>Example: We decide to move from MS SQL Server to Oracle database</a:t>
            </a:r>
            <a:endParaRPr/>
          </a:p>
          <a:p>
            <a:pPr>
              <a:lnSpc>
                <a:spcPct val="80000"/>
              </a:lnSpc>
              <a:buFont typeface="StarSymbol"/>
              <a:buChar char="l"/>
            </a:pPr>
            <a:r>
              <a:rPr lang="en-IN">
                <a:solidFill>
                  <a:srgbClr val="000000"/>
                </a:solidFill>
                <a:latin typeface="Times New Roman"/>
              </a:rPr>
              <a:t>Example: We change our policy for handling database exceptions</a:t>
            </a:r>
            <a:endParaRPr/>
          </a:p>
          <a:p>
            <a:pPr>
              <a:lnSpc>
                <a:spcPct val="80000"/>
              </a:lnSpc>
            </a:pPr>
            <a:endParaRPr/>
          </a:p>
          <a:p>
            <a:pPr>
              <a:lnSpc>
                <a:spcPct val="80000"/>
              </a:lnSpc>
              <a:buFont typeface="StarSymbol"/>
              <a:buChar char="l"/>
            </a:pPr>
            <a:r>
              <a:rPr lang="en-IN">
                <a:solidFill>
                  <a:srgbClr val="000000"/>
                </a:solidFill>
                <a:latin typeface="Times New Roman"/>
              </a:rPr>
              <a:t>Shotgun Surgery - Making a particular kind of change requires making lots of little changes to many different classes</a:t>
            </a:r>
            <a:endParaRPr/>
          </a:p>
          <a:p>
            <a:pPr>
              <a:lnSpc>
                <a:spcPct val="80000"/>
              </a:lnSpc>
              <a:buFont typeface="StarSymbol"/>
              <a:buChar char="l"/>
            </a:pPr>
            <a:r>
              <a:rPr lang="en-IN">
                <a:solidFill>
                  <a:srgbClr val="000000"/>
                </a:solidFill>
                <a:latin typeface="Times New Roman"/>
              </a:rPr>
              <a:t>Indicates a particular responsibility is spread throughout the system, and may need to be centralized in a single class</a:t>
            </a:r>
            <a:endParaRPr/>
          </a:p>
          <a:p>
            <a:pPr>
              <a:lnSpc>
                <a:spcPct val="80000"/>
              </a:lnSpc>
            </a:pPr>
            <a:endParaRPr/>
          </a:p>
          <a:p>
            <a:pPr>
              <a:lnSpc>
                <a:spcPct val="80000"/>
              </a:lnSpc>
              <a:buFont typeface="StarSymbol"/>
              <a:buChar char="l"/>
            </a:pPr>
            <a:r>
              <a:rPr lang="en-IN">
                <a:solidFill>
                  <a:srgbClr val="000000"/>
                </a:solidFill>
                <a:latin typeface="Times New Roman"/>
              </a:rPr>
              <a:t>Create one class to perform the responsibilities related to the change</a:t>
            </a:r>
            <a:endParaRPr/>
          </a:p>
          <a:p>
            <a:pPr lvl="1">
              <a:lnSpc>
                <a:spcPct val="80000"/>
              </a:lnSpc>
              <a:buFont typeface="StarSymbol"/>
              <a:buChar char="l"/>
            </a:pPr>
            <a:r>
              <a:rPr lang="en-IN">
                <a:solidFill>
                  <a:srgbClr val="000000"/>
                </a:solidFill>
                <a:latin typeface="Times New Roman"/>
              </a:rPr>
              <a:t>Use </a:t>
            </a:r>
            <a:r>
              <a:rPr lang="en-IN" u="sng">
                <a:solidFill>
                  <a:srgbClr val="000000"/>
                </a:solidFill>
                <a:latin typeface="Times New Roman"/>
              </a:rPr>
              <a:t>Move Method </a:t>
            </a:r>
            <a:r>
              <a:rPr lang="en-IN">
                <a:solidFill>
                  <a:srgbClr val="000000"/>
                </a:solidFill>
                <a:latin typeface="Times New Roman"/>
              </a:rPr>
              <a:t>and </a:t>
            </a:r>
            <a:r>
              <a:rPr lang="en-IN" u="sng">
                <a:solidFill>
                  <a:srgbClr val="000000"/>
                </a:solidFill>
                <a:latin typeface="Times New Roman"/>
              </a:rPr>
              <a:t>Move Field </a:t>
            </a:r>
            <a:r>
              <a:rPr lang="en-IN">
                <a:solidFill>
                  <a:srgbClr val="000000"/>
                </a:solidFill>
                <a:latin typeface="Times New Roman"/>
              </a:rPr>
              <a:t>to move functionality to the new class</a:t>
            </a:r>
            <a:endParaRPr/>
          </a:p>
          <a:p>
            <a:pPr>
              <a:lnSpc>
                <a:spcPct val="80000"/>
              </a:lnSpc>
              <a:buFont typeface="StarSymbol"/>
              <a:buChar char="l"/>
            </a:pPr>
            <a:r>
              <a:rPr lang="en-IN">
                <a:solidFill>
                  <a:srgbClr val="000000"/>
                </a:solidFill>
                <a:latin typeface="Times New Roman"/>
              </a:rPr>
              <a:t>Use Aspect-Oriented Programming (AOP)</a:t>
            </a:r>
            <a:endParaRPr/>
          </a:p>
        </p:txBody>
      </p:sp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685800" y="152280"/>
            <a:ext cx="7771680" cy="1142280"/>
          </a:xfrm>
          <a:prstGeom prst="rect">
            <a:avLst/>
          </a:prstGeom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lang="en-IN" sz="4000">
                <a:solidFill>
                  <a:srgbClr val="000000"/>
                </a:solidFill>
                <a:latin typeface="Times New Roman"/>
              </a:rPr>
              <a:t>Feature Envy</a:t>
            </a:r>
            <a:endParaRPr/>
          </a:p>
        </p:txBody>
      </p:sp>
      <p:sp>
        <p:nvSpPr>
          <p:cNvPr id="138" name="CustomShape 2"/>
          <p:cNvSpPr/>
          <p:nvPr/>
        </p:nvSpPr>
        <p:spPr>
          <a:xfrm>
            <a:off x="685800" y="1371600"/>
            <a:ext cx="7771680" cy="472356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90000"/>
              </a:lnSpc>
              <a:buFont typeface="StarSymbol"/>
              <a:buChar char="l"/>
            </a:pPr>
            <a:r>
              <a:rPr lang="en-IN">
                <a:solidFill>
                  <a:srgbClr val="000000"/>
                </a:solidFill>
                <a:latin typeface="Times New Roman"/>
              </a:rPr>
              <a:t>A method on one class makes heavy use of the features on another class</a:t>
            </a:r>
            <a:endParaRPr/>
          </a:p>
          <a:p>
            <a:pPr lvl="1">
              <a:lnSpc>
                <a:spcPct val="90000"/>
              </a:lnSpc>
              <a:buFont typeface="StarSymbol"/>
              <a:buChar char="l"/>
            </a:pPr>
            <a:r>
              <a:rPr lang="en-IN">
                <a:solidFill>
                  <a:srgbClr val="000000"/>
                </a:solidFill>
                <a:latin typeface="Times New Roman"/>
              </a:rPr>
              <a:t>Good OO design should package data together with the processes that use the data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  <a:buFont typeface="StarSymbol"/>
              <a:buChar char="l"/>
            </a:pPr>
            <a:r>
              <a:rPr lang="en-IN">
                <a:solidFill>
                  <a:srgbClr val="000000"/>
                </a:solidFill>
                <a:latin typeface="Times New Roman"/>
              </a:rPr>
              <a:t>This is a sign that the method is on the wrong class</a:t>
            </a:r>
            <a:endParaRPr/>
          </a:p>
          <a:p>
            <a:pPr lvl="1">
              <a:lnSpc>
                <a:spcPct val="90000"/>
              </a:lnSpc>
              <a:buFont typeface="StarSymbol"/>
              <a:buChar char="l"/>
            </a:pPr>
            <a:r>
              <a:rPr lang="en-IN" u="sng">
                <a:solidFill>
                  <a:srgbClr val="000000"/>
                </a:solidFill>
                <a:latin typeface="Times New Roman"/>
              </a:rPr>
              <a:t>Move Method </a:t>
            </a:r>
            <a:r>
              <a:rPr lang="en-IN">
                <a:solidFill>
                  <a:srgbClr val="000000"/>
                </a:solidFill>
                <a:latin typeface="Times New Roman"/>
              </a:rPr>
              <a:t>can fix that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  <a:buFont typeface="StarSymbol"/>
              <a:buChar char="l"/>
            </a:pPr>
            <a:r>
              <a:rPr lang="en-IN">
                <a:solidFill>
                  <a:srgbClr val="000000"/>
                </a:solidFill>
                <a:latin typeface="Times New Roman"/>
              </a:rPr>
              <a:t>If only part of the method is "envious", use </a:t>
            </a:r>
            <a:r>
              <a:rPr lang="en-IN" u="sng">
                <a:solidFill>
                  <a:srgbClr val="000000"/>
                </a:solidFill>
                <a:latin typeface="Times New Roman"/>
              </a:rPr>
              <a:t>Extract Method </a:t>
            </a:r>
            <a:r>
              <a:rPr lang="en-IN">
                <a:solidFill>
                  <a:srgbClr val="000000"/>
                </a:solidFill>
                <a:latin typeface="Times New Roman"/>
              </a:rPr>
              <a:t>to isolate the envious code, and use </a:t>
            </a:r>
            <a:r>
              <a:rPr lang="en-IN" u="sng">
                <a:solidFill>
                  <a:srgbClr val="000000"/>
                </a:solidFill>
                <a:latin typeface="Times New Roman"/>
              </a:rPr>
              <a:t>Move Method </a:t>
            </a:r>
            <a:r>
              <a:rPr lang="en-IN">
                <a:solidFill>
                  <a:srgbClr val="000000"/>
                </a:solidFill>
                <a:latin typeface="Times New Roman"/>
              </a:rPr>
              <a:t>to move it to the other class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  <a:buFont typeface="StarSymbol"/>
              <a:buChar char="l"/>
            </a:pPr>
            <a:r>
              <a:rPr lang="en-IN">
                <a:solidFill>
                  <a:srgbClr val="000000"/>
                </a:solidFill>
                <a:latin typeface="Times New Roman"/>
              </a:rPr>
              <a:t>What if the method uses data from several classes?</a:t>
            </a:r>
            <a:endParaRPr/>
          </a:p>
          <a:p>
            <a:pPr lvl="1">
              <a:lnSpc>
                <a:spcPct val="90000"/>
              </a:lnSpc>
              <a:buFont typeface="StarSymbol"/>
              <a:buChar char="l"/>
            </a:pPr>
            <a:r>
              <a:rPr lang="en-IN">
                <a:solidFill>
                  <a:srgbClr val="000000"/>
                </a:solidFill>
                <a:latin typeface="Times New Roman"/>
              </a:rPr>
              <a:t>Put the method on the class that it's most intimate with</a:t>
            </a:r>
            <a:endParaRPr/>
          </a:p>
          <a:p>
            <a:pPr lvl="1">
              <a:lnSpc>
                <a:spcPct val="90000"/>
              </a:lnSpc>
              <a:buFont typeface="StarSymbol"/>
              <a:buChar char="l"/>
            </a:pPr>
            <a:r>
              <a:rPr lang="en-IN">
                <a:solidFill>
                  <a:srgbClr val="000000"/>
                </a:solidFill>
                <a:latin typeface="Times New Roman"/>
              </a:rPr>
              <a:t>Use </a:t>
            </a:r>
            <a:r>
              <a:rPr lang="en-IN" u="sng">
                <a:solidFill>
                  <a:srgbClr val="000000"/>
                </a:solidFill>
                <a:latin typeface="Times New Roman"/>
              </a:rPr>
              <a:t>Extract Method </a:t>
            </a:r>
            <a:r>
              <a:rPr lang="en-IN">
                <a:solidFill>
                  <a:srgbClr val="000000"/>
                </a:solidFill>
                <a:latin typeface="Times New Roman"/>
              </a:rPr>
              <a:t>to isolate the sections of code that interact heavily with other classes, and use </a:t>
            </a:r>
            <a:r>
              <a:rPr lang="en-IN" u="sng">
                <a:solidFill>
                  <a:srgbClr val="000000"/>
                </a:solidFill>
                <a:latin typeface="Times New Roman"/>
              </a:rPr>
              <a:t>Move Method </a:t>
            </a:r>
            <a:r>
              <a:rPr lang="en-IN">
                <a:solidFill>
                  <a:srgbClr val="000000"/>
                </a:solidFill>
                <a:latin typeface="Times New Roman"/>
              </a:rPr>
              <a:t>to move the new methods where they belong</a:t>
            </a:r>
            <a:endParaRPr/>
          </a:p>
        </p:txBody>
      </p:sp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685800" y="609480"/>
            <a:ext cx="7771680" cy="1142280"/>
          </a:xfrm>
          <a:prstGeom prst="rect">
            <a:avLst/>
          </a:prstGeom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lang="en-IN" sz="4000">
                <a:solidFill>
                  <a:srgbClr val="000000"/>
                </a:solidFill>
                <a:latin typeface="Times New Roman"/>
              </a:rPr>
              <a:t>Data Clumps</a:t>
            </a:r>
            <a:endParaRPr/>
          </a:p>
        </p:txBody>
      </p:sp>
      <p:sp>
        <p:nvSpPr>
          <p:cNvPr id="140" name="CustomShape 2"/>
          <p:cNvSpPr/>
          <p:nvPr/>
        </p:nvSpPr>
        <p:spPr>
          <a:xfrm>
            <a:off x="685800" y="1981080"/>
            <a:ext cx="7771680" cy="41140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Font typeface="StarSymbol"/>
              <a:buChar char="l"/>
            </a:pPr>
            <a:r>
              <a:rPr lang="en-IN" sz="2000">
                <a:solidFill>
                  <a:srgbClr val="000000"/>
                </a:solidFill>
                <a:latin typeface="Times New Roman"/>
              </a:rPr>
              <a:t>If multiple data items appear together in lots of places, it's likely that a class is missing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StarSymbol"/>
              <a:buChar char="l"/>
            </a:pPr>
            <a:r>
              <a:rPr lang="en-IN" sz="2000">
                <a:solidFill>
                  <a:srgbClr val="000000"/>
                </a:solidFill>
                <a:latin typeface="Times New Roman"/>
              </a:rPr>
              <a:t>Create a new class that encapsulates the data clump</a:t>
            </a:r>
            <a:endParaRPr/>
          </a:p>
          <a:p>
            <a:pPr>
              <a:lnSpc>
                <a:spcPct val="100000"/>
              </a:lnSpc>
              <a:buFont typeface="StarSymbol"/>
              <a:buChar char="l"/>
            </a:pPr>
            <a:r>
              <a:rPr lang="en-IN" sz="2000">
                <a:solidFill>
                  <a:srgbClr val="000000"/>
                </a:solidFill>
                <a:latin typeface="Times New Roman"/>
              </a:rPr>
              <a:t>Consolidate behavior that's related to the data clump on the new class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l"/>
            </a:pPr>
            <a:r>
              <a:rPr lang="en-IN" sz="2000" u="sng">
                <a:solidFill>
                  <a:srgbClr val="000000"/>
                </a:solidFill>
                <a:latin typeface="Times New Roman"/>
              </a:rPr>
              <a:t>Move Method</a:t>
            </a:r>
            <a:endParaRPr/>
          </a:p>
          <a:p>
            <a:pPr>
              <a:lnSpc>
                <a:spcPct val="100000"/>
              </a:lnSpc>
              <a:buFont typeface="StarSymbol"/>
              <a:buChar char="l"/>
            </a:pPr>
            <a:r>
              <a:rPr lang="en-IN" sz="2000">
                <a:solidFill>
                  <a:srgbClr val="000000"/>
                </a:solidFill>
                <a:latin typeface="Times New Roman"/>
              </a:rPr>
              <a:t>Replace all occurrences of the data clump with instances of the new class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l"/>
            </a:pPr>
            <a:r>
              <a:rPr lang="en-IN" sz="2000">
                <a:solidFill>
                  <a:srgbClr val="000000"/>
                </a:solidFill>
                <a:latin typeface="Times New Roman"/>
              </a:rPr>
              <a:t>E.g., simplify parameter lists using </a:t>
            </a:r>
            <a:r>
              <a:rPr lang="en-IN" sz="2000" u="sng">
                <a:solidFill>
                  <a:srgbClr val="000000"/>
                </a:solidFill>
                <a:latin typeface="Times New Roman"/>
              </a:rPr>
              <a:t>Introduce Parameter Object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685800" y="609480"/>
            <a:ext cx="7771680" cy="1142280"/>
          </a:xfrm>
          <a:prstGeom prst="rect">
            <a:avLst/>
          </a:prstGeom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lang="en-IN" sz="4000">
                <a:solidFill>
                  <a:srgbClr val="000000"/>
                </a:solidFill>
                <a:latin typeface="Times New Roman"/>
              </a:rPr>
              <a:t>Primitive Obsession</a:t>
            </a:r>
            <a:endParaRPr/>
          </a:p>
        </p:txBody>
      </p:sp>
      <p:sp>
        <p:nvSpPr>
          <p:cNvPr id="142" name="CustomShape 2"/>
          <p:cNvSpPr/>
          <p:nvPr/>
        </p:nvSpPr>
        <p:spPr>
          <a:xfrm>
            <a:off x="685800" y="1981080"/>
            <a:ext cx="7771680" cy="41140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Font typeface="StarSymbol"/>
              <a:buChar char="l"/>
            </a:pPr>
            <a:r>
              <a:rPr lang="en-IN" sz="2000">
                <a:solidFill>
                  <a:srgbClr val="000000"/>
                </a:solidFill>
                <a:latin typeface="Times New Roman"/>
              </a:rPr>
              <a:t>Some data items seem so simple that we use primitive data types to represent them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l"/>
            </a:pPr>
            <a:r>
              <a:rPr lang="en-IN" sz="2000">
                <a:solidFill>
                  <a:srgbClr val="000000"/>
                </a:solidFill>
                <a:latin typeface="Times New Roman"/>
              </a:rPr>
              <a:t>String name;  String phoneNumber;  int payGrade;</a:t>
            </a:r>
            <a:endParaRPr/>
          </a:p>
          <a:p>
            <a:pPr>
              <a:lnSpc>
                <a:spcPct val="100000"/>
              </a:lnSpc>
              <a:buFont typeface="StarSymbol"/>
              <a:buChar char="l"/>
            </a:pPr>
            <a:r>
              <a:rPr lang="en-IN" sz="2000">
                <a:solidFill>
                  <a:srgbClr val="000000"/>
                </a:solidFill>
                <a:latin typeface="Times New Roman"/>
              </a:rPr>
              <a:t>Simple values like this tend to get more complicated over time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l"/>
            </a:pPr>
            <a:r>
              <a:rPr lang="en-IN" sz="2000">
                <a:solidFill>
                  <a:srgbClr val="000000"/>
                </a:solidFill>
                <a:latin typeface="Times New Roman"/>
              </a:rPr>
              <a:t>You need logic for parsing them, formatting them, changing them in controlled ways, etc.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l"/>
            </a:pPr>
            <a:r>
              <a:rPr lang="en-IN" sz="2000">
                <a:solidFill>
                  <a:srgbClr val="000000"/>
                </a:solidFill>
                <a:latin typeface="Times New Roman"/>
              </a:rPr>
              <a:t>Because the values are primitives, this logic is placed on other classes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l"/>
            </a:pPr>
            <a:r>
              <a:rPr lang="en-IN" sz="2000">
                <a:solidFill>
                  <a:srgbClr val="000000"/>
                </a:solidFill>
                <a:latin typeface="Times New Roman"/>
              </a:rPr>
              <a:t>This often leads to code duplication and feature envy</a:t>
            </a:r>
            <a:endParaRPr/>
          </a:p>
          <a:p>
            <a:pPr>
              <a:lnSpc>
                <a:spcPct val="100000"/>
              </a:lnSpc>
              <a:buFont typeface="StarSymbol"/>
              <a:buChar char="l"/>
            </a:pPr>
            <a:r>
              <a:rPr lang="en-IN" sz="2000">
                <a:solidFill>
                  <a:srgbClr val="000000"/>
                </a:solidFill>
                <a:latin typeface="Times New Roman"/>
              </a:rPr>
              <a:t>Use </a:t>
            </a:r>
            <a:r>
              <a:rPr lang="en-IN" sz="2000" u="sng">
                <a:solidFill>
                  <a:srgbClr val="000000"/>
                </a:solidFill>
                <a:latin typeface="Times New Roman"/>
              </a:rPr>
              <a:t>Replace Data Value with Object </a:t>
            </a:r>
            <a:r>
              <a:rPr lang="en-IN" sz="2000">
                <a:solidFill>
                  <a:srgbClr val="000000"/>
                </a:solidFill>
                <a:latin typeface="Times New Roman"/>
              </a:rPr>
              <a:t>to provide a proper home for this code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685800" y="609480"/>
            <a:ext cx="7771680" cy="1142280"/>
          </a:xfrm>
          <a:prstGeom prst="rect">
            <a:avLst/>
          </a:prstGeom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lang="en-IN" sz="4000">
                <a:solidFill>
                  <a:srgbClr val="000000"/>
                </a:solidFill>
                <a:latin typeface="Times New Roman"/>
              </a:rPr>
              <a:t>Switch Statements</a:t>
            </a:r>
            <a:endParaRPr/>
          </a:p>
        </p:txBody>
      </p:sp>
      <p:sp>
        <p:nvSpPr>
          <p:cNvPr id="144" name="CustomShape 2"/>
          <p:cNvSpPr/>
          <p:nvPr/>
        </p:nvSpPr>
        <p:spPr>
          <a:xfrm>
            <a:off x="685800" y="1981080"/>
            <a:ext cx="7771680" cy="41140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Font typeface="StarSymbol"/>
              <a:buChar char="l"/>
            </a:pPr>
            <a:r>
              <a:rPr lang="en-IN" sz="2000">
                <a:solidFill>
                  <a:srgbClr val="000000"/>
                </a:solidFill>
                <a:latin typeface="Times New Roman"/>
              </a:rPr>
              <a:t>Switch statements are a form of duplication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l"/>
            </a:pPr>
            <a:r>
              <a:rPr lang="en-IN" sz="2000">
                <a:solidFill>
                  <a:srgbClr val="000000"/>
                </a:solidFill>
                <a:latin typeface="Times New Roman"/>
              </a:rPr>
              <a:t>Each switch hard-codes the list of cases</a:t>
            </a:r>
            <a:endParaRPr/>
          </a:p>
          <a:p>
            <a:pPr>
              <a:lnSpc>
                <a:spcPct val="100000"/>
              </a:lnSpc>
              <a:buFont typeface="StarSymbol"/>
              <a:buChar char="l"/>
            </a:pPr>
            <a:r>
              <a:rPr lang="en-IN" sz="2000">
                <a:solidFill>
                  <a:srgbClr val="000000"/>
                </a:solidFill>
                <a:latin typeface="Times New Roman"/>
              </a:rPr>
              <a:t>Adding a new case requires changing all the switches</a:t>
            </a:r>
            <a:endParaRPr/>
          </a:p>
          <a:p>
            <a:pPr>
              <a:lnSpc>
                <a:spcPct val="100000"/>
              </a:lnSpc>
              <a:buFont typeface="StarSymbol"/>
              <a:buChar char="l"/>
            </a:pPr>
            <a:r>
              <a:rPr lang="en-IN" sz="2000">
                <a:solidFill>
                  <a:srgbClr val="000000"/>
                </a:solidFill>
                <a:latin typeface="Times New Roman"/>
              </a:rPr>
              <a:t>Good OO design replaces switches on type codes with polymorphic method calls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l"/>
            </a:pPr>
            <a:r>
              <a:rPr lang="en-IN" sz="2000">
                <a:solidFill>
                  <a:srgbClr val="000000"/>
                </a:solidFill>
                <a:latin typeface="Times New Roman"/>
              </a:rPr>
              <a:t>Superclass defines a common interface containing dynamically-bound methods for all behaviors that vary between subclasses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l"/>
            </a:pPr>
            <a:r>
              <a:rPr lang="en-IN" sz="2000">
                <a:solidFill>
                  <a:srgbClr val="000000"/>
                </a:solidFill>
                <a:latin typeface="Times New Roman"/>
              </a:rPr>
              <a:t>Most code is written in terms of references to the superclass, and dynamically-bound method calls replace switch statements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l"/>
            </a:pPr>
            <a:r>
              <a:rPr lang="en-IN" sz="2000">
                <a:solidFill>
                  <a:srgbClr val="000000"/>
                </a:solidFill>
                <a:latin typeface="Times New Roman"/>
              </a:rPr>
              <a:t>New subclasses can be added without modifying existing code</a:t>
            </a:r>
            <a:endParaRPr/>
          </a:p>
          <a:p>
            <a:pPr lvl="2">
              <a:lnSpc>
                <a:spcPct val="100000"/>
              </a:lnSpc>
              <a:buFont typeface="StarSymbol"/>
              <a:buChar char="l"/>
            </a:pPr>
            <a:r>
              <a:rPr lang="en-IN" sz="2000">
                <a:solidFill>
                  <a:srgbClr val="000000"/>
                </a:solidFill>
                <a:latin typeface="Times New Roman"/>
              </a:rPr>
              <a:t>We prefer to not touch code that already works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685800" y="609480"/>
            <a:ext cx="7771680" cy="1142280"/>
          </a:xfrm>
          <a:prstGeom prst="rect">
            <a:avLst/>
          </a:prstGeom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lang="en-IN" sz="4000">
                <a:solidFill>
                  <a:srgbClr val="000000"/>
                </a:solidFill>
                <a:latin typeface="Times New Roman"/>
              </a:rPr>
              <a:t>Switch Statements</a:t>
            </a:r>
            <a:endParaRPr/>
          </a:p>
        </p:txBody>
      </p:sp>
      <p:sp>
        <p:nvSpPr>
          <p:cNvPr id="146" name="CustomShape 2"/>
          <p:cNvSpPr/>
          <p:nvPr/>
        </p:nvSpPr>
        <p:spPr>
          <a:xfrm>
            <a:off x="685800" y="1981080"/>
            <a:ext cx="7771680" cy="41140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Font typeface="StarSymbol"/>
              <a:buChar char="l"/>
            </a:pPr>
            <a:r>
              <a:rPr lang="en-IN" sz="2000">
                <a:solidFill>
                  <a:srgbClr val="000000"/>
                </a:solidFill>
                <a:latin typeface="Times New Roman"/>
              </a:rPr>
              <a:t>Use </a:t>
            </a:r>
            <a:r>
              <a:rPr lang="en-IN" sz="2000" u="sng">
                <a:solidFill>
                  <a:srgbClr val="000000"/>
                </a:solidFill>
                <a:latin typeface="Times New Roman"/>
              </a:rPr>
              <a:t>Extract Method </a:t>
            </a:r>
            <a:r>
              <a:rPr lang="en-IN" sz="2000">
                <a:solidFill>
                  <a:srgbClr val="000000"/>
                </a:solidFill>
                <a:latin typeface="Times New Roman"/>
              </a:rPr>
              <a:t>to isolate switches on type codes</a:t>
            </a:r>
            <a:endParaRPr/>
          </a:p>
          <a:p>
            <a:pPr>
              <a:lnSpc>
                <a:spcPct val="100000"/>
              </a:lnSpc>
              <a:buFont typeface="StarSymbol"/>
              <a:buChar char="l"/>
            </a:pPr>
            <a:r>
              <a:rPr lang="en-IN" sz="2000">
                <a:solidFill>
                  <a:srgbClr val="000000"/>
                </a:solidFill>
                <a:latin typeface="Times New Roman"/>
              </a:rPr>
              <a:t>Use </a:t>
            </a:r>
            <a:r>
              <a:rPr lang="en-IN" sz="2000" u="sng">
                <a:solidFill>
                  <a:srgbClr val="000000"/>
                </a:solidFill>
                <a:latin typeface="Times New Roman"/>
              </a:rPr>
              <a:t>Move Method </a:t>
            </a:r>
            <a:r>
              <a:rPr lang="en-IN" sz="2000">
                <a:solidFill>
                  <a:srgbClr val="000000"/>
                </a:solidFill>
                <a:latin typeface="Times New Roman"/>
              </a:rPr>
              <a:t>to move new methods containing switches to the class containing the type code</a:t>
            </a:r>
            <a:endParaRPr/>
          </a:p>
          <a:p>
            <a:pPr>
              <a:lnSpc>
                <a:spcPct val="100000"/>
              </a:lnSpc>
              <a:buFont typeface="StarSymbol"/>
              <a:buChar char="l"/>
            </a:pPr>
            <a:r>
              <a:rPr lang="en-IN" sz="2000">
                <a:solidFill>
                  <a:srgbClr val="000000"/>
                </a:solidFill>
                <a:latin typeface="Times New Roman"/>
              </a:rPr>
              <a:t>Use </a:t>
            </a:r>
            <a:r>
              <a:rPr lang="en-IN" sz="2000" u="sng">
                <a:solidFill>
                  <a:srgbClr val="000000"/>
                </a:solidFill>
                <a:latin typeface="Times New Roman"/>
              </a:rPr>
              <a:t>Replace Conditional with Polymorphism </a:t>
            </a:r>
            <a:r>
              <a:rPr lang="en-IN" sz="2000">
                <a:solidFill>
                  <a:srgbClr val="000000"/>
                </a:solidFill>
                <a:latin typeface="Times New Roman"/>
              </a:rPr>
              <a:t>to get rid of switches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l"/>
            </a:pPr>
            <a:r>
              <a:rPr lang="en-IN" sz="2000">
                <a:solidFill>
                  <a:srgbClr val="000000"/>
                </a:solidFill>
                <a:latin typeface="Times New Roman"/>
              </a:rPr>
              <a:t>Set up inheritance hierarchy, and move the code from each switch case to the appropriate subclass</a:t>
            </a:r>
            <a:endParaRPr/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685800" y="609480"/>
            <a:ext cx="7771680" cy="1142280"/>
          </a:xfrm>
          <a:prstGeom prst="rect">
            <a:avLst/>
          </a:prstGeom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lang="en-IN" sz="4000">
                <a:solidFill>
                  <a:srgbClr val="000000"/>
                </a:solidFill>
                <a:latin typeface="Times New Roman"/>
              </a:rPr>
              <a:t>Effective Refactoring</a:t>
            </a:r>
            <a:endParaRPr/>
          </a:p>
        </p:txBody>
      </p:sp>
      <p:sp>
        <p:nvSpPr>
          <p:cNvPr id="111" name="CustomShape 2"/>
          <p:cNvSpPr/>
          <p:nvPr/>
        </p:nvSpPr>
        <p:spPr>
          <a:xfrm>
            <a:off x="685800" y="1981080"/>
            <a:ext cx="7771680" cy="41140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Font typeface="StarSymbol"/>
              <a:buChar char="l"/>
            </a:pPr>
            <a:r>
              <a:rPr lang="en-IN" sz="2000">
                <a:solidFill>
                  <a:srgbClr val="000000"/>
                </a:solidFill>
                <a:latin typeface="Times New Roman"/>
              </a:rPr>
              <a:t>Knowing what refactorings are available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StarSymbol"/>
              <a:buChar char="l"/>
            </a:pPr>
            <a:r>
              <a:rPr lang="en-IN" sz="2000">
                <a:solidFill>
                  <a:srgbClr val="000000"/>
                </a:solidFill>
                <a:latin typeface="Times New Roman"/>
              </a:rPr>
              <a:t>Knowing when to apply them</a:t>
            </a:r>
            <a:endParaRPr/>
          </a:p>
        </p:txBody>
      </p:sp>
    </p:spTree>
  </p:cSld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685800" y="380880"/>
            <a:ext cx="7771680" cy="1142280"/>
          </a:xfrm>
          <a:prstGeom prst="rect">
            <a:avLst/>
          </a:prstGeom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lang="en-IN" sz="4000">
                <a:solidFill>
                  <a:srgbClr val="000000"/>
                </a:solidFill>
                <a:latin typeface="Times New Roman"/>
              </a:rPr>
              <a:t>Parallel Inheritance Hierarchies</a:t>
            </a:r>
            <a:endParaRPr/>
          </a:p>
        </p:txBody>
      </p:sp>
      <p:sp>
        <p:nvSpPr>
          <p:cNvPr id="148" name="CustomShape 2"/>
          <p:cNvSpPr/>
          <p:nvPr/>
        </p:nvSpPr>
        <p:spPr>
          <a:xfrm>
            <a:off x="685800" y="1600200"/>
            <a:ext cx="7771680" cy="449496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Font typeface="StarSymbol"/>
              <a:buChar char="l"/>
            </a:pPr>
            <a:r>
              <a:rPr lang="en-IN" sz="2000">
                <a:solidFill>
                  <a:srgbClr val="000000"/>
                </a:solidFill>
                <a:latin typeface="Times New Roman"/>
              </a:rPr>
              <a:t>You have two or more isomorphic inheritance hierarchies</a:t>
            </a:r>
            <a:endParaRPr/>
          </a:p>
          <a:p>
            <a:pPr>
              <a:lnSpc>
                <a:spcPct val="100000"/>
              </a:lnSpc>
              <a:buFont typeface="StarSymbol"/>
              <a:buChar char="l"/>
            </a:pPr>
            <a:r>
              <a:rPr lang="en-IN" sz="2000">
                <a:solidFill>
                  <a:srgbClr val="000000"/>
                </a:solidFill>
                <a:latin typeface="Times New Roman"/>
              </a:rPr>
              <a:t>Whenever you add a class to one hierarchy, you also have to add corresponding classes to the other hierarchies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StarSymbol"/>
              <a:buChar char="l"/>
            </a:pPr>
            <a:r>
              <a:rPr lang="en-IN" sz="2000">
                <a:solidFill>
                  <a:srgbClr val="000000"/>
                </a:solidFill>
                <a:latin typeface="Times New Roman"/>
              </a:rPr>
              <a:t>Example: You might have inheritance hierarchies for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l"/>
            </a:pPr>
            <a:r>
              <a:rPr lang="en-IN" sz="2000">
                <a:solidFill>
                  <a:srgbClr val="000000"/>
                </a:solidFill>
                <a:latin typeface="Times New Roman"/>
              </a:rPr>
              <a:t>Domain objects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l"/>
            </a:pPr>
            <a:r>
              <a:rPr lang="en-IN" sz="2000">
                <a:solidFill>
                  <a:srgbClr val="000000"/>
                </a:solidFill>
                <a:latin typeface="Times New Roman"/>
              </a:rPr>
              <a:t>Data access objects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l"/>
            </a:pPr>
            <a:r>
              <a:rPr lang="en-IN" sz="2000">
                <a:solidFill>
                  <a:srgbClr val="000000"/>
                </a:solidFill>
                <a:latin typeface="Times New Roman"/>
              </a:rPr>
              <a:t>GUI editors</a:t>
            </a:r>
            <a:endParaRPr/>
          </a:p>
          <a:p>
            <a:pPr>
              <a:lnSpc>
                <a:spcPct val="100000"/>
              </a:lnSpc>
              <a:buFont typeface="StarSymbol"/>
              <a:buChar char="l"/>
            </a:pPr>
            <a:r>
              <a:rPr lang="en-IN" sz="2000">
                <a:solidFill>
                  <a:srgbClr val="000000"/>
                </a:solidFill>
                <a:latin typeface="Times New Roman"/>
              </a:rPr>
              <a:t>Every time you add a new domain class, you also have to create a new data access class and a new editor class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StarSymbol"/>
              <a:buChar char="l"/>
            </a:pPr>
            <a:r>
              <a:rPr lang="en-IN" sz="2000">
                <a:solidFill>
                  <a:srgbClr val="000000"/>
                </a:solidFill>
                <a:latin typeface="Times New Roman"/>
              </a:rPr>
              <a:t>Results in </a:t>
            </a:r>
            <a:r>
              <a:rPr lang="en-IN" sz="2000" u="sng">
                <a:solidFill>
                  <a:srgbClr val="000000"/>
                </a:solidFill>
                <a:latin typeface="Times New Roman"/>
              </a:rPr>
              <a:t>duplication</a:t>
            </a:r>
            <a:r>
              <a:rPr lang="en-IN" sz="2000">
                <a:solidFill>
                  <a:srgbClr val="000000"/>
                </a:solidFill>
                <a:latin typeface="Times New Roman"/>
              </a:rPr>
              <a:t> and </a:t>
            </a:r>
            <a:r>
              <a:rPr lang="en-IN" sz="2000" u="sng">
                <a:solidFill>
                  <a:srgbClr val="000000"/>
                </a:solidFill>
                <a:latin typeface="Times New Roman"/>
              </a:rPr>
              <a:t>shotgun surgery</a:t>
            </a:r>
            <a:endParaRPr/>
          </a:p>
        </p:txBody>
      </p:sp>
    </p:spTree>
  </p:cSld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685800" y="304920"/>
            <a:ext cx="7771680" cy="1142280"/>
          </a:xfrm>
          <a:prstGeom prst="rect">
            <a:avLst/>
          </a:prstGeom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lang="en-IN" sz="4000">
                <a:solidFill>
                  <a:srgbClr val="000000"/>
                </a:solidFill>
                <a:latin typeface="Times New Roman"/>
              </a:rPr>
              <a:t>Parallel Inheritance Hierarchies</a:t>
            </a:r>
            <a:endParaRPr/>
          </a:p>
        </p:txBody>
      </p:sp>
      <p:sp>
        <p:nvSpPr>
          <p:cNvPr id="150" name="CustomShape 2"/>
          <p:cNvSpPr/>
          <p:nvPr/>
        </p:nvSpPr>
        <p:spPr>
          <a:xfrm>
            <a:off x="685800" y="1295280"/>
            <a:ext cx="8076600" cy="47998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Font typeface="StarSymbol"/>
              <a:buChar char="l"/>
            </a:pPr>
            <a:r>
              <a:rPr lang="en-IN">
                <a:solidFill>
                  <a:srgbClr val="000000"/>
                </a:solidFill>
                <a:latin typeface="Times New Roman"/>
              </a:rPr>
              <a:t>Solution?  Collapse the parallel hierarchies into one hierarchy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StarSymbol"/>
              <a:buChar char="l"/>
            </a:pPr>
            <a:r>
              <a:rPr lang="en-IN">
                <a:solidFill>
                  <a:srgbClr val="000000"/>
                </a:solidFill>
                <a:latin typeface="Times New Roman"/>
              </a:rPr>
              <a:t>Example: One class represents the domain object, data access object, and GUI editor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l"/>
            </a:pPr>
            <a:r>
              <a:rPr lang="en-IN">
                <a:solidFill>
                  <a:srgbClr val="000000"/>
                </a:solidFill>
                <a:latin typeface="Times New Roman"/>
              </a:rPr>
              <a:t>A new concept can be added by creating only one class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l"/>
            </a:pPr>
            <a:r>
              <a:rPr lang="en-IN">
                <a:solidFill>
                  <a:srgbClr val="000000"/>
                </a:solidFill>
                <a:latin typeface="Times New Roman"/>
              </a:rPr>
              <a:t>But, we now have domain stuff, data access stuff, and GUI stuff combined on a single class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l"/>
            </a:pPr>
            <a:r>
              <a:rPr lang="en-IN">
                <a:solidFill>
                  <a:srgbClr val="000000"/>
                </a:solidFill>
                <a:latin typeface="Times New Roman"/>
              </a:rPr>
              <a:t>Is this really an improvement?  How does it affect cohesion and layering?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StarSymbol"/>
              <a:buChar char="l"/>
            </a:pPr>
            <a:r>
              <a:rPr lang="en-IN">
                <a:solidFill>
                  <a:srgbClr val="000000"/>
                </a:solidFill>
                <a:latin typeface="Times New Roman"/>
              </a:rPr>
              <a:t>Often parallel hierarchies allow for better separation of concerns, and should be used (i.e., lesser of two evils)</a:t>
            </a:r>
            <a:endParaRPr/>
          </a:p>
          <a:p>
            <a:pPr>
              <a:lnSpc>
                <a:spcPct val="100000"/>
              </a:lnSpc>
              <a:buFont typeface="StarSymbol"/>
              <a:buChar char="l"/>
            </a:pPr>
            <a:r>
              <a:rPr lang="en-IN">
                <a:solidFill>
                  <a:srgbClr val="000000"/>
                </a:solidFill>
                <a:latin typeface="Times New Roman"/>
              </a:rPr>
              <a:t>Sometimes it's better to collapse the hierarchies into one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l"/>
            </a:pPr>
            <a:r>
              <a:rPr lang="en-IN">
                <a:solidFill>
                  <a:srgbClr val="000000"/>
                </a:solidFill>
                <a:latin typeface="Times New Roman"/>
              </a:rPr>
              <a:t>Code generation tools can help solve this problem.  You still have parallel hierarchies, but only one must be maintained manually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l"/>
            </a:pPr>
            <a:r>
              <a:rPr lang="en-IN">
                <a:solidFill>
                  <a:srgbClr val="000000"/>
                </a:solidFill>
                <a:latin typeface="Times New Roman"/>
              </a:rPr>
              <a:t>E.g., Write tools that automatically generate the code for the data access and editor classes for a domain class</a:t>
            </a:r>
            <a:endParaRPr/>
          </a:p>
        </p:txBody>
      </p:sp>
    </p:spTree>
  </p:cSld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685800" y="609480"/>
            <a:ext cx="7771680" cy="1142280"/>
          </a:xfrm>
          <a:prstGeom prst="rect">
            <a:avLst/>
          </a:prstGeom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lang="en-IN" sz="4000">
                <a:solidFill>
                  <a:srgbClr val="000000"/>
                </a:solidFill>
                <a:latin typeface="Times New Roman"/>
              </a:rPr>
              <a:t>Speculative Generality</a:t>
            </a:r>
            <a:endParaRPr/>
          </a:p>
        </p:txBody>
      </p:sp>
      <p:sp>
        <p:nvSpPr>
          <p:cNvPr id="152" name="CustomShape 2"/>
          <p:cNvSpPr/>
          <p:nvPr/>
        </p:nvSpPr>
        <p:spPr>
          <a:xfrm>
            <a:off x="685800" y="1981080"/>
            <a:ext cx="7771680" cy="41140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90000"/>
              </a:lnSpc>
              <a:buFont typeface="StarSymbol"/>
              <a:buChar char="l"/>
            </a:pPr>
            <a:r>
              <a:rPr lang="en-IN">
                <a:solidFill>
                  <a:srgbClr val="000000"/>
                </a:solidFill>
                <a:latin typeface="Times New Roman"/>
              </a:rPr>
              <a:t>"I think we might need the ability to do this kind of thing someday, so let's build in support for it now"</a:t>
            </a:r>
            <a:endParaRPr/>
          </a:p>
          <a:p>
            <a:pPr>
              <a:lnSpc>
                <a:spcPct val="90000"/>
              </a:lnSpc>
              <a:buFont typeface="StarSymbol"/>
              <a:buChar char="l"/>
            </a:pPr>
            <a:r>
              <a:rPr lang="en-IN">
                <a:solidFill>
                  <a:srgbClr val="000000"/>
                </a:solidFill>
                <a:latin typeface="Times New Roman"/>
              </a:rPr>
              <a:t>Speculating on future needs is a tricky business, so building a lot of infrastructure for features you may never need is dubious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  <a:buFont typeface="StarSymbol"/>
              <a:buChar char="l"/>
            </a:pPr>
            <a:r>
              <a:rPr lang="en-IN">
                <a:solidFill>
                  <a:srgbClr val="000000"/>
                </a:solidFill>
                <a:latin typeface="Times New Roman"/>
              </a:rPr>
              <a:t>Signs of speculative generality:</a:t>
            </a:r>
            <a:endParaRPr/>
          </a:p>
          <a:p>
            <a:pPr lvl="1">
              <a:lnSpc>
                <a:spcPct val="90000"/>
              </a:lnSpc>
              <a:buFont typeface="StarSymbol"/>
              <a:buChar char="l"/>
            </a:pPr>
            <a:r>
              <a:rPr lang="en-IN">
                <a:solidFill>
                  <a:srgbClr val="000000"/>
                </a:solidFill>
                <a:latin typeface="Times New Roman"/>
              </a:rPr>
              <a:t>Unused classes, methods, parameters</a:t>
            </a:r>
            <a:endParaRPr/>
          </a:p>
          <a:p>
            <a:pPr lvl="1">
              <a:lnSpc>
                <a:spcPct val="90000"/>
              </a:lnSpc>
              <a:buFont typeface="StarSymbol"/>
              <a:buChar char="l"/>
            </a:pPr>
            <a:r>
              <a:rPr lang="en-IN">
                <a:solidFill>
                  <a:srgbClr val="000000"/>
                </a:solidFill>
                <a:latin typeface="Times New Roman"/>
              </a:rPr>
              <a:t>Complicated inheritance hierarchies that serve no current purpose</a:t>
            </a:r>
            <a:endParaRPr/>
          </a:p>
          <a:p>
            <a:pPr lvl="1">
              <a:lnSpc>
                <a:spcPct val="90000"/>
              </a:lnSpc>
              <a:buFont typeface="StarSymbol"/>
              <a:buChar char="l"/>
            </a:pPr>
            <a:r>
              <a:rPr lang="en-IN">
                <a:solidFill>
                  <a:srgbClr val="000000"/>
                </a:solidFill>
                <a:latin typeface="Times New Roman"/>
              </a:rPr>
              <a:t>Levels of indirection that serve no current purpose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  <a:buFont typeface="StarSymbol"/>
              <a:buChar char="l"/>
            </a:pPr>
            <a:r>
              <a:rPr lang="en-IN">
                <a:solidFill>
                  <a:srgbClr val="000000"/>
                </a:solidFill>
                <a:latin typeface="Times New Roman"/>
              </a:rPr>
              <a:t>Remove speculative generality by applying relevant refactorings</a:t>
            </a:r>
            <a:endParaRPr/>
          </a:p>
          <a:p>
            <a:pPr lvl="1">
              <a:lnSpc>
                <a:spcPct val="90000"/>
              </a:lnSpc>
              <a:buFont typeface="StarSymbol"/>
              <a:buChar char="l"/>
            </a:pPr>
            <a:r>
              <a:rPr lang="en-IN" u="sng">
                <a:solidFill>
                  <a:srgbClr val="000000"/>
                </a:solidFill>
                <a:latin typeface="Times New Roman"/>
              </a:rPr>
              <a:t>Remove Parameter</a:t>
            </a:r>
            <a:r>
              <a:rPr lang="en-IN">
                <a:solidFill>
                  <a:srgbClr val="000000"/>
                </a:solidFill>
                <a:latin typeface="Times New Roman"/>
              </a:rPr>
              <a:t>, </a:t>
            </a:r>
            <a:r>
              <a:rPr lang="en-IN" u="sng">
                <a:solidFill>
                  <a:srgbClr val="000000"/>
                </a:solidFill>
                <a:latin typeface="Times New Roman"/>
              </a:rPr>
              <a:t>Inline Class</a:t>
            </a:r>
            <a:r>
              <a:rPr lang="en-IN">
                <a:solidFill>
                  <a:srgbClr val="000000"/>
                </a:solidFill>
                <a:latin typeface="Times New Roman"/>
              </a:rPr>
              <a:t>, </a:t>
            </a:r>
            <a:r>
              <a:rPr lang="en-IN" u="sng">
                <a:solidFill>
                  <a:srgbClr val="000000"/>
                </a:solidFill>
                <a:latin typeface="Times New Roman"/>
              </a:rPr>
              <a:t>Collapse Hierarchy</a:t>
            </a:r>
            <a:r>
              <a:rPr lang="en-IN">
                <a:solidFill>
                  <a:srgbClr val="000000"/>
                </a:solidFill>
                <a:latin typeface="Times New Roman"/>
              </a:rPr>
              <a:t>,  </a:t>
            </a:r>
            <a:r>
              <a:rPr lang="en-IN" u="sng">
                <a:solidFill>
                  <a:srgbClr val="000000"/>
                </a:solidFill>
                <a:latin typeface="Times New Roman"/>
              </a:rPr>
              <a:t>Remove Middle Man</a:t>
            </a:r>
            <a:r>
              <a:rPr lang="en-IN">
                <a:solidFill>
                  <a:srgbClr val="000000"/>
                </a:solidFill>
                <a:latin typeface="Times New Roman"/>
              </a:rPr>
              <a:t>, etc.</a:t>
            </a:r>
            <a:endParaRPr/>
          </a:p>
        </p:txBody>
      </p:sp>
    </p:spTree>
  </p:cSld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685800" y="609480"/>
            <a:ext cx="7771680" cy="1142280"/>
          </a:xfrm>
          <a:prstGeom prst="rect">
            <a:avLst/>
          </a:prstGeom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lang="en-IN" sz="4000">
                <a:solidFill>
                  <a:srgbClr val="000000"/>
                </a:solidFill>
                <a:latin typeface="Times New Roman"/>
              </a:rPr>
              <a:t>Message Chains</a:t>
            </a:r>
            <a:endParaRPr/>
          </a:p>
        </p:txBody>
      </p:sp>
      <p:sp>
        <p:nvSpPr>
          <p:cNvPr id="154" name="CustomShape 2"/>
          <p:cNvSpPr/>
          <p:nvPr/>
        </p:nvSpPr>
        <p:spPr>
          <a:xfrm>
            <a:off x="304920" y="1981080"/>
            <a:ext cx="8609760" cy="41140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Font typeface="StarSymbol"/>
              <a:buChar char="l"/>
            </a:pPr>
            <a:r>
              <a:rPr lang="en-IN" sz="1600">
                <a:solidFill>
                  <a:srgbClr val="000000"/>
                </a:solidFill>
                <a:latin typeface="Courier New"/>
              </a:rPr>
              <a:t>obj.getThat().getTheOther().getYetAnother().FinallyDoSomething()</a:t>
            </a:r>
            <a:endParaRPr/>
          </a:p>
          <a:p>
            <a:pPr>
              <a:lnSpc>
                <a:spcPct val="100000"/>
              </a:lnSpc>
              <a:buFont typeface="StarSymbol"/>
              <a:buChar char="l"/>
            </a:pPr>
            <a:r>
              <a:rPr lang="en-IN" sz="2000">
                <a:solidFill>
                  <a:srgbClr val="000000"/>
                </a:solidFill>
                <a:latin typeface="Times New Roman"/>
              </a:rPr>
              <a:t>The client is coupled to the structure of the navigation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l"/>
            </a:pPr>
            <a:r>
              <a:rPr lang="en-IN" sz="2000">
                <a:solidFill>
                  <a:srgbClr val="000000"/>
                </a:solidFill>
                <a:latin typeface="Times New Roman"/>
              </a:rPr>
              <a:t>If the intermediate object relationships change, so must the client</a:t>
            </a:r>
            <a:endParaRPr/>
          </a:p>
          <a:p>
            <a:pPr>
              <a:lnSpc>
                <a:spcPct val="100000"/>
              </a:lnSpc>
              <a:buFont typeface="StarSymbol"/>
              <a:buChar char="l"/>
            </a:pPr>
            <a:r>
              <a:rPr lang="en-IN" sz="2000">
                <a:solidFill>
                  <a:srgbClr val="000000"/>
                </a:solidFill>
                <a:latin typeface="Times New Roman"/>
              </a:rPr>
              <a:t>Exposing delegates to clients is poor encapsulation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StarSymbol"/>
              <a:buChar char="l"/>
            </a:pPr>
            <a:r>
              <a:rPr lang="en-IN" sz="2000">
                <a:solidFill>
                  <a:srgbClr val="000000"/>
                </a:solidFill>
                <a:latin typeface="Times New Roman"/>
              </a:rPr>
              <a:t>Shorten the chain as much as possible</a:t>
            </a:r>
            <a:endParaRPr/>
          </a:p>
          <a:p>
            <a:pPr>
              <a:lnSpc>
                <a:spcPct val="100000"/>
              </a:lnSpc>
              <a:buFont typeface="StarSymbol"/>
              <a:buChar char="l"/>
            </a:pPr>
            <a:r>
              <a:rPr lang="en-IN" sz="2000">
                <a:solidFill>
                  <a:srgbClr val="000000"/>
                </a:solidFill>
                <a:latin typeface="Times New Roman"/>
              </a:rPr>
              <a:t>Use </a:t>
            </a:r>
            <a:r>
              <a:rPr lang="en-IN" sz="2000" u="sng">
                <a:solidFill>
                  <a:srgbClr val="000000"/>
                </a:solidFill>
                <a:latin typeface="Times New Roman"/>
              </a:rPr>
              <a:t>Hide Delegate </a:t>
            </a:r>
            <a:r>
              <a:rPr lang="en-IN" sz="2000">
                <a:solidFill>
                  <a:srgbClr val="000000"/>
                </a:solidFill>
                <a:latin typeface="Times New Roman"/>
              </a:rPr>
              <a:t>to hide any remaining delegates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l"/>
            </a:pPr>
            <a:r>
              <a:rPr lang="en-IN" sz="1600">
                <a:solidFill>
                  <a:srgbClr val="000000"/>
                </a:solidFill>
                <a:latin typeface="Courier New"/>
              </a:rPr>
              <a:t>obj.FinallyDoSomething()</a:t>
            </a:r>
            <a:endParaRPr/>
          </a:p>
        </p:txBody>
      </p:sp>
    </p:spTree>
  </p:cSld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ustomShape 1"/>
          <p:cNvSpPr/>
          <p:nvPr/>
        </p:nvSpPr>
        <p:spPr>
          <a:xfrm>
            <a:off x="685800" y="304920"/>
            <a:ext cx="7771680" cy="1142280"/>
          </a:xfrm>
          <a:prstGeom prst="rect">
            <a:avLst/>
          </a:prstGeom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lang="en-IN" sz="4000">
                <a:solidFill>
                  <a:srgbClr val="000000"/>
                </a:solidFill>
                <a:latin typeface="Times New Roman"/>
              </a:rPr>
              <a:t>Middle Man</a:t>
            </a:r>
            <a:endParaRPr/>
          </a:p>
        </p:txBody>
      </p:sp>
      <p:sp>
        <p:nvSpPr>
          <p:cNvPr id="156" name="CustomShape 2"/>
          <p:cNvSpPr/>
          <p:nvPr/>
        </p:nvSpPr>
        <p:spPr>
          <a:xfrm>
            <a:off x="685800" y="1371600"/>
            <a:ext cx="7771680" cy="45712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90000"/>
              </a:lnSpc>
              <a:buFont typeface="StarSymbol"/>
              <a:buChar char="l"/>
            </a:pPr>
            <a:r>
              <a:rPr lang="en-IN">
                <a:solidFill>
                  <a:srgbClr val="000000"/>
                </a:solidFill>
                <a:latin typeface="Times New Roman"/>
              </a:rPr>
              <a:t>There are two options for reusing code from another class:</a:t>
            </a:r>
            <a:endParaRPr/>
          </a:p>
          <a:p>
            <a:pPr lvl="1">
              <a:lnSpc>
                <a:spcPct val="90000"/>
              </a:lnSpc>
              <a:buFont typeface="StarSymbol"/>
              <a:buChar char="l"/>
            </a:pPr>
            <a:r>
              <a:rPr lang="en-IN">
                <a:solidFill>
                  <a:srgbClr val="000000"/>
                </a:solidFill>
                <a:latin typeface="Times New Roman"/>
              </a:rPr>
              <a:t>Inheritance: Inherit from the other class, thus acquiring its functionality</a:t>
            </a:r>
            <a:endParaRPr/>
          </a:p>
          <a:p>
            <a:pPr lvl="1">
              <a:lnSpc>
                <a:spcPct val="90000"/>
              </a:lnSpc>
              <a:buFont typeface="StarSymbol"/>
              <a:buChar char="l"/>
            </a:pPr>
            <a:r>
              <a:rPr lang="en-IN">
                <a:solidFill>
                  <a:srgbClr val="000000"/>
                </a:solidFill>
                <a:latin typeface="Times New Roman"/>
              </a:rPr>
              <a:t>Composition: Create an instance of the other class and delegate method calls to it.  The delegating class acts as a "middle man"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  <a:buFont typeface="StarSymbol"/>
              <a:buChar char="l"/>
            </a:pPr>
            <a:r>
              <a:rPr lang="en-IN">
                <a:solidFill>
                  <a:srgbClr val="000000"/>
                </a:solidFill>
                <a:latin typeface="Times New Roman"/>
              </a:rPr>
              <a:t>Inheritance is easier because any changes made to the superclass are automatically inherited by the subclass</a:t>
            </a:r>
            <a:endParaRPr/>
          </a:p>
          <a:p>
            <a:pPr>
              <a:lnSpc>
                <a:spcPct val="90000"/>
              </a:lnSpc>
              <a:buFont typeface="StarSymbol"/>
              <a:buChar char="l"/>
            </a:pPr>
            <a:r>
              <a:rPr lang="en-IN">
                <a:solidFill>
                  <a:srgbClr val="000000"/>
                </a:solidFill>
                <a:latin typeface="Times New Roman"/>
              </a:rPr>
              <a:t>Composition allows control over which of the other class' features are exposed by the client class, but requires work to write the delegating methods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  <a:buFont typeface="StarSymbol"/>
              <a:buChar char="l"/>
            </a:pPr>
            <a:r>
              <a:rPr lang="en-IN">
                <a:solidFill>
                  <a:srgbClr val="000000"/>
                </a:solidFill>
                <a:latin typeface="Times New Roman"/>
              </a:rPr>
              <a:t>If a middle man does a lot of simple delegation to another class, consider the following refactorings</a:t>
            </a:r>
            <a:endParaRPr/>
          </a:p>
          <a:p>
            <a:pPr lvl="1">
              <a:lnSpc>
                <a:spcPct val="90000"/>
              </a:lnSpc>
              <a:buFont typeface="StarSymbol"/>
              <a:buChar char="l"/>
            </a:pPr>
            <a:r>
              <a:rPr lang="en-IN" u="sng">
                <a:solidFill>
                  <a:srgbClr val="000000"/>
                </a:solidFill>
                <a:latin typeface="Times New Roman"/>
              </a:rPr>
              <a:t>Remove Middle Man</a:t>
            </a:r>
            <a:r>
              <a:rPr lang="en-IN">
                <a:solidFill>
                  <a:srgbClr val="000000"/>
                </a:solidFill>
                <a:latin typeface="Times New Roman"/>
              </a:rPr>
              <a:t>: provide accessor for delegate so that clients can call it directly (could be harmful to encapsulation)</a:t>
            </a:r>
            <a:endParaRPr/>
          </a:p>
          <a:p>
            <a:pPr lvl="1">
              <a:lnSpc>
                <a:spcPct val="90000"/>
              </a:lnSpc>
              <a:buFont typeface="StarSymbol"/>
              <a:buChar char="l"/>
            </a:pPr>
            <a:r>
              <a:rPr lang="en-IN" u="sng">
                <a:solidFill>
                  <a:srgbClr val="000000"/>
                </a:solidFill>
                <a:latin typeface="Times New Roman"/>
              </a:rPr>
              <a:t>Replace Delegation with Inheritance</a:t>
            </a:r>
            <a:r>
              <a:rPr lang="en-IN">
                <a:solidFill>
                  <a:srgbClr val="000000"/>
                </a:solidFill>
                <a:latin typeface="Times New Roman"/>
              </a:rPr>
              <a:t> to avoid the work necessary to write the delegating methods (but all features of the superclass will be exposed)</a:t>
            </a:r>
            <a:endParaRPr/>
          </a:p>
          <a:p>
            <a:pPr>
              <a:lnSpc>
                <a:spcPct val="90000"/>
              </a:lnSpc>
            </a:pPr>
            <a:endParaRPr/>
          </a:p>
        </p:txBody>
      </p:sp>
    </p:spTree>
  </p:cSld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1"/>
          <p:cNvSpPr/>
          <p:nvPr/>
        </p:nvSpPr>
        <p:spPr>
          <a:xfrm>
            <a:off x="685800" y="609480"/>
            <a:ext cx="7771680" cy="1142280"/>
          </a:xfrm>
          <a:prstGeom prst="rect">
            <a:avLst/>
          </a:prstGeom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lang="en-IN" sz="4000">
                <a:solidFill>
                  <a:srgbClr val="000000"/>
                </a:solidFill>
                <a:latin typeface="Times New Roman"/>
              </a:rPr>
              <a:t>Inappropriate Intimacy</a:t>
            </a:r>
            <a:endParaRPr/>
          </a:p>
        </p:txBody>
      </p:sp>
      <p:sp>
        <p:nvSpPr>
          <p:cNvPr id="158" name="CustomShape 2"/>
          <p:cNvSpPr/>
          <p:nvPr/>
        </p:nvSpPr>
        <p:spPr>
          <a:xfrm>
            <a:off x="685800" y="1981080"/>
            <a:ext cx="7771680" cy="41140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90000"/>
              </a:lnSpc>
              <a:buFont typeface="StarSymbol"/>
              <a:buChar char="l"/>
            </a:pPr>
            <a:r>
              <a:rPr lang="en-IN" sz="2000">
                <a:solidFill>
                  <a:srgbClr val="000000"/>
                </a:solidFill>
                <a:latin typeface="Times New Roman"/>
              </a:rPr>
              <a:t>Classes know too much about each other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  <a:buFont typeface="StarSymbol"/>
              <a:buChar char="l"/>
            </a:pPr>
            <a:r>
              <a:rPr lang="en-IN" sz="2000">
                <a:solidFill>
                  <a:srgbClr val="ff3300"/>
                </a:solidFill>
                <a:latin typeface="Times New Roman"/>
              </a:rPr>
              <a:t>"Classes should follow strict, puritan rules"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  <a:buFont typeface="StarSymbol"/>
              <a:buChar char="l"/>
            </a:pPr>
            <a:r>
              <a:rPr lang="en-IN" sz="2000">
                <a:solidFill>
                  <a:srgbClr val="000000"/>
                </a:solidFill>
                <a:latin typeface="Times New Roman"/>
              </a:rPr>
              <a:t>Hide implementation details behind a minimal public interface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  <a:buFont typeface="StarSymbol"/>
              <a:buChar char="l"/>
            </a:pPr>
            <a:r>
              <a:rPr lang="en-IN" sz="2000">
                <a:solidFill>
                  <a:srgbClr val="000000"/>
                </a:solidFill>
                <a:latin typeface="Times New Roman"/>
              </a:rPr>
              <a:t>"Fragile Base Class" problem</a:t>
            </a:r>
            <a:endParaRPr/>
          </a:p>
          <a:p>
            <a:pPr lvl="1">
              <a:lnSpc>
                <a:spcPct val="90000"/>
              </a:lnSpc>
              <a:buFont typeface="StarSymbol"/>
              <a:buChar char="l"/>
            </a:pPr>
            <a:r>
              <a:rPr lang="en-IN" sz="2000">
                <a:solidFill>
                  <a:srgbClr val="000000"/>
                </a:solidFill>
                <a:latin typeface="Times New Roman"/>
              </a:rPr>
              <a:t>Subclasses depend on internal details of a superclass.  Changes to the superclass break the subclasses</a:t>
            </a:r>
            <a:endParaRPr/>
          </a:p>
          <a:p>
            <a:pPr lvl="1">
              <a:lnSpc>
                <a:spcPct val="90000"/>
              </a:lnSpc>
              <a:buFont typeface="StarSymbol"/>
              <a:buChar char="l"/>
            </a:pPr>
            <a:r>
              <a:rPr lang="en-IN" sz="2000">
                <a:solidFill>
                  <a:srgbClr val="000000"/>
                </a:solidFill>
                <a:latin typeface="Times New Roman"/>
              </a:rPr>
              <a:t>Internal details should be hidden even from subclasses (private is better than protected)</a:t>
            </a:r>
            <a:endParaRPr/>
          </a:p>
          <a:p>
            <a:pPr lvl="1">
              <a:lnSpc>
                <a:spcPct val="90000"/>
              </a:lnSpc>
              <a:buFont typeface="StarSymbol"/>
              <a:buChar char="l"/>
            </a:pPr>
            <a:r>
              <a:rPr lang="en-IN" sz="2000">
                <a:solidFill>
                  <a:srgbClr val="000000"/>
                </a:solidFill>
                <a:latin typeface="Times New Roman"/>
              </a:rPr>
              <a:t>Replace Inheritance with Delegation</a:t>
            </a:r>
            <a:endParaRPr/>
          </a:p>
          <a:p>
            <a:pPr>
              <a:lnSpc>
                <a:spcPct val="90000"/>
              </a:lnSpc>
            </a:pPr>
            <a:endParaRPr/>
          </a:p>
        </p:txBody>
      </p:sp>
    </p:spTree>
  </p:cSld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685800" y="609480"/>
            <a:ext cx="7771680" cy="1142280"/>
          </a:xfrm>
          <a:prstGeom prst="rect">
            <a:avLst/>
          </a:prstGeom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lang="en-IN" sz="3600">
                <a:solidFill>
                  <a:srgbClr val="000000"/>
                </a:solidFill>
                <a:latin typeface="Times New Roman"/>
              </a:rPr>
              <a:t>Alternative Classes with Different Interfaces</a:t>
            </a:r>
            <a:endParaRPr/>
          </a:p>
        </p:txBody>
      </p:sp>
      <p:sp>
        <p:nvSpPr>
          <p:cNvPr id="160" name="CustomShape 2"/>
          <p:cNvSpPr/>
          <p:nvPr/>
        </p:nvSpPr>
        <p:spPr>
          <a:xfrm>
            <a:off x="685800" y="1981080"/>
            <a:ext cx="7771680" cy="41140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90000"/>
              </a:lnSpc>
              <a:buFont typeface="StarSymbol"/>
              <a:buChar char="l"/>
            </a:pPr>
            <a:r>
              <a:rPr lang="en-IN" sz="2000">
                <a:solidFill>
                  <a:srgbClr val="000000"/>
                </a:solidFill>
                <a:latin typeface="Times New Roman"/>
              </a:rPr>
              <a:t>Two classes have methods that do similar things, but they use different naming conventions</a:t>
            </a:r>
            <a:endParaRPr/>
          </a:p>
          <a:p>
            <a:pPr lvl="1">
              <a:lnSpc>
                <a:spcPct val="90000"/>
              </a:lnSpc>
              <a:buFont typeface="StarSymbol"/>
              <a:buChar char="l"/>
            </a:pPr>
            <a:r>
              <a:rPr lang="en-IN" sz="2000">
                <a:solidFill>
                  <a:srgbClr val="000000"/>
                </a:solidFill>
                <a:latin typeface="Times New Roman"/>
              </a:rPr>
              <a:t>Delete vs. Remove</a:t>
            </a:r>
            <a:endParaRPr/>
          </a:p>
          <a:p>
            <a:pPr lvl="1">
              <a:lnSpc>
                <a:spcPct val="90000"/>
              </a:lnSpc>
              <a:buFont typeface="StarSymbol"/>
              <a:buChar char="l"/>
            </a:pPr>
            <a:r>
              <a:rPr lang="en-IN" sz="2000">
                <a:solidFill>
                  <a:srgbClr val="000000"/>
                </a:solidFill>
                <a:latin typeface="Times New Roman"/>
              </a:rPr>
              <a:t>Initialize vs. Setup</a:t>
            </a:r>
            <a:endParaRPr/>
          </a:p>
          <a:p>
            <a:pPr>
              <a:lnSpc>
                <a:spcPct val="90000"/>
              </a:lnSpc>
              <a:buFont typeface="StarSymbol"/>
              <a:buChar char="l"/>
            </a:pPr>
            <a:r>
              <a:rPr lang="en-IN" sz="2000">
                <a:solidFill>
                  <a:srgbClr val="000000"/>
                </a:solidFill>
                <a:latin typeface="Times New Roman"/>
              </a:rPr>
              <a:t>People create similar code to handle similar situations, but don't realize the other code exists (i.e., duplication)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  <a:buFont typeface="StarSymbol"/>
              <a:buChar char="l"/>
            </a:pPr>
            <a:r>
              <a:rPr lang="en-IN" sz="2000">
                <a:solidFill>
                  <a:srgbClr val="000000"/>
                </a:solidFill>
                <a:latin typeface="Times New Roman"/>
              </a:rPr>
              <a:t>Use </a:t>
            </a:r>
            <a:r>
              <a:rPr lang="en-IN" sz="2000" u="sng">
                <a:solidFill>
                  <a:srgbClr val="000000"/>
                </a:solidFill>
                <a:latin typeface="Times New Roman"/>
              </a:rPr>
              <a:t>Rename Method</a:t>
            </a:r>
            <a:r>
              <a:rPr lang="en-IN" sz="2000">
                <a:solidFill>
                  <a:srgbClr val="000000"/>
                </a:solidFill>
                <a:latin typeface="Times New Roman"/>
              </a:rPr>
              <a:t>, </a:t>
            </a:r>
            <a:r>
              <a:rPr lang="en-IN" sz="2000" u="sng">
                <a:solidFill>
                  <a:srgbClr val="000000"/>
                </a:solidFill>
                <a:latin typeface="Times New Roman"/>
              </a:rPr>
              <a:t>Add Parameter</a:t>
            </a:r>
            <a:r>
              <a:rPr lang="en-IN" sz="2000">
                <a:solidFill>
                  <a:srgbClr val="000000"/>
                </a:solidFill>
                <a:latin typeface="Times New Roman"/>
              </a:rPr>
              <a:t>, </a:t>
            </a:r>
            <a:r>
              <a:rPr lang="en-IN" sz="2000" u="sng">
                <a:solidFill>
                  <a:srgbClr val="000000"/>
                </a:solidFill>
                <a:latin typeface="Times New Roman"/>
              </a:rPr>
              <a:t>Remove Parameter</a:t>
            </a:r>
            <a:r>
              <a:rPr lang="en-IN" sz="2000">
                <a:solidFill>
                  <a:srgbClr val="000000"/>
                </a:solidFill>
                <a:latin typeface="Times New Roman"/>
              </a:rPr>
              <a:t>, etc. to make the two sets of methods consistent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  <a:buFont typeface="StarSymbol"/>
              <a:buChar char="l"/>
            </a:pPr>
            <a:r>
              <a:rPr lang="en-IN" sz="2000">
                <a:solidFill>
                  <a:srgbClr val="000000"/>
                </a:solidFill>
                <a:latin typeface="Times New Roman"/>
              </a:rPr>
              <a:t>If the classes can be modified to share code, use </a:t>
            </a:r>
            <a:r>
              <a:rPr lang="en-IN" sz="2000" u="sng">
                <a:solidFill>
                  <a:srgbClr val="000000"/>
                </a:solidFill>
                <a:latin typeface="Times New Roman"/>
              </a:rPr>
              <a:t>Extract Class</a:t>
            </a:r>
            <a:r>
              <a:rPr lang="en-IN" sz="2000">
                <a:solidFill>
                  <a:srgbClr val="000000"/>
                </a:solidFill>
                <a:latin typeface="Times New Roman"/>
              </a:rPr>
              <a:t>, </a:t>
            </a:r>
            <a:r>
              <a:rPr lang="en-IN" sz="2000" u="sng">
                <a:solidFill>
                  <a:srgbClr val="000000"/>
                </a:solidFill>
                <a:latin typeface="Times New Roman"/>
              </a:rPr>
              <a:t>Extract Method</a:t>
            </a:r>
            <a:r>
              <a:rPr lang="en-IN" sz="2000">
                <a:solidFill>
                  <a:srgbClr val="000000"/>
                </a:solidFill>
                <a:latin typeface="Times New Roman"/>
              </a:rPr>
              <a:t>, etc. to remove duplication</a:t>
            </a:r>
            <a:endParaRPr/>
          </a:p>
        </p:txBody>
      </p:sp>
    </p:spTree>
  </p:cSld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685800" y="380880"/>
            <a:ext cx="7771680" cy="1142280"/>
          </a:xfrm>
          <a:prstGeom prst="rect">
            <a:avLst/>
          </a:prstGeom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lang="en-IN" sz="4000">
                <a:solidFill>
                  <a:srgbClr val="000000"/>
                </a:solidFill>
                <a:latin typeface="Times New Roman"/>
              </a:rPr>
              <a:t>Incomplete Library Class</a:t>
            </a:r>
            <a:endParaRPr/>
          </a:p>
        </p:txBody>
      </p:sp>
      <p:sp>
        <p:nvSpPr>
          <p:cNvPr id="162" name="CustomShape 2"/>
          <p:cNvSpPr/>
          <p:nvPr/>
        </p:nvSpPr>
        <p:spPr>
          <a:xfrm>
            <a:off x="685800" y="1523880"/>
            <a:ext cx="7771680" cy="41140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90000"/>
              </a:lnSpc>
              <a:buFont typeface="StarSymbol"/>
              <a:buChar char="l"/>
            </a:pPr>
            <a:r>
              <a:rPr lang="en-IN">
                <a:solidFill>
                  <a:srgbClr val="000000"/>
                </a:solidFill>
                <a:latin typeface="Times New Roman"/>
              </a:rPr>
              <a:t>A library class lacks some needed functionality, but we can't refactor the class because we didn't write it, don't have the code, etc.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  <a:buFont typeface="StarSymbol"/>
              <a:buChar char="l"/>
            </a:pPr>
            <a:r>
              <a:rPr lang="en-IN" u="sng">
                <a:solidFill>
                  <a:srgbClr val="000000"/>
                </a:solidFill>
                <a:latin typeface="Times New Roman"/>
              </a:rPr>
              <a:t>Introduce Local Extension</a:t>
            </a:r>
            <a:endParaRPr/>
          </a:p>
          <a:p>
            <a:pPr lvl="1">
              <a:lnSpc>
                <a:spcPct val="90000"/>
              </a:lnSpc>
              <a:buFont typeface="StarSymbol"/>
              <a:buChar char="l"/>
            </a:pPr>
            <a:r>
              <a:rPr lang="en-IN">
                <a:solidFill>
                  <a:srgbClr val="000000"/>
                </a:solidFill>
                <a:latin typeface="Times New Roman"/>
              </a:rPr>
              <a:t>Make a subclass of the library class that has the additional functionality</a:t>
            </a:r>
            <a:endParaRPr/>
          </a:p>
          <a:p>
            <a:pPr lvl="1">
              <a:lnSpc>
                <a:spcPct val="90000"/>
              </a:lnSpc>
              <a:buFont typeface="StarSymbol"/>
              <a:buChar char="l"/>
            </a:pPr>
            <a:r>
              <a:rPr lang="en-IN">
                <a:solidFill>
                  <a:srgbClr val="000000"/>
                </a:solidFill>
                <a:latin typeface="Times New Roman"/>
              </a:rPr>
              <a:t>If the library class can't be subclassed (i.e., it's "final"), or you don't control creation of the objects, you'll have to use a wrapper instead of a subclass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  <a:buFont typeface="StarSymbol"/>
              <a:buChar char="l"/>
            </a:pPr>
            <a:r>
              <a:rPr lang="en-IN">
                <a:solidFill>
                  <a:srgbClr val="000000"/>
                </a:solidFill>
                <a:latin typeface="Times New Roman"/>
              </a:rPr>
              <a:t>If your language supports it, write an “extension method” to extend the library class without subclassing or wrapping it (C# and Objective-C support this)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  <a:buFont typeface="StarSymbol"/>
              <a:buChar char="l"/>
            </a:pPr>
            <a:r>
              <a:rPr lang="en-IN" u="sng">
                <a:solidFill>
                  <a:srgbClr val="000000"/>
                </a:solidFill>
                <a:latin typeface="Times New Roman"/>
              </a:rPr>
              <a:t>Introduce Foreign Method</a:t>
            </a:r>
            <a:endParaRPr/>
          </a:p>
          <a:p>
            <a:pPr lvl="1">
              <a:lnSpc>
                <a:spcPct val="90000"/>
              </a:lnSpc>
              <a:buFont typeface="StarSymbol"/>
              <a:buChar char="l"/>
            </a:pPr>
            <a:r>
              <a:rPr lang="en-IN">
                <a:solidFill>
                  <a:srgbClr val="000000"/>
                </a:solidFill>
                <a:latin typeface="Times New Roman"/>
              </a:rPr>
              <a:t>Create a method on the client class with an instance of the library class as the first argument</a:t>
            </a:r>
            <a:endParaRPr/>
          </a:p>
          <a:p>
            <a:pPr lvl="2">
              <a:lnSpc>
                <a:spcPct val="90000"/>
              </a:lnSpc>
              <a:buFont typeface="StarSymbol"/>
              <a:buChar char="l"/>
            </a:pPr>
            <a:r>
              <a:rPr lang="en-IN">
                <a:solidFill>
                  <a:srgbClr val="000000"/>
                </a:solidFill>
                <a:latin typeface="Times New Roman"/>
              </a:rPr>
              <a:t>private static Date nextDay(Date arg) { … }</a:t>
            </a:r>
            <a:endParaRPr/>
          </a:p>
          <a:p>
            <a:pPr lvl="1">
              <a:lnSpc>
                <a:spcPct val="90000"/>
              </a:lnSpc>
              <a:buFont typeface="StarSymbol"/>
              <a:buChar char="l"/>
            </a:pPr>
            <a:r>
              <a:rPr lang="en-IN">
                <a:solidFill>
                  <a:srgbClr val="000000"/>
                </a:solidFill>
                <a:latin typeface="Times New Roman"/>
              </a:rPr>
              <a:t>Works if only a few methods need to be added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</p:txBody>
      </p:sp>
    </p:spTree>
  </p:cSld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ustomShape 1"/>
          <p:cNvSpPr/>
          <p:nvPr/>
        </p:nvSpPr>
        <p:spPr>
          <a:xfrm>
            <a:off x="685800" y="609480"/>
            <a:ext cx="7771680" cy="1142280"/>
          </a:xfrm>
          <a:prstGeom prst="rect">
            <a:avLst/>
          </a:prstGeom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lang="en-IN" sz="4000">
                <a:solidFill>
                  <a:srgbClr val="000000"/>
                </a:solidFill>
                <a:latin typeface="Times New Roman"/>
              </a:rPr>
              <a:t>Data Class</a:t>
            </a:r>
            <a:endParaRPr/>
          </a:p>
        </p:txBody>
      </p:sp>
      <p:sp>
        <p:nvSpPr>
          <p:cNvPr id="164" name="CustomShape 2"/>
          <p:cNvSpPr/>
          <p:nvPr/>
        </p:nvSpPr>
        <p:spPr>
          <a:xfrm>
            <a:off x="685800" y="1981080"/>
            <a:ext cx="7771680" cy="41140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Font typeface="StarSymbol"/>
              <a:buChar char="l"/>
            </a:pPr>
            <a:r>
              <a:rPr lang="en-IN">
                <a:solidFill>
                  <a:srgbClr val="000000"/>
                </a:solidFill>
                <a:latin typeface="Times New Roman"/>
              </a:rPr>
              <a:t>A class containing only fields and possibly getters/setters for those fields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l"/>
            </a:pPr>
            <a:r>
              <a:rPr lang="en-IN">
                <a:solidFill>
                  <a:srgbClr val="000000"/>
                </a:solidFill>
                <a:latin typeface="Times New Roman"/>
              </a:rPr>
              <a:t>a.k.a. "structure" or "dumb data holder"</a:t>
            </a:r>
            <a:endParaRPr/>
          </a:p>
          <a:p>
            <a:pPr>
              <a:lnSpc>
                <a:spcPct val="100000"/>
              </a:lnSpc>
              <a:buFont typeface="StarSymbol"/>
              <a:buChar char="l"/>
            </a:pPr>
            <a:r>
              <a:rPr lang="en-IN">
                <a:solidFill>
                  <a:srgbClr val="000000"/>
                </a:solidFill>
                <a:latin typeface="Times New Roman"/>
              </a:rPr>
              <a:t>Data classes are often manipulated in too much detail by other classes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l"/>
            </a:pPr>
            <a:r>
              <a:rPr lang="en-IN">
                <a:solidFill>
                  <a:srgbClr val="000000"/>
                </a:solidFill>
                <a:latin typeface="Times New Roman"/>
              </a:rPr>
              <a:t>Feature envy is common when data classes are used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StarSymbol"/>
              <a:buChar char="l"/>
            </a:pPr>
            <a:r>
              <a:rPr lang="en-IN">
                <a:solidFill>
                  <a:srgbClr val="000000"/>
                </a:solidFill>
                <a:latin typeface="Times New Roman"/>
              </a:rPr>
              <a:t>Use </a:t>
            </a:r>
            <a:r>
              <a:rPr lang="en-IN" u="sng">
                <a:solidFill>
                  <a:srgbClr val="000000"/>
                </a:solidFill>
                <a:latin typeface="Times New Roman"/>
              </a:rPr>
              <a:t>Encapsulate Field </a:t>
            </a:r>
            <a:r>
              <a:rPr lang="en-IN">
                <a:solidFill>
                  <a:srgbClr val="000000"/>
                </a:solidFill>
                <a:latin typeface="Times New Roman"/>
              </a:rPr>
              <a:t>to encapsulate public fields</a:t>
            </a:r>
            <a:endParaRPr/>
          </a:p>
          <a:p>
            <a:pPr>
              <a:lnSpc>
                <a:spcPct val="100000"/>
              </a:lnSpc>
              <a:buFont typeface="StarSymbol"/>
              <a:buChar char="l"/>
            </a:pPr>
            <a:r>
              <a:rPr lang="en-IN">
                <a:solidFill>
                  <a:srgbClr val="000000"/>
                </a:solidFill>
                <a:latin typeface="Times New Roman"/>
              </a:rPr>
              <a:t>Use </a:t>
            </a:r>
            <a:r>
              <a:rPr lang="en-IN" u="sng">
                <a:solidFill>
                  <a:srgbClr val="000000"/>
                </a:solidFill>
                <a:latin typeface="Times New Roman"/>
              </a:rPr>
              <a:t>Encapsulate Collection </a:t>
            </a:r>
            <a:r>
              <a:rPr lang="en-IN">
                <a:solidFill>
                  <a:srgbClr val="000000"/>
                </a:solidFill>
                <a:latin typeface="Times New Roman"/>
              </a:rPr>
              <a:t>to encapsulate collection fields</a:t>
            </a:r>
            <a:endParaRPr/>
          </a:p>
          <a:p>
            <a:pPr>
              <a:lnSpc>
                <a:spcPct val="100000"/>
              </a:lnSpc>
              <a:buFont typeface="StarSymbol"/>
              <a:buChar char="l"/>
            </a:pPr>
            <a:r>
              <a:rPr lang="en-IN">
                <a:solidFill>
                  <a:srgbClr val="000000"/>
                </a:solidFill>
                <a:latin typeface="Times New Roman"/>
              </a:rPr>
              <a:t>Use </a:t>
            </a:r>
            <a:r>
              <a:rPr lang="en-IN" u="sng">
                <a:solidFill>
                  <a:srgbClr val="000000"/>
                </a:solidFill>
                <a:latin typeface="Times New Roman"/>
              </a:rPr>
              <a:t>Remove Setting Method </a:t>
            </a:r>
            <a:r>
              <a:rPr lang="en-IN">
                <a:solidFill>
                  <a:srgbClr val="000000"/>
                </a:solidFill>
                <a:latin typeface="Times New Roman"/>
              </a:rPr>
              <a:t>to protect read-only fields</a:t>
            </a:r>
            <a:endParaRPr/>
          </a:p>
          <a:p>
            <a:pPr>
              <a:lnSpc>
                <a:spcPct val="100000"/>
              </a:lnSpc>
              <a:buFont typeface="StarSymbol"/>
              <a:buChar char="l"/>
            </a:pPr>
            <a:r>
              <a:rPr lang="en-IN">
                <a:solidFill>
                  <a:srgbClr val="000000"/>
                </a:solidFill>
                <a:latin typeface="Times New Roman"/>
              </a:rPr>
              <a:t>Look at what other classes are doing with the data class, and use </a:t>
            </a:r>
            <a:r>
              <a:rPr lang="en-IN" u="sng">
                <a:solidFill>
                  <a:srgbClr val="000000"/>
                </a:solidFill>
                <a:latin typeface="Times New Roman"/>
              </a:rPr>
              <a:t>Move Method </a:t>
            </a:r>
            <a:r>
              <a:rPr lang="en-IN">
                <a:solidFill>
                  <a:srgbClr val="000000"/>
                </a:solidFill>
                <a:latin typeface="Times New Roman"/>
              </a:rPr>
              <a:t>to reduce feature envy</a:t>
            </a:r>
            <a:endParaRPr/>
          </a:p>
          <a:p>
            <a:pPr>
              <a:lnSpc>
                <a:spcPct val="100000"/>
              </a:lnSpc>
              <a:buFont typeface="StarSymbol"/>
              <a:buChar char="l"/>
            </a:pPr>
            <a:r>
              <a:rPr lang="en-IN">
                <a:solidFill>
                  <a:srgbClr val="000000"/>
                </a:solidFill>
                <a:latin typeface="Times New Roman"/>
              </a:rPr>
              <a:t>If you can't move entire methods, use </a:t>
            </a:r>
            <a:r>
              <a:rPr lang="en-IN" u="sng">
                <a:solidFill>
                  <a:srgbClr val="000000"/>
                </a:solidFill>
                <a:latin typeface="Times New Roman"/>
              </a:rPr>
              <a:t>Extract Method </a:t>
            </a:r>
            <a:r>
              <a:rPr lang="en-IN">
                <a:solidFill>
                  <a:srgbClr val="000000"/>
                </a:solidFill>
                <a:latin typeface="Times New Roman"/>
              </a:rPr>
              <a:t>first to isolate the envious code, and then move it to the data class using </a:t>
            </a:r>
            <a:r>
              <a:rPr lang="en-IN" u="sng">
                <a:solidFill>
                  <a:srgbClr val="000000"/>
                </a:solidFill>
                <a:latin typeface="Times New Roman"/>
              </a:rPr>
              <a:t>Move Method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CustomShape 1"/>
          <p:cNvSpPr/>
          <p:nvPr/>
        </p:nvSpPr>
        <p:spPr>
          <a:xfrm>
            <a:off x="685800" y="609480"/>
            <a:ext cx="7771680" cy="1142280"/>
          </a:xfrm>
          <a:prstGeom prst="rect">
            <a:avLst/>
          </a:prstGeom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lang="en-IN" sz="4000">
                <a:solidFill>
                  <a:srgbClr val="000000"/>
                </a:solidFill>
                <a:latin typeface="Times New Roman"/>
              </a:rPr>
              <a:t>Lazy Class</a:t>
            </a:r>
            <a:endParaRPr/>
          </a:p>
        </p:txBody>
      </p:sp>
      <p:sp>
        <p:nvSpPr>
          <p:cNvPr id="166" name="CustomShape 2"/>
          <p:cNvSpPr/>
          <p:nvPr/>
        </p:nvSpPr>
        <p:spPr>
          <a:xfrm>
            <a:off x="685800" y="1676520"/>
            <a:ext cx="7771680" cy="441900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80000"/>
              </a:lnSpc>
              <a:buFont typeface="StarSymbol"/>
              <a:buChar char="l"/>
            </a:pPr>
            <a:r>
              <a:rPr lang="en-IN">
                <a:solidFill>
                  <a:srgbClr val="000000"/>
                </a:solidFill>
                <a:latin typeface="Times New Roman"/>
              </a:rPr>
              <a:t>Effective OO design often leads to lots of classes</a:t>
            </a:r>
            <a:endParaRPr/>
          </a:p>
          <a:p>
            <a:pPr lvl="1">
              <a:lnSpc>
                <a:spcPct val="80000"/>
              </a:lnSpc>
              <a:buFont typeface="StarSymbol"/>
              <a:buChar char="l"/>
            </a:pPr>
            <a:r>
              <a:rPr lang="en-IN">
                <a:solidFill>
                  <a:srgbClr val="000000"/>
                </a:solidFill>
                <a:latin typeface="Times New Roman"/>
              </a:rPr>
              <a:t>But, each class costs money to understand and maintain</a:t>
            </a:r>
            <a:endParaRPr/>
          </a:p>
          <a:p>
            <a:pPr>
              <a:lnSpc>
                <a:spcPct val="80000"/>
              </a:lnSpc>
              <a:buFont typeface="StarSymbol"/>
              <a:buChar char="l"/>
            </a:pPr>
            <a:r>
              <a:rPr lang="en-IN">
                <a:solidFill>
                  <a:srgbClr val="000000"/>
                </a:solidFill>
                <a:latin typeface="Times New Roman"/>
              </a:rPr>
              <a:t>A good design has enough classes to fully decompose the system into cohesive units, but no more</a:t>
            </a:r>
            <a:endParaRPr/>
          </a:p>
          <a:p>
            <a:pPr lvl="1">
              <a:lnSpc>
                <a:spcPct val="80000"/>
              </a:lnSpc>
              <a:buFont typeface="StarSymbol"/>
              <a:buChar char="l"/>
            </a:pPr>
            <a:r>
              <a:rPr lang="en-IN">
                <a:solidFill>
                  <a:srgbClr val="000000"/>
                </a:solidFill>
                <a:latin typeface="Times New Roman"/>
              </a:rPr>
              <a:t>Too few classes is bad.  So is too many.</a:t>
            </a:r>
            <a:endParaRPr/>
          </a:p>
          <a:p>
            <a:pPr>
              <a:lnSpc>
                <a:spcPct val="80000"/>
              </a:lnSpc>
            </a:pPr>
            <a:endParaRPr/>
          </a:p>
          <a:p>
            <a:pPr>
              <a:lnSpc>
                <a:spcPct val="80000"/>
              </a:lnSpc>
              <a:buFont typeface="StarSymbol"/>
              <a:buChar char="l"/>
            </a:pPr>
            <a:r>
              <a:rPr lang="en-IN">
                <a:solidFill>
                  <a:srgbClr val="000000"/>
                </a:solidFill>
                <a:latin typeface="Times New Roman"/>
              </a:rPr>
              <a:t>Lazy Class: A class that isn't doing enough to justify it's existence</a:t>
            </a:r>
            <a:endParaRPr/>
          </a:p>
          <a:p>
            <a:pPr lvl="1">
              <a:lnSpc>
                <a:spcPct val="80000"/>
              </a:lnSpc>
              <a:buFont typeface="StarSymbol"/>
              <a:buChar char="l"/>
            </a:pPr>
            <a:r>
              <a:rPr lang="en-IN">
                <a:solidFill>
                  <a:srgbClr val="000000"/>
                </a:solidFill>
                <a:latin typeface="Times New Roman"/>
              </a:rPr>
              <a:t>Prior functionality has been moved to other classes (Move Field, Move Method, etc.)</a:t>
            </a:r>
            <a:endParaRPr/>
          </a:p>
          <a:p>
            <a:pPr lvl="1">
              <a:lnSpc>
                <a:spcPct val="80000"/>
              </a:lnSpc>
              <a:buFont typeface="StarSymbol"/>
              <a:buChar char="l"/>
            </a:pPr>
            <a:r>
              <a:rPr lang="en-IN">
                <a:solidFill>
                  <a:srgbClr val="000000"/>
                </a:solidFill>
                <a:latin typeface="Times New Roman"/>
              </a:rPr>
              <a:t>You had plans for the class that never materialized</a:t>
            </a:r>
            <a:endParaRPr/>
          </a:p>
          <a:p>
            <a:pPr>
              <a:lnSpc>
                <a:spcPct val="80000"/>
              </a:lnSpc>
              <a:buFont typeface="StarSymbol"/>
              <a:buChar char="l"/>
            </a:pPr>
            <a:r>
              <a:rPr lang="en-IN">
                <a:solidFill>
                  <a:srgbClr val="000000"/>
                </a:solidFill>
                <a:latin typeface="Times New Roman"/>
              </a:rPr>
              <a:t>Get rid of lazy classes</a:t>
            </a:r>
            <a:endParaRPr/>
          </a:p>
          <a:p>
            <a:pPr lvl="1">
              <a:lnSpc>
                <a:spcPct val="80000"/>
              </a:lnSpc>
              <a:buFont typeface="StarSymbol"/>
              <a:buChar char="l"/>
            </a:pPr>
            <a:r>
              <a:rPr lang="en-IN">
                <a:solidFill>
                  <a:srgbClr val="000000"/>
                </a:solidFill>
                <a:latin typeface="Times New Roman"/>
              </a:rPr>
              <a:t>Use </a:t>
            </a:r>
            <a:r>
              <a:rPr lang="en-IN" u="sng">
                <a:solidFill>
                  <a:srgbClr val="000000"/>
                </a:solidFill>
                <a:latin typeface="Times New Roman"/>
              </a:rPr>
              <a:t>Inline Class </a:t>
            </a:r>
            <a:r>
              <a:rPr lang="en-IN">
                <a:solidFill>
                  <a:srgbClr val="000000"/>
                </a:solidFill>
                <a:latin typeface="Times New Roman"/>
              </a:rPr>
              <a:t>to move its functionality to another class</a:t>
            </a:r>
            <a:endParaRPr/>
          </a:p>
          <a:p>
            <a:pPr lvl="2">
              <a:lnSpc>
                <a:spcPct val="80000"/>
              </a:lnSpc>
              <a:buFont typeface="StarSymbol"/>
              <a:buChar char="l"/>
            </a:pPr>
            <a:r>
              <a:rPr lang="en-IN">
                <a:solidFill>
                  <a:srgbClr val="000000"/>
                </a:solidFill>
                <a:latin typeface="Times New Roman"/>
              </a:rPr>
              <a:t>Fold TelephoneNumber class into Employee class?</a:t>
            </a:r>
            <a:endParaRPr/>
          </a:p>
          <a:p>
            <a:pPr lvl="1">
              <a:lnSpc>
                <a:spcPct val="80000"/>
              </a:lnSpc>
              <a:buFont typeface="StarSymbol"/>
              <a:buChar char="l"/>
            </a:pPr>
            <a:r>
              <a:rPr lang="en-IN">
                <a:solidFill>
                  <a:srgbClr val="000000"/>
                </a:solidFill>
                <a:latin typeface="Times New Roman"/>
              </a:rPr>
              <a:t>Use </a:t>
            </a:r>
            <a:r>
              <a:rPr lang="en-IN" u="sng">
                <a:solidFill>
                  <a:srgbClr val="000000"/>
                </a:solidFill>
                <a:latin typeface="Times New Roman"/>
              </a:rPr>
              <a:t>Collapse Hierarchy </a:t>
            </a:r>
            <a:r>
              <a:rPr lang="en-IN">
                <a:solidFill>
                  <a:srgbClr val="000000"/>
                </a:solidFill>
                <a:latin typeface="Times New Roman"/>
              </a:rPr>
              <a:t>to move its functionality to its superclass</a:t>
            </a:r>
            <a:endParaRPr/>
          </a:p>
          <a:p>
            <a:pPr lvl="2">
              <a:lnSpc>
                <a:spcPct val="80000"/>
              </a:lnSpc>
              <a:buFont typeface="StarSymbol"/>
              <a:buChar char="l"/>
            </a:pPr>
            <a:r>
              <a:rPr lang="en-IN">
                <a:solidFill>
                  <a:srgbClr val="000000"/>
                </a:solidFill>
                <a:latin typeface="Times New Roman"/>
              </a:rPr>
              <a:t>Collapse PartTimeStudent into Student superclass?</a:t>
            </a:r>
            <a:endParaRPr/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685800" y="609480"/>
            <a:ext cx="7771680" cy="1142280"/>
          </a:xfrm>
          <a:prstGeom prst="rect">
            <a:avLst/>
          </a:prstGeom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lang="en-IN" sz="4000">
                <a:solidFill>
                  <a:srgbClr val="000000"/>
                </a:solidFill>
                <a:latin typeface="Times New Roman"/>
              </a:rPr>
              <a:t>Refactoring Catalog</a:t>
            </a:r>
            <a:endParaRPr/>
          </a:p>
        </p:txBody>
      </p:sp>
      <p:sp>
        <p:nvSpPr>
          <p:cNvPr id="113" name="CustomShape 2"/>
          <p:cNvSpPr/>
          <p:nvPr/>
        </p:nvSpPr>
        <p:spPr>
          <a:xfrm>
            <a:off x="685800" y="1981080"/>
            <a:ext cx="7771680" cy="41140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Font typeface="StarSymbol"/>
              <a:buChar char="l"/>
            </a:pPr>
            <a:r>
              <a:rPr lang="en-IN" sz="2000">
                <a:solidFill>
                  <a:srgbClr val="000000"/>
                </a:solidFill>
                <a:latin typeface="Times New Roman"/>
              </a:rPr>
              <a:t>Example: </a:t>
            </a:r>
            <a:r>
              <a:rPr lang="en-IN" sz="2000" u="sng">
                <a:solidFill>
                  <a:srgbClr val="ccccff"/>
                </a:solidFill>
                <a:latin typeface="Times New Roman"/>
                <a:hlinkClick r:id="rId1"/>
              </a:rPr>
              <a:t>Introduce Parameter Object</a:t>
            </a:r>
            <a:endParaRPr/>
          </a:p>
        </p:txBody>
      </p:sp>
    </p:spTree>
  </p:cSld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/>
          <p:nvPr/>
        </p:nvSpPr>
        <p:spPr>
          <a:xfrm>
            <a:off x="685800" y="609480"/>
            <a:ext cx="7771680" cy="1142280"/>
          </a:xfrm>
          <a:prstGeom prst="rect">
            <a:avLst/>
          </a:prstGeom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lang="en-IN" sz="4000">
                <a:solidFill>
                  <a:srgbClr val="000000"/>
                </a:solidFill>
                <a:latin typeface="Times New Roman"/>
              </a:rPr>
              <a:t>Refused Bequest</a:t>
            </a:r>
            <a:endParaRPr/>
          </a:p>
        </p:txBody>
      </p:sp>
      <p:sp>
        <p:nvSpPr>
          <p:cNvPr id="168" name="CustomShape 2"/>
          <p:cNvSpPr/>
          <p:nvPr/>
        </p:nvSpPr>
        <p:spPr>
          <a:xfrm>
            <a:off x="685800" y="1828800"/>
            <a:ext cx="7771680" cy="426636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Font typeface="StarSymbol"/>
              <a:buChar char="l"/>
            </a:pPr>
            <a:r>
              <a:rPr lang="en-IN">
                <a:solidFill>
                  <a:srgbClr val="000000"/>
                </a:solidFill>
                <a:latin typeface="Times New Roman"/>
              </a:rPr>
              <a:t>A subclass wants to inherit only part of its superclass's functionality</a:t>
            </a:r>
            <a:endParaRPr/>
          </a:p>
          <a:p>
            <a:pPr>
              <a:lnSpc>
                <a:spcPct val="100000"/>
              </a:lnSpc>
              <a:buFont typeface="StarSymbol"/>
              <a:buChar char="l"/>
            </a:pPr>
            <a:r>
              <a:rPr lang="en-IN">
                <a:solidFill>
                  <a:srgbClr val="000000"/>
                </a:solidFill>
                <a:latin typeface="Times New Roman"/>
              </a:rPr>
              <a:t>In order to disable unwanted functionality, the sublass overrides unwanted methods to throw UnsupportedOperationException or just "do nothing"</a:t>
            </a:r>
            <a:endParaRPr/>
          </a:p>
          <a:p>
            <a:pPr>
              <a:lnSpc>
                <a:spcPct val="100000"/>
              </a:lnSpc>
              <a:buFont typeface="StarSymbol"/>
              <a:buChar char="l"/>
            </a:pPr>
            <a:r>
              <a:rPr lang="en-IN">
                <a:solidFill>
                  <a:srgbClr val="000000"/>
                </a:solidFill>
                <a:latin typeface="Times New Roman"/>
              </a:rPr>
              <a:t>The subclass doesn't fully support the superclass's interface, and so isn't really a subtype (i.e., subclass objects can't be substituted in place of the superclass)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StarSymbol"/>
              <a:buChar char="l"/>
            </a:pPr>
            <a:r>
              <a:rPr lang="en-IN">
                <a:solidFill>
                  <a:srgbClr val="000000"/>
                </a:solidFill>
                <a:latin typeface="Times New Roman"/>
              </a:rPr>
              <a:t>Solution 1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l"/>
            </a:pPr>
            <a:r>
              <a:rPr lang="en-IN">
                <a:solidFill>
                  <a:srgbClr val="000000"/>
                </a:solidFill>
                <a:latin typeface="Times New Roman"/>
              </a:rPr>
              <a:t>Use </a:t>
            </a:r>
            <a:r>
              <a:rPr lang="en-IN" u="sng">
                <a:solidFill>
                  <a:srgbClr val="000000"/>
                </a:solidFill>
                <a:latin typeface="Times New Roman"/>
              </a:rPr>
              <a:t>Replace Inheritance with Composition </a:t>
            </a:r>
            <a:r>
              <a:rPr lang="en-IN">
                <a:solidFill>
                  <a:srgbClr val="000000"/>
                </a:solidFill>
                <a:latin typeface="Times New Roman"/>
              </a:rPr>
              <a:t>to allow reuse without establishing a subtyping relationship</a:t>
            </a:r>
            <a:endParaRPr/>
          </a:p>
          <a:p>
            <a:pPr>
              <a:lnSpc>
                <a:spcPct val="100000"/>
              </a:lnSpc>
              <a:buFont typeface="StarSymbol"/>
              <a:buChar char="l"/>
            </a:pPr>
            <a:r>
              <a:rPr lang="en-IN">
                <a:solidFill>
                  <a:srgbClr val="000000"/>
                </a:solidFill>
                <a:latin typeface="Times New Roman"/>
              </a:rPr>
              <a:t>Solution 2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l"/>
            </a:pPr>
            <a:r>
              <a:rPr lang="en-IN">
                <a:solidFill>
                  <a:srgbClr val="000000"/>
                </a:solidFill>
                <a:latin typeface="Times New Roman"/>
              </a:rPr>
              <a:t>Create a new sibling class and </a:t>
            </a:r>
            <a:r>
              <a:rPr lang="en-IN" u="sng">
                <a:solidFill>
                  <a:srgbClr val="000000"/>
                </a:solidFill>
                <a:latin typeface="Times New Roman"/>
              </a:rPr>
              <a:t>use Push Down Method </a:t>
            </a:r>
            <a:r>
              <a:rPr lang="en-IN">
                <a:solidFill>
                  <a:srgbClr val="000000"/>
                </a:solidFill>
                <a:latin typeface="Times New Roman"/>
              </a:rPr>
              <a:t>and </a:t>
            </a:r>
            <a:r>
              <a:rPr lang="en-IN" u="sng">
                <a:solidFill>
                  <a:srgbClr val="000000"/>
                </a:solidFill>
                <a:latin typeface="Times New Roman"/>
              </a:rPr>
              <a:t>Push Down Field</a:t>
            </a:r>
            <a:r>
              <a:rPr lang="en-IN">
                <a:solidFill>
                  <a:srgbClr val="000000"/>
                </a:solidFill>
                <a:latin typeface="Times New Roman"/>
              </a:rPr>
              <a:t> to push all unwanted functionality into the sibling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685800" y="380880"/>
            <a:ext cx="7771680" cy="1142280"/>
          </a:xfrm>
          <a:prstGeom prst="rect">
            <a:avLst/>
          </a:prstGeom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lang="en-IN" sz="4000">
                <a:solidFill>
                  <a:srgbClr val="000000"/>
                </a:solidFill>
                <a:latin typeface="Times New Roman"/>
              </a:rPr>
              <a:t>Comments</a:t>
            </a:r>
            <a:endParaRPr/>
          </a:p>
        </p:txBody>
      </p:sp>
      <p:sp>
        <p:nvSpPr>
          <p:cNvPr id="170" name="CustomShape 2"/>
          <p:cNvSpPr/>
          <p:nvPr/>
        </p:nvSpPr>
        <p:spPr>
          <a:xfrm>
            <a:off x="685800" y="1600200"/>
            <a:ext cx="7771680" cy="449496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90000"/>
              </a:lnSpc>
              <a:buFont typeface="StarSymbol"/>
              <a:buChar char="l"/>
            </a:pPr>
            <a:r>
              <a:rPr lang="en-IN" sz="2000">
                <a:solidFill>
                  <a:srgbClr val="000000"/>
                </a:solidFill>
                <a:latin typeface="Times New Roman"/>
              </a:rPr>
              <a:t>Comments are good, but sometimes they're used as an excuse for writing bad code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  <a:buFont typeface="StarSymbol"/>
              <a:buChar char="l"/>
            </a:pPr>
            <a:r>
              <a:rPr lang="en-IN" sz="2000">
                <a:solidFill>
                  <a:srgbClr val="000000"/>
                </a:solidFill>
                <a:latin typeface="Times New Roman"/>
              </a:rPr>
              <a:t>Before commenting some code, ask if there is a way to write it more clearly so it doesn't need comments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  <a:buFont typeface="StarSymbol"/>
              <a:buChar char="l"/>
            </a:pPr>
            <a:r>
              <a:rPr lang="en-IN" sz="2000">
                <a:solidFill>
                  <a:srgbClr val="ff3300"/>
                </a:solidFill>
                <a:latin typeface="Times New Roman"/>
              </a:rPr>
              <a:t>If you feel the need to comment a block of code, use Extract Method to move the code into its own method</a:t>
            </a:r>
            <a:endParaRPr/>
          </a:p>
          <a:p>
            <a:pPr>
              <a:lnSpc>
                <a:spcPct val="90000"/>
              </a:lnSpc>
              <a:buFont typeface="StarSymbol"/>
              <a:buChar char="l"/>
            </a:pPr>
            <a:r>
              <a:rPr lang="en-IN" sz="2000">
                <a:solidFill>
                  <a:srgbClr val="000000"/>
                </a:solidFill>
                <a:latin typeface="Times New Roman"/>
              </a:rPr>
              <a:t>Pick a good name so it's clear what the method does (use </a:t>
            </a:r>
            <a:r>
              <a:rPr lang="en-IN" sz="2000" u="sng">
                <a:solidFill>
                  <a:srgbClr val="000000"/>
                </a:solidFill>
                <a:latin typeface="Times New Roman"/>
              </a:rPr>
              <a:t>Rename Method</a:t>
            </a:r>
            <a:r>
              <a:rPr lang="en-IN" sz="2000">
                <a:solidFill>
                  <a:srgbClr val="000000"/>
                </a:solidFill>
                <a:latin typeface="Times New Roman"/>
              </a:rPr>
              <a:t> until you get it right)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  <a:buFont typeface="StarSymbol"/>
              <a:buChar char="l"/>
            </a:pPr>
            <a:r>
              <a:rPr lang="en-IN" sz="2000">
                <a:solidFill>
                  <a:srgbClr val="ff3300"/>
                </a:solidFill>
                <a:latin typeface="Times New Roman"/>
              </a:rPr>
              <a:t>If a comment makes a statement about the program's state at a particular point, use </a:t>
            </a:r>
            <a:r>
              <a:rPr lang="en-IN" sz="2000" u="sng">
                <a:solidFill>
                  <a:srgbClr val="ff3300"/>
                </a:solidFill>
                <a:latin typeface="Times New Roman"/>
              </a:rPr>
              <a:t>Introduce Assertion </a:t>
            </a:r>
            <a:r>
              <a:rPr lang="en-IN" sz="2000">
                <a:solidFill>
                  <a:srgbClr val="ff3300"/>
                </a:solidFill>
                <a:latin typeface="Times New Roman"/>
              </a:rPr>
              <a:t>to replace the comment with an assertion</a:t>
            </a:r>
            <a:endParaRPr/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685800" y="609480"/>
            <a:ext cx="7771680" cy="1142280"/>
          </a:xfrm>
          <a:prstGeom prst="rect">
            <a:avLst/>
          </a:prstGeom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lang="en-IN" sz="4400">
                <a:solidFill>
                  <a:srgbClr val="000000"/>
                </a:solidFill>
                <a:latin typeface="Times New Roman"/>
              </a:rPr>
              <a:t>Knowing When to Refactor</a:t>
            </a:r>
            <a:endParaRPr/>
          </a:p>
        </p:txBody>
      </p:sp>
      <p:sp>
        <p:nvSpPr>
          <p:cNvPr id="115" name="CustomShape 2"/>
          <p:cNvSpPr/>
          <p:nvPr/>
        </p:nvSpPr>
        <p:spPr>
          <a:xfrm>
            <a:off x="685800" y="2514600"/>
            <a:ext cx="7771680" cy="41140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IN" sz="4000">
                <a:solidFill>
                  <a:srgbClr val="000000"/>
                </a:solidFill>
                <a:latin typeface="Times New Roman"/>
              </a:rPr>
              <a:t>	</a:t>
            </a:r>
            <a:r>
              <a:rPr lang="en-IN" sz="4000">
                <a:solidFill>
                  <a:srgbClr val="000000"/>
                </a:solidFill>
                <a:latin typeface="Times New Roman"/>
              </a:rPr>
              <a:t>	</a:t>
            </a:r>
            <a:r>
              <a:rPr lang="en-IN" sz="4000">
                <a:solidFill>
                  <a:srgbClr val="000000"/>
                </a:solidFill>
                <a:latin typeface="Times New Roman"/>
              </a:rPr>
              <a:t>“</a:t>
            </a:r>
            <a:r>
              <a:rPr lang="en-IN" sz="4000">
                <a:solidFill>
                  <a:srgbClr val="000000"/>
                </a:solidFill>
                <a:latin typeface="Times New Roman"/>
              </a:rPr>
              <a:t>If it stinks, change it.”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 sz="2400">
                <a:solidFill>
                  <a:srgbClr val="000000"/>
                </a:solidFill>
                <a:latin typeface="Times New Roman"/>
              </a:rPr>
              <a:t>	</a:t>
            </a:r>
            <a:r>
              <a:rPr lang="en-IN" sz="2400">
                <a:solidFill>
                  <a:srgbClr val="000000"/>
                </a:solidFill>
                <a:latin typeface="Times New Roman"/>
              </a:rPr>
              <a:t>	</a:t>
            </a:r>
            <a:r>
              <a:rPr lang="en-IN" sz="2400">
                <a:solidFill>
                  <a:srgbClr val="000000"/>
                </a:solidFill>
                <a:latin typeface="Times New Roman"/>
              </a:rPr>
              <a:t>	</a:t>
            </a:r>
            <a:r>
              <a:rPr i="1" lang="en-IN" sz="2000">
                <a:solidFill>
                  <a:srgbClr val="000000"/>
                </a:solidFill>
                <a:latin typeface="Times New Roman"/>
              </a:rPr>
              <a:t>Grandma Beck, discussing child-rearing philosophy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685800" y="609480"/>
            <a:ext cx="7771680" cy="1142280"/>
          </a:xfrm>
          <a:prstGeom prst="rect">
            <a:avLst/>
          </a:prstGeom>
        </p:spPr>
        <p:txBody>
          <a:bodyPr anchor="ctr" bIns="45000" lIns="90000" rIns="90000" tIns="45000"/>
          <a:p>
            <a:r>
              <a:rPr lang="en-IN" sz="3600">
                <a:solidFill>
                  <a:srgbClr val="000000"/>
                </a:solidFill>
                <a:latin typeface="Times New Roman"/>
              </a:rPr>
              <a:t>Bad Smells in Code</a:t>
            </a:r>
            <a:endParaRPr/>
          </a:p>
          <a:p>
            <a:pPr>
              <a:lnSpc>
                <a:spcPct val="100000"/>
              </a:lnSpc>
            </a:pPr>
            <a:r>
              <a:rPr lang="en-IN" sz="3600">
                <a:solidFill>
                  <a:srgbClr val="000000"/>
                </a:solidFill>
                <a:latin typeface="Times New Roman"/>
              </a:rPr>
              <a:t>(Signs that you need to refactor)</a:t>
            </a:r>
            <a:endParaRPr/>
          </a:p>
        </p:txBody>
      </p:sp>
      <p:sp>
        <p:nvSpPr>
          <p:cNvPr id="117" name="CustomShape 2"/>
          <p:cNvSpPr/>
          <p:nvPr/>
        </p:nvSpPr>
        <p:spPr>
          <a:xfrm>
            <a:off x="685800" y="1981080"/>
            <a:ext cx="3809160" cy="41140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Font typeface="StarSymbol"/>
              <a:buChar char="l"/>
            </a:pPr>
            <a:r>
              <a:rPr lang="en-IN">
                <a:solidFill>
                  <a:srgbClr val="000000"/>
                </a:solidFill>
                <a:latin typeface="Times New Roman"/>
              </a:rPr>
              <a:t>Duplicated code</a:t>
            </a:r>
            <a:endParaRPr/>
          </a:p>
          <a:p>
            <a:pPr>
              <a:lnSpc>
                <a:spcPct val="100000"/>
              </a:lnSpc>
              <a:buFont typeface="StarSymbol"/>
              <a:buChar char="l"/>
            </a:pPr>
            <a:r>
              <a:rPr lang="en-IN">
                <a:solidFill>
                  <a:srgbClr val="000000"/>
                </a:solidFill>
                <a:latin typeface="Times New Roman"/>
              </a:rPr>
              <a:t>Long method</a:t>
            </a:r>
            <a:endParaRPr/>
          </a:p>
          <a:p>
            <a:pPr>
              <a:lnSpc>
                <a:spcPct val="100000"/>
              </a:lnSpc>
              <a:buFont typeface="StarSymbol"/>
              <a:buChar char="l"/>
            </a:pPr>
            <a:r>
              <a:rPr lang="en-IN">
                <a:solidFill>
                  <a:srgbClr val="000000"/>
                </a:solidFill>
                <a:latin typeface="Times New Roman"/>
              </a:rPr>
              <a:t>Large class</a:t>
            </a:r>
            <a:endParaRPr/>
          </a:p>
          <a:p>
            <a:pPr>
              <a:lnSpc>
                <a:spcPct val="100000"/>
              </a:lnSpc>
              <a:buFont typeface="StarSymbol"/>
              <a:buChar char="l"/>
            </a:pPr>
            <a:r>
              <a:rPr lang="en-IN">
                <a:solidFill>
                  <a:srgbClr val="000000"/>
                </a:solidFill>
                <a:latin typeface="Times New Roman"/>
              </a:rPr>
              <a:t>Long parameter list</a:t>
            </a:r>
            <a:endParaRPr/>
          </a:p>
          <a:p>
            <a:pPr>
              <a:lnSpc>
                <a:spcPct val="100000"/>
              </a:lnSpc>
              <a:buFont typeface="StarSymbol"/>
              <a:buChar char="l"/>
            </a:pPr>
            <a:r>
              <a:rPr lang="en-IN">
                <a:solidFill>
                  <a:srgbClr val="000000"/>
                </a:solidFill>
                <a:latin typeface="Times New Roman"/>
              </a:rPr>
              <a:t>Divergent change</a:t>
            </a:r>
            <a:endParaRPr/>
          </a:p>
          <a:p>
            <a:pPr>
              <a:lnSpc>
                <a:spcPct val="100000"/>
              </a:lnSpc>
              <a:buFont typeface="StarSymbol"/>
              <a:buChar char="l"/>
            </a:pPr>
            <a:r>
              <a:rPr lang="en-IN">
                <a:solidFill>
                  <a:srgbClr val="000000"/>
                </a:solidFill>
                <a:latin typeface="Times New Roman"/>
              </a:rPr>
              <a:t>Shotgun surgery</a:t>
            </a:r>
            <a:endParaRPr/>
          </a:p>
          <a:p>
            <a:pPr>
              <a:lnSpc>
                <a:spcPct val="100000"/>
              </a:lnSpc>
              <a:buFont typeface="StarSymbol"/>
              <a:buChar char="l"/>
            </a:pPr>
            <a:r>
              <a:rPr lang="en-IN">
                <a:solidFill>
                  <a:srgbClr val="000000"/>
                </a:solidFill>
                <a:latin typeface="Times New Roman"/>
              </a:rPr>
              <a:t>Feature envy</a:t>
            </a:r>
            <a:endParaRPr/>
          </a:p>
          <a:p>
            <a:pPr>
              <a:lnSpc>
                <a:spcPct val="100000"/>
              </a:lnSpc>
              <a:buFont typeface="StarSymbol"/>
              <a:buChar char="l"/>
            </a:pPr>
            <a:r>
              <a:rPr lang="en-IN">
                <a:solidFill>
                  <a:srgbClr val="000000"/>
                </a:solidFill>
                <a:latin typeface="Times New Roman"/>
              </a:rPr>
              <a:t>Data clumps</a:t>
            </a:r>
            <a:endParaRPr/>
          </a:p>
          <a:p>
            <a:pPr>
              <a:lnSpc>
                <a:spcPct val="100000"/>
              </a:lnSpc>
              <a:buFont typeface="StarSymbol"/>
              <a:buChar char="l"/>
            </a:pPr>
            <a:r>
              <a:rPr lang="en-IN">
                <a:solidFill>
                  <a:srgbClr val="000000"/>
                </a:solidFill>
                <a:latin typeface="Times New Roman"/>
              </a:rPr>
              <a:t>Primitive obsession</a:t>
            </a:r>
            <a:endParaRPr/>
          </a:p>
          <a:p>
            <a:pPr>
              <a:lnSpc>
                <a:spcPct val="100000"/>
              </a:lnSpc>
              <a:buFont typeface="StarSymbol"/>
              <a:buChar char="l"/>
            </a:pPr>
            <a:r>
              <a:rPr lang="en-IN">
                <a:solidFill>
                  <a:srgbClr val="000000"/>
                </a:solidFill>
                <a:latin typeface="Times New Roman"/>
              </a:rPr>
              <a:t>Switch statements</a:t>
            </a:r>
            <a:endParaRPr/>
          </a:p>
          <a:p>
            <a:pPr>
              <a:lnSpc>
                <a:spcPct val="100000"/>
              </a:lnSpc>
              <a:buFont typeface="StarSymbol"/>
              <a:buChar char="l"/>
            </a:pPr>
            <a:r>
              <a:rPr lang="en-IN">
                <a:solidFill>
                  <a:srgbClr val="000000"/>
                </a:solidFill>
                <a:latin typeface="Times New Roman"/>
              </a:rPr>
              <a:t>Parallel inheritance hierarchies</a:t>
            </a:r>
            <a:endParaRPr/>
          </a:p>
        </p:txBody>
      </p:sp>
      <p:sp>
        <p:nvSpPr>
          <p:cNvPr id="118" name="CustomShape 3"/>
          <p:cNvSpPr/>
          <p:nvPr/>
        </p:nvSpPr>
        <p:spPr>
          <a:xfrm>
            <a:off x="4648320" y="1981080"/>
            <a:ext cx="3809160" cy="41140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Font typeface="StarSymbol"/>
              <a:buChar char="l"/>
            </a:pPr>
            <a:r>
              <a:rPr lang="en-IN">
                <a:solidFill>
                  <a:srgbClr val="000000"/>
                </a:solidFill>
                <a:latin typeface="Times New Roman"/>
              </a:rPr>
              <a:t>Lazy class</a:t>
            </a:r>
            <a:endParaRPr/>
          </a:p>
          <a:p>
            <a:pPr>
              <a:lnSpc>
                <a:spcPct val="100000"/>
              </a:lnSpc>
              <a:buFont typeface="StarSymbol"/>
              <a:buChar char="l"/>
            </a:pPr>
            <a:r>
              <a:rPr lang="en-IN">
                <a:solidFill>
                  <a:srgbClr val="000000"/>
                </a:solidFill>
                <a:latin typeface="Times New Roman"/>
              </a:rPr>
              <a:t>Speculative generality</a:t>
            </a:r>
            <a:endParaRPr/>
          </a:p>
          <a:p>
            <a:pPr>
              <a:lnSpc>
                <a:spcPct val="100000"/>
              </a:lnSpc>
              <a:buFont typeface="StarSymbol"/>
              <a:buChar char="l"/>
            </a:pPr>
            <a:r>
              <a:rPr lang="en-IN">
                <a:solidFill>
                  <a:srgbClr val="000000"/>
                </a:solidFill>
                <a:latin typeface="Times New Roman"/>
              </a:rPr>
              <a:t>Temporary field</a:t>
            </a:r>
            <a:endParaRPr/>
          </a:p>
          <a:p>
            <a:pPr>
              <a:lnSpc>
                <a:spcPct val="100000"/>
              </a:lnSpc>
              <a:buFont typeface="StarSymbol"/>
              <a:buChar char="l"/>
            </a:pPr>
            <a:r>
              <a:rPr lang="en-IN">
                <a:solidFill>
                  <a:srgbClr val="000000"/>
                </a:solidFill>
                <a:latin typeface="Times New Roman"/>
              </a:rPr>
              <a:t>Message chains</a:t>
            </a:r>
            <a:endParaRPr/>
          </a:p>
          <a:p>
            <a:pPr>
              <a:lnSpc>
                <a:spcPct val="100000"/>
              </a:lnSpc>
              <a:buFont typeface="StarSymbol"/>
              <a:buChar char="l"/>
            </a:pPr>
            <a:r>
              <a:rPr lang="en-IN">
                <a:solidFill>
                  <a:srgbClr val="000000"/>
                </a:solidFill>
                <a:latin typeface="Times New Roman"/>
              </a:rPr>
              <a:t>Middle man</a:t>
            </a:r>
            <a:endParaRPr/>
          </a:p>
          <a:p>
            <a:pPr>
              <a:lnSpc>
                <a:spcPct val="100000"/>
              </a:lnSpc>
              <a:buFont typeface="StarSymbol"/>
              <a:buChar char="l"/>
            </a:pPr>
            <a:r>
              <a:rPr lang="en-IN">
                <a:solidFill>
                  <a:srgbClr val="000000"/>
                </a:solidFill>
                <a:latin typeface="Times New Roman"/>
              </a:rPr>
              <a:t>Inappropriate intimacy</a:t>
            </a:r>
            <a:endParaRPr/>
          </a:p>
          <a:p>
            <a:pPr>
              <a:lnSpc>
                <a:spcPct val="100000"/>
              </a:lnSpc>
              <a:buFont typeface="StarSymbol"/>
              <a:buChar char="l"/>
            </a:pPr>
            <a:r>
              <a:rPr lang="en-IN">
                <a:solidFill>
                  <a:srgbClr val="000000"/>
                </a:solidFill>
                <a:latin typeface="Times New Roman"/>
              </a:rPr>
              <a:t>Alternative classes with different interfaces</a:t>
            </a:r>
            <a:endParaRPr/>
          </a:p>
          <a:p>
            <a:pPr>
              <a:lnSpc>
                <a:spcPct val="100000"/>
              </a:lnSpc>
              <a:buFont typeface="StarSymbol"/>
              <a:buChar char="l"/>
            </a:pPr>
            <a:r>
              <a:rPr lang="en-IN">
                <a:solidFill>
                  <a:srgbClr val="000000"/>
                </a:solidFill>
                <a:latin typeface="Times New Roman"/>
              </a:rPr>
              <a:t>Incomplete library class</a:t>
            </a:r>
            <a:endParaRPr/>
          </a:p>
          <a:p>
            <a:pPr>
              <a:lnSpc>
                <a:spcPct val="100000"/>
              </a:lnSpc>
              <a:buFont typeface="StarSymbol"/>
              <a:buChar char="l"/>
            </a:pPr>
            <a:r>
              <a:rPr lang="en-IN">
                <a:solidFill>
                  <a:srgbClr val="000000"/>
                </a:solidFill>
                <a:latin typeface="Times New Roman"/>
              </a:rPr>
              <a:t>Data class</a:t>
            </a:r>
            <a:endParaRPr/>
          </a:p>
          <a:p>
            <a:pPr>
              <a:lnSpc>
                <a:spcPct val="100000"/>
              </a:lnSpc>
              <a:buFont typeface="StarSymbol"/>
              <a:buChar char="l"/>
            </a:pPr>
            <a:r>
              <a:rPr lang="en-IN">
                <a:solidFill>
                  <a:srgbClr val="000000"/>
                </a:solidFill>
                <a:latin typeface="Times New Roman"/>
              </a:rPr>
              <a:t>Refused bequest</a:t>
            </a:r>
            <a:endParaRPr/>
          </a:p>
          <a:p>
            <a:pPr>
              <a:lnSpc>
                <a:spcPct val="100000"/>
              </a:lnSpc>
              <a:buFont typeface="StarSymbol"/>
              <a:buChar char="l"/>
            </a:pPr>
            <a:r>
              <a:rPr lang="en-IN">
                <a:solidFill>
                  <a:srgbClr val="000000"/>
                </a:solidFill>
                <a:latin typeface="Times New Roman"/>
              </a:rPr>
              <a:t>Comments</a:t>
            </a:r>
            <a:endParaRPr/>
          </a:p>
        </p:txBody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685800" y="609480"/>
            <a:ext cx="7771680" cy="1142280"/>
          </a:xfrm>
          <a:prstGeom prst="rect">
            <a:avLst/>
          </a:prstGeom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lang="en-IN" sz="4000">
                <a:solidFill>
                  <a:srgbClr val="000000"/>
                </a:solidFill>
                <a:latin typeface="Times New Roman"/>
              </a:rPr>
              <a:t>Duplicated Code</a:t>
            </a:r>
            <a:endParaRPr/>
          </a:p>
        </p:txBody>
      </p:sp>
      <p:sp>
        <p:nvSpPr>
          <p:cNvPr id="120" name="CustomShape 2"/>
          <p:cNvSpPr/>
          <p:nvPr/>
        </p:nvSpPr>
        <p:spPr>
          <a:xfrm>
            <a:off x="685800" y="1981080"/>
            <a:ext cx="7771680" cy="41140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Font typeface="StarSymbol"/>
              <a:buChar char="l"/>
            </a:pPr>
            <a:r>
              <a:rPr lang="en-IN" sz="2000">
                <a:solidFill>
                  <a:srgbClr val="000000"/>
                </a:solidFill>
                <a:latin typeface="Times New Roman"/>
              </a:rPr>
              <a:t>The same code structure is duplicated in multiple places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l"/>
            </a:pPr>
            <a:r>
              <a:rPr lang="en-IN" sz="2000">
                <a:solidFill>
                  <a:srgbClr val="000000"/>
                </a:solidFill>
                <a:latin typeface="Times New Roman"/>
              </a:rPr>
              <a:t>Identical sections of code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l"/>
            </a:pPr>
            <a:r>
              <a:rPr lang="en-IN" sz="2000">
                <a:solidFill>
                  <a:srgbClr val="000000"/>
                </a:solidFill>
                <a:latin typeface="Times New Roman"/>
              </a:rPr>
              <a:t>Similar sections of code (e.g., methods with similar structures)</a:t>
            </a:r>
            <a:endParaRPr/>
          </a:p>
          <a:p>
            <a:pPr>
              <a:lnSpc>
                <a:spcPct val="100000"/>
              </a:lnSpc>
              <a:buFont typeface="StarSymbol"/>
              <a:buChar char="l"/>
            </a:pPr>
            <a:r>
              <a:rPr lang="en-IN" sz="2000">
                <a:solidFill>
                  <a:srgbClr val="000000"/>
                </a:solidFill>
                <a:latin typeface="Times New Roman"/>
              </a:rPr>
              <a:t>Hard to maintain, serious design problem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StarSymbol"/>
              <a:buChar char="l"/>
            </a:pPr>
            <a:r>
              <a:rPr lang="en-IN" sz="2000">
                <a:solidFill>
                  <a:srgbClr val="000000"/>
                </a:solidFill>
                <a:latin typeface="Times New Roman"/>
              </a:rPr>
              <a:t>Same Class =&gt; </a:t>
            </a:r>
            <a:r>
              <a:rPr lang="en-IN" sz="2000" u="sng">
                <a:solidFill>
                  <a:srgbClr val="000000"/>
                </a:solidFill>
                <a:latin typeface="Times New Roman"/>
              </a:rPr>
              <a:t>Extract Method</a:t>
            </a:r>
            <a:endParaRPr/>
          </a:p>
          <a:p>
            <a:pPr>
              <a:lnSpc>
                <a:spcPct val="100000"/>
              </a:lnSpc>
              <a:buFont typeface="StarSymbol"/>
              <a:buChar char="l"/>
            </a:pPr>
            <a:r>
              <a:rPr lang="en-IN" sz="2000">
                <a:solidFill>
                  <a:srgbClr val="000000"/>
                </a:solidFill>
                <a:latin typeface="Times New Roman"/>
              </a:rPr>
              <a:t>Sibling Classes =&gt; </a:t>
            </a:r>
            <a:r>
              <a:rPr lang="en-IN" sz="2000" u="sng">
                <a:solidFill>
                  <a:srgbClr val="000000"/>
                </a:solidFill>
                <a:latin typeface="Times New Roman"/>
              </a:rPr>
              <a:t>Extract Method</a:t>
            </a:r>
            <a:r>
              <a:rPr lang="en-IN" sz="2000">
                <a:solidFill>
                  <a:srgbClr val="000000"/>
                </a:solidFill>
                <a:latin typeface="Times New Roman"/>
              </a:rPr>
              <a:t>, </a:t>
            </a:r>
            <a:r>
              <a:rPr lang="en-IN" sz="2000" u="sng">
                <a:solidFill>
                  <a:srgbClr val="000000"/>
                </a:solidFill>
                <a:latin typeface="Times New Roman"/>
              </a:rPr>
              <a:t>Pull Up Method</a:t>
            </a:r>
            <a:endParaRPr/>
          </a:p>
          <a:p>
            <a:pPr>
              <a:lnSpc>
                <a:spcPct val="100000"/>
              </a:lnSpc>
              <a:buFont typeface="StarSymbol"/>
              <a:buChar char="l"/>
            </a:pPr>
            <a:r>
              <a:rPr lang="en-IN" sz="2000">
                <a:solidFill>
                  <a:srgbClr val="000000"/>
                </a:solidFill>
                <a:latin typeface="Times New Roman"/>
              </a:rPr>
              <a:t>Similar Code In Sibling Classes =&gt; </a:t>
            </a:r>
            <a:r>
              <a:rPr lang="en-IN" sz="2000" u="sng">
                <a:solidFill>
                  <a:srgbClr val="000000"/>
                </a:solidFill>
                <a:latin typeface="Times New Roman"/>
              </a:rPr>
              <a:t>Form Template Method</a:t>
            </a:r>
            <a:endParaRPr/>
          </a:p>
          <a:p>
            <a:pPr>
              <a:lnSpc>
                <a:spcPct val="100000"/>
              </a:lnSpc>
              <a:buFont typeface="StarSymbol"/>
              <a:buChar char="l"/>
            </a:pPr>
            <a:r>
              <a:rPr lang="en-IN" sz="2000">
                <a:solidFill>
                  <a:srgbClr val="000000"/>
                </a:solidFill>
                <a:latin typeface="Times New Roman"/>
              </a:rPr>
              <a:t>Unrelated Classes =&gt; </a:t>
            </a:r>
            <a:r>
              <a:rPr lang="en-IN" sz="2000" u="sng">
                <a:solidFill>
                  <a:srgbClr val="000000"/>
                </a:solidFill>
                <a:latin typeface="Times New Roman"/>
              </a:rPr>
              <a:t>Extract Class</a:t>
            </a:r>
            <a:r>
              <a:rPr lang="en-IN" sz="2000">
                <a:solidFill>
                  <a:srgbClr val="000000"/>
                </a:solidFill>
                <a:latin typeface="Times New Roman"/>
              </a:rPr>
              <a:t>, all classes invoke the new class</a:t>
            </a:r>
            <a:endParaRPr/>
          </a:p>
          <a:p>
            <a:pPr>
              <a:lnSpc>
                <a:spcPct val="100000"/>
              </a:lnSpc>
              <a:buFont typeface="StarSymbol"/>
              <a:buChar char="l"/>
            </a:pPr>
            <a:r>
              <a:rPr lang="en-IN" sz="2000">
                <a:solidFill>
                  <a:srgbClr val="000000"/>
                </a:solidFill>
                <a:latin typeface="Times New Roman"/>
              </a:rPr>
              <a:t>Unrelated Classes =&gt; </a:t>
            </a:r>
            <a:r>
              <a:rPr lang="en-IN" sz="2000" u="sng">
                <a:solidFill>
                  <a:srgbClr val="000000"/>
                </a:solidFill>
                <a:latin typeface="Times New Roman"/>
              </a:rPr>
              <a:t>Extract Method </a:t>
            </a:r>
            <a:r>
              <a:rPr lang="en-IN" sz="2000">
                <a:solidFill>
                  <a:srgbClr val="000000"/>
                </a:solidFill>
                <a:latin typeface="Times New Roman"/>
              </a:rPr>
              <a:t>in one class, make other classes call its method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685800" y="152280"/>
            <a:ext cx="7771680" cy="1142280"/>
          </a:xfrm>
          <a:prstGeom prst="rect">
            <a:avLst/>
          </a:prstGeom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lang="en-IN" sz="4000">
                <a:solidFill>
                  <a:srgbClr val="000000"/>
                </a:solidFill>
                <a:latin typeface="Times New Roman"/>
              </a:rPr>
              <a:t>Temporary Field</a:t>
            </a:r>
            <a:endParaRPr/>
          </a:p>
        </p:txBody>
      </p:sp>
      <p:sp>
        <p:nvSpPr>
          <p:cNvPr id="122" name="CustomShape 2"/>
          <p:cNvSpPr/>
          <p:nvPr/>
        </p:nvSpPr>
        <p:spPr>
          <a:xfrm>
            <a:off x="685800" y="1523880"/>
            <a:ext cx="7771680" cy="41140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90000"/>
              </a:lnSpc>
              <a:buFont typeface="StarSymbol"/>
              <a:buChar char="l"/>
            </a:pPr>
            <a:r>
              <a:rPr lang="en-IN">
                <a:solidFill>
                  <a:srgbClr val="000000"/>
                </a:solidFill>
                <a:latin typeface="Times New Roman"/>
              </a:rPr>
              <a:t>A class has one or more fields (i.e., variables) that are not used all the time</a:t>
            </a:r>
            <a:endParaRPr/>
          </a:p>
          <a:p>
            <a:pPr>
              <a:lnSpc>
                <a:spcPct val="90000"/>
              </a:lnSpc>
              <a:buFont typeface="StarSymbol"/>
              <a:buChar char="l"/>
            </a:pPr>
            <a:r>
              <a:rPr lang="en-IN">
                <a:solidFill>
                  <a:srgbClr val="000000"/>
                </a:solidFill>
                <a:latin typeface="Times New Roman"/>
              </a:rPr>
              <a:t>Trying to understand why and when these fields aren't set is confusing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  <a:buFont typeface="StarSymbol"/>
              <a:buChar char="l"/>
            </a:pPr>
            <a:r>
              <a:rPr lang="en-IN">
                <a:solidFill>
                  <a:srgbClr val="000000"/>
                </a:solidFill>
                <a:latin typeface="Times New Roman"/>
              </a:rPr>
              <a:t>Example: Some instances have a particular attribute, some don't</a:t>
            </a:r>
            <a:endParaRPr/>
          </a:p>
          <a:p>
            <a:pPr lvl="1">
              <a:lnSpc>
                <a:spcPct val="90000"/>
              </a:lnSpc>
              <a:buFont typeface="StarSymbol"/>
              <a:buChar char="l"/>
            </a:pPr>
            <a:r>
              <a:rPr lang="en-IN">
                <a:solidFill>
                  <a:srgbClr val="000000"/>
                </a:solidFill>
                <a:latin typeface="Times New Roman"/>
              </a:rPr>
              <a:t>E.g., Employee class with hourlyRate field that is used only for some employees</a:t>
            </a:r>
            <a:endParaRPr/>
          </a:p>
          <a:p>
            <a:pPr lvl="2">
              <a:lnSpc>
                <a:spcPct val="90000"/>
              </a:lnSpc>
              <a:buFont typeface="StarSymbol"/>
              <a:buChar char="l"/>
            </a:pPr>
            <a:r>
              <a:rPr lang="en-IN">
                <a:solidFill>
                  <a:srgbClr val="000000"/>
                </a:solidFill>
                <a:latin typeface="Times New Roman"/>
              </a:rPr>
              <a:t>Missing subclass.  Use </a:t>
            </a:r>
            <a:r>
              <a:rPr lang="en-IN" u="sng">
                <a:solidFill>
                  <a:srgbClr val="000000"/>
                </a:solidFill>
                <a:latin typeface="Times New Roman"/>
              </a:rPr>
              <a:t>Extract Subclass </a:t>
            </a:r>
            <a:r>
              <a:rPr lang="en-IN">
                <a:solidFill>
                  <a:srgbClr val="000000"/>
                </a:solidFill>
                <a:latin typeface="Times New Roman"/>
              </a:rPr>
              <a:t>to push conditional attributes into appropriate subclasses (e.g., HourlyEmployee)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 lvl="1">
              <a:lnSpc>
                <a:spcPct val="90000"/>
              </a:lnSpc>
              <a:buFont typeface="StarSymbol"/>
              <a:buChar char="l"/>
            </a:pPr>
            <a:r>
              <a:rPr lang="en-IN">
                <a:solidFill>
                  <a:srgbClr val="000000"/>
                </a:solidFill>
                <a:latin typeface="Times New Roman"/>
              </a:rPr>
              <a:t>E.g., Within a class, rather than passing values between methods through parameter lists, values are temporarily stored in object variables.  These variables have meaningful values only when a particular method is running (undesirable)</a:t>
            </a:r>
            <a:endParaRPr/>
          </a:p>
          <a:p>
            <a:pPr lvl="2">
              <a:lnSpc>
                <a:spcPct val="90000"/>
              </a:lnSpc>
              <a:buFont typeface="StarSymbol"/>
              <a:buChar char="l"/>
            </a:pPr>
            <a:r>
              <a:rPr lang="en-IN" u="sng">
                <a:solidFill>
                  <a:srgbClr val="000000"/>
                </a:solidFill>
                <a:latin typeface="Times New Roman"/>
              </a:rPr>
              <a:t>Replace Method with Method Object</a:t>
            </a:r>
            <a:endParaRPr/>
          </a:p>
          <a:p>
            <a:pPr>
              <a:lnSpc>
                <a:spcPct val="90000"/>
              </a:lnSpc>
            </a:pPr>
            <a:endParaRPr/>
          </a:p>
        </p:txBody>
      </p:sp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685800" y="152280"/>
            <a:ext cx="7771680" cy="1142280"/>
          </a:xfrm>
          <a:prstGeom prst="rect">
            <a:avLst/>
          </a:prstGeom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lang="en-IN" sz="4000">
                <a:solidFill>
                  <a:srgbClr val="000000"/>
                </a:solidFill>
                <a:latin typeface="Times New Roman"/>
              </a:rPr>
              <a:t>Temporary Field</a:t>
            </a:r>
            <a:endParaRPr/>
          </a:p>
        </p:txBody>
      </p:sp>
      <p:sp>
        <p:nvSpPr>
          <p:cNvPr id="124" name="CustomShape 2"/>
          <p:cNvSpPr/>
          <p:nvPr/>
        </p:nvSpPr>
        <p:spPr>
          <a:xfrm>
            <a:off x="685800" y="1523880"/>
            <a:ext cx="7771680" cy="41140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90000"/>
              </a:lnSpc>
              <a:buFont typeface="StarSymbol"/>
              <a:buChar char="l"/>
            </a:pPr>
            <a:r>
              <a:rPr lang="en-IN">
                <a:solidFill>
                  <a:srgbClr val="000000"/>
                </a:solidFill>
                <a:latin typeface="Times New Roman"/>
              </a:rPr>
              <a:t>A class has one or more fields (i.e., variables) that are not used all the time</a:t>
            </a:r>
            <a:endParaRPr/>
          </a:p>
          <a:p>
            <a:pPr>
              <a:lnSpc>
                <a:spcPct val="90000"/>
              </a:lnSpc>
              <a:buFont typeface="StarSymbol"/>
              <a:buChar char="l"/>
            </a:pPr>
            <a:r>
              <a:rPr lang="en-IN">
                <a:solidFill>
                  <a:srgbClr val="000000"/>
                </a:solidFill>
                <a:latin typeface="Times New Roman"/>
              </a:rPr>
              <a:t>Trying to understand why and when these fields aren't set is confusing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  <a:buFont typeface="StarSymbol"/>
              <a:buChar char="l"/>
            </a:pPr>
            <a:r>
              <a:rPr lang="en-IN">
                <a:solidFill>
                  <a:srgbClr val="000000"/>
                </a:solidFill>
                <a:latin typeface="Times New Roman"/>
              </a:rPr>
              <a:t>Example: Some instances have a particular attribute, some don't</a:t>
            </a:r>
            <a:endParaRPr/>
          </a:p>
          <a:p>
            <a:pPr lvl="1">
              <a:lnSpc>
                <a:spcPct val="90000"/>
              </a:lnSpc>
              <a:buFont typeface="StarSymbol"/>
              <a:buChar char="l"/>
            </a:pPr>
            <a:r>
              <a:rPr lang="en-IN">
                <a:solidFill>
                  <a:srgbClr val="000000"/>
                </a:solidFill>
                <a:latin typeface="Times New Roman"/>
              </a:rPr>
              <a:t>E.g., Employee class with hourlyRate field that is used only for some employees</a:t>
            </a:r>
            <a:endParaRPr/>
          </a:p>
          <a:p>
            <a:pPr lvl="2">
              <a:lnSpc>
                <a:spcPct val="90000"/>
              </a:lnSpc>
              <a:buFont typeface="StarSymbol"/>
              <a:buChar char="l"/>
            </a:pPr>
            <a:r>
              <a:rPr lang="en-IN">
                <a:solidFill>
                  <a:srgbClr val="000000"/>
                </a:solidFill>
                <a:latin typeface="Times New Roman"/>
              </a:rPr>
              <a:t>Missing subclass.  Use </a:t>
            </a:r>
            <a:r>
              <a:rPr lang="en-IN" u="sng">
                <a:solidFill>
                  <a:srgbClr val="000000"/>
                </a:solidFill>
                <a:latin typeface="Times New Roman"/>
              </a:rPr>
              <a:t>Extract Subclass </a:t>
            </a:r>
            <a:r>
              <a:rPr lang="en-IN">
                <a:solidFill>
                  <a:srgbClr val="000000"/>
                </a:solidFill>
                <a:latin typeface="Times New Roman"/>
              </a:rPr>
              <a:t>to push conditional attributes into appropriate subclasses (e.g., HourlyEmployee)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 lvl="1">
              <a:lnSpc>
                <a:spcPct val="90000"/>
              </a:lnSpc>
              <a:buFont typeface="StarSymbol"/>
              <a:buChar char="l"/>
            </a:pPr>
            <a:r>
              <a:rPr lang="en-IN">
                <a:solidFill>
                  <a:srgbClr val="000000"/>
                </a:solidFill>
                <a:latin typeface="Times New Roman"/>
              </a:rPr>
              <a:t>E.g., Within a class, rather than passing values between methods through parameter lists, values are temporarily stored in object variables.  These variables have meaningful values only when a particular method is running (undesirable)</a:t>
            </a:r>
            <a:endParaRPr/>
          </a:p>
          <a:p>
            <a:pPr lvl="2">
              <a:lnSpc>
                <a:spcPct val="90000"/>
              </a:lnSpc>
              <a:buFont typeface="StarSymbol"/>
              <a:buChar char="l"/>
            </a:pPr>
            <a:r>
              <a:rPr lang="en-IN" u="sng">
                <a:solidFill>
                  <a:srgbClr val="000000"/>
                </a:solidFill>
                <a:latin typeface="Times New Roman"/>
              </a:rPr>
              <a:t>Replace Method with Method Object</a:t>
            </a:r>
            <a:endParaRPr/>
          </a:p>
          <a:p>
            <a:pPr>
              <a:lnSpc>
                <a:spcPct val="90000"/>
              </a:lnSpc>
            </a:pPr>
            <a:endParaRPr/>
          </a:p>
        </p:txBody>
      </p:sp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685800" y="304920"/>
            <a:ext cx="7771680" cy="1142280"/>
          </a:xfrm>
          <a:prstGeom prst="rect">
            <a:avLst/>
          </a:prstGeom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lang="en-IN" sz="4000">
                <a:solidFill>
                  <a:srgbClr val="000000"/>
                </a:solidFill>
                <a:latin typeface="Times New Roman"/>
              </a:rPr>
              <a:t>Long Method</a:t>
            </a:r>
            <a:endParaRPr/>
          </a:p>
        </p:txBody>
      </p:sp>
      <p:sp>
        <p:nvSpPr>
          <p:cNvPr id="126" name="CustomShape 2"/>
          <p:cNvSpPr/>
          <p:nvPr/>
        </p:nvSpPr>
        <p:spPr>
          <a:xfrm>
            <a:off x="685800" y="1600200"/>
            <a:ext cx="7771680" cy="449496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90000"/>
              </a:lnSpc>
              <a:buFont typeface="StarSymbol"/>
              <a:buChar char="l"/>
            </a:pPr>
            <a:r>
              <a:rPr lang="en-IN" sz="2000">
                <a:solidFill>
                  <a:srgbClr val="000000"/>
                </a:solidFill>
                <a:latin typeface="Times New Roman"/>
              </a:rPr>
              <a:t>Long methods are hard to understand and more prone to bugs</a:t>
            </a:r>
            <a:endParaRPr/>
          </a:p>
          <a:p>
            <a:pPr>
              <a:lnSpc>
                <a:spcPct val="90000"/>
              </a:lnSpc>
              <a:buFont typeface="StarSymbol"/>
              <a:buChar char="l"/>
            </a:pPr>
            <a:r>
              <a:rPr lang="en-IN" sz="2000">
                <a:solidFill>
                  <a:srgbClr val="000000"/>
                </a:solidFill>
                <a:latin typeface="Times New Roman"/>
              </a:rPr>
              <a:t>Find parts of the method that naturally go together, and </a:t>
            </a:r>
            <a:r>
              <a:rPr lang="en-IN" sz="2000" u="sng">
                <a:solidFill>
                  <a:srgbClr val="000000"/>
                </a:solidFill>
                <a:latin typeface="Times New Roman"/>
              </a:rPr>
              <a:t>Extract Method</a:t>
            </a:r>
            <a:endParaRPr/>
          </a:p>
          <a:p>
            <a:pPr>
              <a:lnSpc>
                <a:spcPct val="90000"/>
              </a:lnSpc>
              <a:buFont typeface="StarSymbol"/>
              <a:buChar char="l"/>
            </a:pPr>
            <a:r>
              <a:rPr i="1" lang="en-IN" sz="2000">
                <a:solidFill>
                  <a:srgbClr val="000000"/>
                </a:solidFill>
                <a:latin typeface="Times New Roman"/>
              </a:rPr>
              <a:t>Problem: How do the new sub-methods access the parameters and locals of the original method?</a:t>
            </a:r>
            <a:endParaRPr/>
          </a:p>
          <a:p>
            <a:pPr>
              <a:lnSpc>
                <a:spcPct val="90000"/>
              </a:lnSpc>
              <a:buFont typeface="StarSymbol"/>
              <a:buChar char="l"/>
            </a:pPr>
            <a:r>
              <a:rPr lang="en-IN" sz="2000">
                <a:solidFill>
                  <a:srgbClr val="000000"/>
                </a:solidFill>
                <a:latin typeface="Times New Roman"/>
              </a:rPr>
              <a:t>Store the original method’s parameters and locals in instance variables so all sub-methods can access them?</a:t>
            </a:r>
            <a:endParaRPr/>
          </a:p>
          <a:p>
            <a:pPr lvl="1">
              <a:lnSpc>
                <a:spcPct val="90000"/>
              </a:lnSpc>
              <a:buFont typeface="StarSymbol"/>
              <a:buChar char="l"/>
            </a:pPr>
            <a:r>
              <a:rPr lang="en-IN" sz="2000">
                <a:solidFill>
                  <a:srgbClr val="000000"/>
                </a:solidFill>
                <a:latin typeface="Times New Roman"/>
              </a:rPr>
              <a:t>No.  This would cause the “Temporary Field” problem (fields that are not used all of the time)</a:t>
            </a:r>
            <a:endParaRPr/>
          </a:p>
          <a:p>
            <a:pPr>
              <a:lnSpc>
                <a:spcPct val="90000"/>
              </a:lnSpc>
              <a:buFont typeface="StarSymbol"/>
              <a:buChar char="l"/>
            </a:pPr>
            <a:r>
              <a:rPr lang="en-IN" sz="2000">
                <a:solidFill>
                  <a:srgbClr val="000000"/>
                </a:solidFill>
                <a:latin typeface="Times New Roman"/>
              </a:rPr>
              <a:t>Parameters &amp; locals of original method could be passed as parameters into sub-methods</a:t>
            </a:r>
            <a:endParaRPr/>
          </a:p>
          <a:p>
            <a:pPr lvl="1">
              <a:lnSpc>
                <a:spcPct val="90000"/>
              </a:lnSpc>
              <a:buFont typeface="StarSymbol"/>
              <a:buChar char="l"/>
            </a:pPr>
            <a:r>
              <a:rPr lang="en-IN" sz="2000">
                <a:solidFill>
                  <a:srgbClr val="000000"/>
                </a:solidFill>
                <a:latin typeface="Times New Roman"/>
              </a:rPr>
              <a:t>Often works, but sometimes leads to long parameter lists on sub-methods</a:t>
            </a:r>
            <a:endParaRPr/>
          </a:p>
          <a:p>
            <a:pPr lvl="1">
              <a:lnSpc>
                <a:spcPct val="90000"/>
              </a:lnSpc>
              <a:buFont typeface="StarSymbol"/>
              <a:buChar char="l"/>
            </a:pPr>
            <a:r>
              <a:rPr lang="en-IN" sz="2000">
                <a:solidFill>
                  <a:srgbClr val="000000"/>
                </a:solidFill>
                <a:latin typeface="Times New Roman"/>
              </a:rPr>
              <a:t>Could </a:t>
            </a:r>
            <a:r>
              <a:rPr lang="en-IN" sz="2000" u="sng">
                <a:solidFill>
                  <a:srgbClr val="000000"/>
                </a:solidFill>
                <a:latin typeface="Times New Roman"/>
              </a:rPr>
              <a:t>Introduce Parameter Object </a:t>
            </a:r>
            <a:r>
              <a:rPr lang="en-IN" sz="2000">
                <a:solidFill>
                  <a:srgbClr val="000000"/>
                </a:solidFill>
                <a:latin typeface="Times New Roman"/>
              </a:rPr>
              <a:t>to shorten parameter lists</a:t>
            </a:r>
            <a:endParaRPr/>
          </a:p>
          <a:p>
            <a:pPr>
              <a:lnSpc>
                <a:spcPct val="90000"/>
              </a:lnSpc>
            </a:pPr>
            <a:endParaRPr/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