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784" r:id="rId3"/>
    <p:sldId id="649" r:id="rId5"/>
    <p:sldId id="744" r:id="rId6"/>
    <p:sldId id="747" r:id="rId7"/>
    <p:sldId id="745" r:id="rId8"/>
    <p:sldId id="748" r:id="rId9"/>
    <p:sldId id="749" r:id="rId10"/>
    <p:sldId id="746" r:id="rId11"/>
    <p:sldId id="739" r:id="rId12"/>
    <p:sldId id="827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00324B"/>
    <a:srgbClr val="080808"/>
    <a:srgbClr val="F1F3F2"/>
    <a:srgbClr val="B2B2B2"/>
    <a:srgbClr val="ACC34B"/>
    <a:srgbClr val="FFFFFF"/>
    <a:srgbClr val="D9D9D9"/>
    <a:srgbClr val="025DAE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91579" autoAdjust="0"/>
  </p:normalViewPr>
  <p:slideViewPr>
    <p:cSldViewPr>
      <p:cViewPr>
        <p:scale>
          <a:sx n="66" d="100"/>
          <a:sy n="66" d="100"/>
        </p:scale>
        <p:origin x="-516" y="-1536"/>
      </p:cViewPr>
      <p:guideLst>
        <p:guide orient="horz" pos="1617"/>
        <p:guide pos="28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96D07-341D-4D88-BBFE-B431BFA041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A0F9D-3357-4A94-85C8-3B842B870DC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CEC7-3A54-47D1-BB25-17A0FDA63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661-81B6-46E9-A91E-889569155C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CEC7-3A54-47D1-BB25-17A0FDA63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661-81B6-46E9-A91E-889569155C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CEC7-3A54-47D1-BB25-17A0FDA63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661-81B6-46E9-A91E-889569155C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CEC7-3A54-47D1-BB25-17A0FDA63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661-81B6-46E9-A91E-889569155C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CEC7-3A54-47D1-BB25-17A0FDA63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661-81B6-46E9-A91E-889569155C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CEC7-3A54-47D1-BB25-17A0FDA63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661-81B6-46E9-A91E-889569155CC2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7164288" y="480399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10000"/>
                  <a:lumOff val="9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10000"/>
                  <a:lumOff val="9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10000"/>
                  <a:lumOff val="9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10000"/>
                  <a:lumOff val="9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10000"/>
                  <a:lumOff val="9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10000"/>
                  <a:lumOff val="9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10000"/>
                  <a:lumOff val="9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10000"/>
                  <a:lumOff val="9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10000"/>
                  <a:lumOff val="9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10000"/>
                    <a:lumOff val="90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10000"/>
                  <a:lumOff val="90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CEC7-3A54-47D1-BB25-17A0FDA63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661-81B6-46E9-A91E-889569155C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CEC7-3A54-47D1-BB25-17A0FDA63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661-81B6-46E9-A91E-889569155C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CEC7-3A54-47D1-BB25-17A0FDA63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661-81B6-46E9-A91E-889569155C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CEC7-3A54-47D1-BB25-17A0FDA63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5661-81B6-46E9-A91E-889569155C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CCEC7-3A54-47D1-BB25-17A0FDA63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95661-81B6-46E9-A91E-889569155C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1820806"/>
            <a:ext cx="3008382" cy="18105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15816" y="1541258"/>
            <a:ext cx="5897880" cy="783590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zh-CN" altLang="en-US" sz="4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机器学习学习经验分享</a:t>
            </a:r>
            <a:endParaRPr lang="zh-CN" altLang="en-US" sz="4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56071" y="4154003"/>
            <a:ext cx="1132840" cy="521970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1601</a:t>
            </a:r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endParaRPr lang="zh-CN" altLang="en-US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陈万祥</a:t>
            </a:r>
            <a:endParaRPr lang="zh-CN" altLang="en-US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49"/>
                            </p:stCondLst>
                            <p:childTnLst>
                              <p:par>
                                <p:cTn id="2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5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65447" y="145525"/>
            <a:ext cx="5742417" cy="337185"/>
            <a:chOff x="568442" y="319364"/>
            <a:chExt cx="7656560" cy="449581"/>
          </a:xfrm>
        </p:grpSpPr>
        <p:sp>
          <p:nvSpPr>
            <p:cNvPr id="24" name="文本框 23"/>
            <p:cNvSpPr txBox="1"/>
            <p:nvPr/>
          </p:nvSpPr>
          <p:spPr>
            <a:xfrm>
              <a:off x="665958" y="319364"/>
              <a:ext cx="7559044" cy="449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学习可能是一件很枯燥的事，但是只要感兴趣那就成功了一半</a:t>
              </a:r>
              <a:endPara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bg1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3"/>
            <p:cNvSpPr txBox="1"/>
            <p:nvPr/>
          </p:nvSpPr>
          <p:spPr>
            <a:xfrm>
              <a:off x="2306003" y="429775"/>
              <a:ext cx="2135629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solidFill>
                    <a:schemeClr val="accent1">
                      <a:lumMod val="25000"/>
                      <a:lumOff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Click here to add Title</a:t>
              </a:r>
              <a:endParaRPr lang="zh-CN" altLang="en-US" sz="1000" dirty="0">
                <a:solidFill>
                  <a:schemeClr val="accent1">
                    <a:lumMod val="25000"/>
                    <a:lumOff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28040" y="732155"/>
            <a:ext cx="33591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兴趣是培养出来的，不是天生的。所以不要一碰到的难处，就怀疑自己是不是不适合？不要这样想，慢慢的去一点点的开始，只需一点点的慢慢做，就会获得很大的收获。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28040" y="2764155"/>
            <a:ext cx="2146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选择很重要！</a:t>
            </a:r>
            <a:endParaRPr lang="zh-CN" altLang="en-US"/>
          </a:p>
        </p:txBody>
      </p:sp>
      <p:pic>
        <p:nvPicPr>
          <p:cNvPr id="9" name="图片 8" descr="前后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0135" y="482600"/>
            <a:ext cx="3547745" cy="4645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2358853" y="-59624"/>
            <a:ext cx="153152" cy="5317424"/>
            <a:chOff x="3145138" y="-79498"/>
            <a:chExt cx="204202" cy="7089898"/>
          </a:xfrm>
        </p:grpSpPr>
        <p:cxnSp>
          <p:nvCxnSpPr>
            <p:cNvPr id="53" name="Straight Connector 31"/>
            <p:cNvCxnSpPr/>
            <p:nvPr/>
          </p:nvCxnSpPr>
          <p:spPr>
            <a:xfrm flipV="1">
              <a:off x="3247239" y="-79498"/>
              <a:ext cx="0" cy="7089898"/>
            </a:xfrm>
            <a:prstGeom prst="line">
              <a:avLst/>
            </a:prstGeom>
            <a:ln w="13970">
              <a:solidFill>
                <a:schemeClr val="bg1"/>
              </a:solidFill>
              <a:prstDash val="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"/>
            <p:cNvSpPr/>
            <p:nvPr/>
          </p:nvSpPr>
          <p:spPr>
            <a:xfrm>
              <a:off x="3145138" y="6026634"/>
              <a:ext cx="204202" cy="20420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Oval 5"/>
            <p:cNvSpPr/>
            <p:nvPr/>
          </p:nvSpPr>
          <p:spPr>
            <a:xfrm>
              <a:off x="3145138" y="168759"/>
              <a:ext cx="204202" cy="20420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627086" y="1705794"/>
            <a:ext cx="1610670" cy="1613928"/>
            <a:chOff x="1627086" y="1705794"/>
            <a:chExt cx="1610670" cy="1613928"/>
          </a:xfrm>
        </p:grpSpPr>
        <p:sp>
          <p:nvSpPr>
            <p:cNvPr id="61" name="任意多边形 82"/>
            <p:cNvSpPr/>
            <p:nvPr/>
          </p:nvSpPr>
          <p:spPr bwMode="auto">
            <a:xfrm rot="3738964">
              <a:off x="1625457" y="1707423"/>
              <a:ext cx="1613928" cy="161067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  <a:alpha val="4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60" name="椭圆 80"/>
            <p:cNvSpPr/>
            <p:nvPr/>
          </p:nvSpPr>
          <p:spPr bwMode="auto">
            <a:xfrm>
              <a:off x="1850445" y="1929603"/>
              <a:ext cx="1163953" cy="1166311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964986" y="2258843"/>
              <a:ext cx="93487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zh-CN" altLang="en-US" sz="2700" spc="225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2700" spc="225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635896" y="771550"/>
            <a:ext cx="3738767" cy="615670"/>
            <a:chOff x="4441088" y="670090"/>
            <a:chExt cx="4985024" cy="820894"/>
          </a:xfrm>
        </p:grpSpPr>
        <p:grpSp>
          <p:nvGrpSpPr>
            <p:cNvPr id="64" name="组合 63"/>
            <p:cNvGrpSpPr/>
            <p:nvPr/>
          </p:nvGrpSpPr>
          <p:grpSpPr>
            <a:xfrm>
              <a:off x="4441088" y="761746"/>
              <a:ext cx="727764" cy="729238"/>
              <a:chOff x="4339490" y="761746"/>
              <a:chExt cx="727764" cy="729238"/>
            </a:xfrm>
          </p:grpSpPr>
          <p:sp>
            <p:nvSpPr>
              <p:cNvPr id="69" name="任意多边形 82"/>
              <p:cNvSpPr/>
              <p:nvPr/>
            </p:nvSpPr>
            <p:spPr bwMode="auto">
              <a:xfrm rot="3738964">
                <a:off x="4338753" y="762483"/>
                <a:ext cx="729238" cy="727764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solidFill>
                <a:schemeClr val="bg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srgbClr val="FFFFFF"/>
                  </a:solidFill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474113" y="801513"/>
                <a:ext cx="534763" cy="636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altLang="zh-CN" sz="2400" spc="225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spc="225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5" name="矩形 39"/>
            <p:cNvSpPr>
              <a:spLocks noChangeArrowheads="1"/>
            </p:cNvSpPr>
            <p:nvPr/>
          </p:nvSpPr>
          <p:spPr bwMode="auto">
            <a:xfrm>
              <a:off x="5338826" y="1047121"/>
              <a:ext cx="4087286" cy="429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</a:pPr>
              <a:endParaRPr lang="zh-CN" altLang="en-US" sz="1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66" name="矩形 39"/>
            <p:cNvSpPr>
              <a:spLocks noChangeArrowheads="1"/>
            </p:cNvSpPr>
            <p:nvPr/>
          </p:nvSpPr>
          <p:spPr bwMode="auto">
            <a:xfrm>
              <a:off x="5201642" y="670090"/>
              <a:ext cx="3762378" cy="552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750"/>
                </a:spcBef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【 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认识机器学习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】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4211960" y="1419622"/>
            <a:ext cx="3392198" cy="615670"/>
            <a:chOff x="4441088" y="670090"/>
            <a:chExt cx="4522932" cy="820894"/>
          </a:xfrm>
        </p:grpSpPr>
        <p:grpSp>
          <p:nvGrpSpPr>
            <p:cNvPr id="134" name="组合 133"/>
            <p:cNvGrpSpPr/>
            <p:nvPr/>
          </p:nvGrpSpPr>
          <p:grpSpPr>
            <a:xfrm>
              <a:off x="4441088" y="761746"/>
              <a:ext cx="727764" cy="729238"/>
              <a:chOff x="4339490" y="761746"/>
              <a:chExt cx="727764" cy="729238"/>
            </a:xfrm>
          </p:grpSpPr>
          <p:sp>
            <p:nvSpPr>
              <p:cNvPr id="137" name="任意多边形 82"/>
              <p:cNvSpPr/>
              <p:nvPr/>
            </p:nvSpPr>
            <p:spPr bwMode="auto">
              <a:xfrm rot="3738964">
                <a:off x="4338753" y="762483"/>
                <a:ext cx="729238" cy="727764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solidFill>
                <a:schemeClr val="tx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srgbClr val="FFFFFF"/>
                  </a:solidFill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4474113" y="801513"/>
                <a:ext cx="534763" cy="636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altLang="zh-CN" sz="2400" spc="225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spc="225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6" name="矩形 39"/>
            <p:cNvSpPr>
              <a:spLocks noChangeArrowheads="1"/>
            </p:cNvSpPr>
            <p:nvPr/>
          </p:nvSpPr>
          <p:spPr bwMode="auto">
            <a:xfrm>
              <a:off x="5201642" y="670090"/>
              <a:ext cx="3762378" cy="552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750"/>
                </a:spcBef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【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学习路线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 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】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4355976" y="2223240"/>
            <a:ext cx="3392198" cy="615670"/>
            <a:chOff x="4441088" y="670090"/>
            <a:chExt cx="4522932" cy="820894"/>
          </a:xfrm>
        </p:grpSpPr>
        <p:grpSp>
          <p:nvGrpSpPr>
            <p:cNvPr id="140" name="组合 139"/>
            <p:cNvGrpSpPr/>
            <p:nvPr/>
          </p:nvGrpSpPr>
          <p:grpSpPr>
            <a:xfrm>
              <a:off x="4441088" y="761746"/>
              <a:ext cx="727764" cy="729238"/>
              <a:chOff x="4339490" y="761746"/>
              <a:chExt cx="727764" cy="729238"/>
            </a:xfrm>
          </p:grpSpPr>
          <p:sp>
            <p:nvSpPr>
              <p:cNvPr id="143" name="任意多边形 82"/>
              <p:cNvSpPr/>
              <p:nvPr/>
            </p:nvSpPr>
            <p:spPr bwMode="auto">
              <a:xfrm rot="3738964">
                <a:off x="4338753" y="762483"/>
                <a:ext cx="729238" cy="727764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solidFill>
                <a:schemeClr val="bg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srgbClr val="FFFFFF"/>
                  </a:solidFill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4474113" y="801513"/>
                <a:ext cx="534763" cy="636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altLang="zh-CN" sz="2400" spc="225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spc="225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2" name="矩形 39"/>
            <p:cNvSpPr>
              <a:spLocks noChangeArrowheads="1"/>
            </p:cNvSpPr>
            <p:nvPr/>
          </p:nvSpPr>
          <p:spPr bwMode="auto">
            <a:xfrm>
              <a:off x="5201642" y="670090"/>
              <a:ext cx="3762378" cy="552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750"/>
                </a:spcBef>
              </a:pPr>
              <a:r>
                <a:rPr lang="en-US" altLang="zh-CN" sz="14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【 </a:t>
              </a:r>
              <a:r>
                <a:rPr lang="zh-CN" altLang="en-US" sz="14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学习资源</a:t>
              </a:r>
              <a:r>
                <a:rPr lang="en-US" altLang="zh-CN" sz="14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】</a:t>
              </a:r>
              <a:endParaRPr lang="zh-CN" altLang="en-US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4211960" y="3022848"/>
            <a:ext cx="3392198" cy="615670"/>
            <a:chOff x="4441088" y="670090"/>
            <a:chExt cx="4522932" cy="820894"/>
          </a:xfrm>
        </p:grpSpPr>
        <p:grpSp>
          <p:nvGrpSpPr>
            <p:cNvPr id="146" name="组合 145"/>
            <p:cNvGrpSpPr/>
            <p:nvPr/>
          </p:nvGrpSpPr>
          <p:grpSpPr>
            <a:xfrm>
              <a:off x="4441088" y="761746"/>
              <a:ext cx="727764" cy="729238"/>
              <a:chOff x="4339490" y="761746"/>
              <a:chExt cx="727764" cy="729238"/>
            </a:xfrm>
          </p:grpSpPr>
          <p:sp>
            <p:nvSpPr>
              <p:cNvPr id="149" name="任意多边形 82"/>
              <p:cNvSpPr/>
              <p:nvPr/>
            </p:nvSpPr>
            <p:spPr bwMode="auto">
              <a:xfrm rot="3738964">
                <a:off x="4338753" y="762483"/>
                <a:ext cx="729238" cy="727764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solidFill>
                <a:schemeClr val="tx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srgbClr val="FFFFFF"/>
                  </a:solidFill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4474113" y="801513"/>
                <a:ext cx="534763" cy="636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altLang="zh-CN" sz="2400" spc="225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spc="225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8" name="矩形 39"/>
            <p:cNvSpPr>
              <a:spLocks noChangeArrowheads="1"/>
            </p:cNvSpPr>
            <p:nvPr/>
          </p:nvSpPr>
          <p:spPr bwMode="auto">
            <a:xfrm>
              <a:off x="5201642" y="670090"/>
              <a:ext cx="3762378" cy="552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750"/>
                </a:spcBef>
              </a:pPr>
              <a:r>
                <a:rPr lang="en-US" altLang="zh-CN" sz="1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【 </a:t>
              </a:r>
              <a:r>
                <a:rPr lang="zh-CN" altLang="en-US" sz="1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比赛</a:t>
              </a:r>
              <a:r>
                <a:rPr lang="en-US" altLang="zh-CN" sz="1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】</a:t>
              </a:r>
              <a:endPara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3635896" y="3743671"/>
            <a:ext cx="3392198" cy="546928"/>
            <a:chOff x="4441088" y="761746"/>
            <a:chExt cx="4522932" cy="729238"/>
          </a:xfrm>
        </p:grpSpPr>
        <p:grpSp>
          <p:nvGrpSpPr>
            <p:cNvPr id="152" name="组合 151"/>
            <p:cNvGrpSpPr/>
            <p:nvPr/>
          </p:nvGrpSpPr>
          <p:grpSpPr>
            <a:xfrm>
              <a:off x="4441088" y="761746"/>
              <a:ext cx="727764" cy="729238"/>
              <a:chOff x="4339490" y="761746"/>
              <a:chExt cx="727764" cy="729238"/>
            </a:xfrm>
          </p:grpSpPr>
          <p:sp>
            <p:nvSpPr>
              <p:cNvPr id="155" name="任意多边形 82"/>
              <p:cNvSpPr/>
              <p:nvPr/>
            </p:nvSpPr>
            <p:spPr bwMode="auto">
              <a:xfrm rot="3738964">
                <a:off x="4338753" y="762483"/>
                <a:ext cx="729238" cy="727764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solidFill>
                <a:schemeClr val="tx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srgbClr val="FFFFFF"/>
                  </a:solidFill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4474113" y="801513"/>
                <a:ext cx="534763" cy="636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altLang="zh-CN" sz="2400" spc="225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400" spc="225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4" name="矩形 39"/>
            <p:cNvSpPr>
              <a:spLocks noChangeArrowheads="1"/>
            </p:cNvSpPr>
            <p:nvPr/>
          </p:nvSpPr>
          <p:spPr bwMode="auto">
            <a:xfrm>
              <a:off x="5201642" y="802170"/>
              <a:ext cx="3762378" cy="552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750"/>
                </a:spcBef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【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产品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】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3607064" y="1058649"/>
            <a:ext cx="1954450" cy="1954450"/>
            <a:chOff x="5807955" y="4605844"/>
            <a:chExt cx="1402144" cy="1402144"/>
          </a:xfrm>
        </p:grpSpPr>
        <p:sp>
          <p:nvSpPr>
            <p:cNvPr id="41" name="文本框 5"/>
            <p:cNvSpPr txBox="1"/>
            <p:nvPr/>
          </p:nvSpPr>
          <p:spPr>
            <a:xfrm>
              <a:off x="6396536" y="4911052"/>
              <a:ext cx="723587" cy="728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latin typeface="站酷高端黑" panose="02010600030101010101" pitchFamily="2" charset="-122"/>
                  <a:ea typeface="站酷高端黑" panose="02010600030101010101" pitchFamily="2" charset="-122"/>
                </a:rPr>
                <a:t>01</a:t>
              </a:r>
              <a:endParaRPr lang="zh-CN" altLang="en-US" sz="6000" dirty="0">
                <a:latin typeface="站酷高端黑" panose="02010600030101010101" pitchFamily="2" charset="-122"/>
                <a:ea typeface="站酷高端黑" panose="02010600030101010101" pitchFamily="2" charset="-122"/>
              </a:endParaRPr>
            </a:p>
          </p:txBody>
        </p:sp>
        <p:sp>
          <p:nvSpPr>
            <p:cNvPr id="42" name="弧形 41"/>
            <p:cNvSpPr/>
            <p:nvPr/>
          </p:nvSpPr>
          <p:spPr>
            <a:xfrm rot="2700000">
              <a:off x="5884495" y="4686150"/>
              <a:ext cx="1249065" cy="1249065"/>
            </a:xfrm>
            <a:prstGeom prst="arc">
              <a:avLst>
                <a:gd name="adj1" fmla="val 20887794"/>
                <a:gd name="adj2" fmla="val 16988131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8C864"/>
                </a:solidFill>
              </a:endParaRPr>
            </a:p>
          </p:txBody>
        </p:sp>
        <p:sp>
          <p:nvSpPr>
            <p:cNvPr id="43" name="弦形 42"/>
            <p:cNvSpPr/>
            <p:nvPr/>
          </p:nvSpPr>
          <p:spPr>
            <a:xfrm>
              <a:off x="5807955" y="4605844"/>
              <a:ext cx="1402144" cy="1402144"/>
            </a:xfrm>
            <a:prstGeom prst="chord">
              <a:avLst>
                <a:gd name="adj1" fmla="val 4720851"/>
                <a:gd name="adj2" fmla="val 110403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8C864"/>
                </a:solidFill>
              </a:endParaRPr>
            </a:p>
          </p:txBody>
        </p:sp>
      </p:grpSp>
      <p:sp>
        <p:nvSpPr>
          <p:cNvPr id="44" name="矩形 69"/>
          <p:cNvSpPr>
            <a:spLocks noChangeArrowheads="1"/>
          </p:cNvSpPr>
          <p:nvPr/>
        </p:nvSpPr>
        <p:spPr bwMode="auto">
          <a:xfrm>
            <a:off x="3419872" y="3124294"/>
            <a:ext cx="2483809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sz="3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认识机器学习</a:t>
            </a:r>
            <a:endParaRPr lang="zh-CN" sz="3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1907704" y="3401293"/>
            <a:ext cx="136815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6084168" y="3401293"/>
            <a:ext cx="12961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023620" y="3726815"/>
            <a:ext cx="795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一门多领域的交叉学科：涉及微积分，概率性，线性代数，逼近论，凸分析等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rot="18900000">
            <a:off x="1971641" y="2702866"/>
            <a:ext cx="756137" cy="0"/>
          </a:xfrm>
          <a:prstGeom prst="line">
            <a:avLst/>
          </a:prstGeom>
          <a:ln w="3175">
            <a:solidFill>
              <a:schemeClr val="bg1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rot="2700000" flipH="1">
            <a:off x="3207556" y="2718599"/>
            <a:ext cx="756137" cy="0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1"/>
          <p:cNvGrpSpPr/>
          <p:nvPr/>
        </p:nvGrpSpPr>
        <p:grpSpPr>
          <a:xfrm>
            <a:off x="826059" y="1536451"/>
            <a:ext cx="1764006" cy="942443"/>
            <a:chOff x="6276402" y="2014570"/>
            <a:chExt cx="1764006" cy="942443"/>
          </a:xfrm>
        </p:grpSpPr>
        <p:sp>
          <p:nvSpPr>
            <p:cNvPr id="5" name="TextBox 20"/>
            <p:cNvSpPr txBox="1"/>
            <p:nvPr/>
          </p:nvSpPr>
          <p:spPr bwMode="auto">
            <a:xfrm>
              <a:off x="6396141" y="2402658"/>
              <a:ext cx="1526083" cy="554355"/>
            </a:xfrm>
            <a:prstGeom prst="rect">
              <a:avLst/>
            </a:prstGeom>
            <a:noFill/>
          </p:spPr>
          <p:txBody>
            <a:bodyPr vert="horz" wrap="square" lIns="93296" tIns="46648" rIns="93296" bIns="46648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0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心理学和数理逻辑学初次引入神经元的概念。提出M-P模型</a:t>
              </a:r>
              <a:endParaRPr lang="zh-CN" altLang="en-US" sz="1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19"/>
            <p:cNvSpPr txBox="1">
              <a:spLocks noChangeArrowheads="1"/>
            </p:cNvSpPr>
            <p:nvPr/>
          </p:nvSpPr>
          <p:spPr bwMode="auto">
            <a:xfrm>
              <a:off x="6276402" y="2014570"/>
              <a:ext cx="1764006" cy="338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96" tIns="46648" rIns="93296" bIns="46648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1940年萌芽时期</a:t>
              </a:r>
              <a:endPara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 rot="18900000">
            <a:off x="4228104" y="2702866"/>
            <a:ext cx="756137" cy="0"/>
          </a:xfrm>
          <a:prstGeom prst="line">
            <a:avLst/>
          </a:prstGeom>
          <a:ln w="3175">
            <a:solidFill>
              <a:schemeClr val="bg2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1"/>
          <p:cNvGrpSpPr/>
          <p:nvPr/>
        </p:nvGrpSpPr>
        <p:grpSpPr>
          <a:xfrm>
            <a:off x="3184796" y="1536451"/>
            <a:ext cx="2230120" cy="1000863"/>
            <a:chOff x="6278307" y="2195545"/>
            <a:chExt cx="2230120" cy="1000863"/>
          </a:xfrm>
        </p:grpSpPr>
        <p:sp>
          <p:nvSpPr>
            <p:cNvPr id="9" name="TextBox 20"/>
            <p:cNvSpPr txBox="1"/>
            <p:nvPr/>
          </p:nvSpPr>
          <p:spPr bwMode="auto">
            <a:xfrm>
              <a:off x="6441226" y="2488383"/>
              <a:ext cx="1526083" cy="708025"/>
            </a:xfrm>
            <a:prstGeom prst="rect">
              <a:avLst/>
            </a:prstGeom>
            <a:noFill/>
          </p:spPr>
          <p:txBody>
            <a:bodyPr vert="horz" wrap="square" lIns="93296" tIns="46648" rIns="93296" bIns="46648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0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由于感知机结构单一，解决问题很局限，机器学习发展停滞不前。有质疑也有突破。</a:t>
              </a:r>
              <a:endParaRPr lang="zh-CN" altLang="en-US" sz="1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19"/>
            <p:cNvSpPr txBox="1">
              <a:spLocks noChangeArrowheads="1"/>
            </p:cNvSpPr>
            <p:nvPr/>
          </p:nvSpPr>
          <p:spPr bwMode="auto">
            <a:xfrm>
              <a:off x="6278307" y="2195545"/>
              <a:ext cx="2230120" cy="338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96" tIns="46648" rIns="93296" bIns="46648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1960-70年冷静时期</a:t>
              </a:r>
              <a:endParaRPr lang="zh-CN" altLang="en-US" sz="1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 rot="2700000" flipH="1">
            <a:off x="5527774" y="2718599"/>
            <a:ext cx="756137" cy="0"/>
          </a:xfrm>
          <a:prstGeom prst="line">
            <a:avLst/>
          </a:prstGeom>
          <a:ln w="3175">
            <a:solidFill>
              <a:schemeClr val="tx2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8900000">
            <a:off x="6585693" y="2746235"/>
            <a:ext cx="756137" cy="0"/>
          </a:xfrm>
          <a:prstGeom prst="line">
            <a:avLst/>
          </a:prstGeom>
          <a:ln w="3175">
            <a:solidFill>
              <a:schemeClr val="bg1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"/>
          <p:cNvGrpSpPr/>
          <p:nvPr/>
        </p:nvGrpSpPr>
        <p:grpSpPr>
          <a:xfrm>
            <a:off x="5464923" y="1435486"/>
            <a:ext cx="1885315" cy="1098653"/>
            <a:chOff x="6285292" y="1773905"/>
            <a:chExt cx="1885315" cy="1098653"/>
          </a:xfrm>
        </p:grpSpPr>
        <p:sp>
          <p:nvSpPr>
            <p:cNvPr id="14" name="TextBox 20"/>
            <p:cNvSpPr txBox="1"/>
            <p:nvPr/>
          </p:nvSpPr>
          <p:spPr bwMode="auto">
            <a:xfrm>
              <a:off x="6422176" y="2318203"/>
              <a:ext cx="1526083" cy="554355"/>
            </a:xfrm>
            <a:prstGeom prst="rect">
              <a:avLst/>
            </a:prstGeom>
            <a:noFill/>
          </p:spPr>
          <p:txBody>
            <a:bodyPr vert="horz" wrap="square" lIns="93296" tIns="46648" rIns="93296" bIns="46648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0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各种各样的集成算法，还有2006年提出的深度学习</a:t>
              </a:r>
              <a:endParaRPr lang="zh-CN" altLang="en-US" sz="1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9"/>
            <p:cNvSpPr txBox="1">
              <a:spLocks noChangeArrowheads="1"/>
            </p:cNvSpPr>
            <p:nvPr/>
          </p:nvSpPr>
          <p:spPr bwMode="auto">
            <a:xfrm>
              <a:off x="6285292" y="1773905"/>
              <a:ext cx="1885315" cy="584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96" tIns="46648" rIns="93296" bIns="46648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1990-至今多元发展时期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16" name="组合 1"/>
          <p:cNvGrpSpPr/>
          <p:nvPr/>
        </p:nvGrpSpPr>
        <p:grpSpPr>
          <a:xfrm>
            <a:off x="2087914" y="3167357"/>
            <a:ext cx="1764006" cy="852908"/>
            <a:chOff x="6278307" y="2195545"/>
            <a:chExt cx="1764006" cy="852908"/>
          </a:xfrm>
        </p:grpSpPr>
        <p:sp>
          <p:nvSpPr>
            <p:cNvPr id="17" name="TextBox 20"/>
            <p:cNvSpPr txBox="1"/>
            <p:nvPr/>
          </p:nvSpPr>
          <p:spPr bwMode="auto">
            <a:xfrm>
              <a:off x="6382171" y="2494098"/>
              <a:ext cx="1526083" cy="554355"/>
            </a:xfrm>
            <a:prstGeom prst="rect">
              <a:avLst/>
            </a:prstGeom>
            <a:noFill/>
          </p:spPr>
          <p:txBody>
            <a:bodyPr vert="horz" wrap="square" lIns="93296" tIns="46648" rIns="93296" bIns="46648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0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完善神经元。提出感知机，加入更多的理论基础。</a:t>
              </a:r>
              <a:endParaRPr lang="zh-CN" altLang="en-US" sz="1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19"/>
            <p:cNvSpPr txBox="1">
              <a:spLocks noChangeArrowheads="1"/>
            </p:cNvSpPr>
            <p:nvPr/>
          </p:nvSpPr>
          <p:spPr bwMode="auto">
            <a:xfrm>
              <a:off x="6278307" y="2195545"/>
              <a:ext cx="1764006" cy="338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96" tIns="46648" rIns="93296" bIns="46648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1950年热烈时期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19" name="组合 1"/>
          <p:cNvGrpSpPr/>
          <p:nvPr/>
        </p:nvGrpSpPr>
        <p:grpSpPr>
          <a:xfrm>
            <a:off x="4143215" y="2969872"/>
            <a:ext cx="2236470" cy="1835253"/>
            <a:chOff x="5961442" y="1805020"/>
            <a:chExt cx="2236470" cy="1835253"/>
          </a:xfrm>
        </p:grpSpPr>
        <p:sp>
          <p:nvSpPr>
            <p:cNvPr id="20" name="TextBox 20"/>
            <p:cNvSpPr txBox="1"/>
            <p:nvPr/>
          </p:nvSpPr>
          <p:spPr bwMode="auto">
            <a:xfrm>
              <a:off x="6293271" y="2162628"/>
              <a:ext cx="1526083" cy="1477645"/>
            </a:xfrm>
            <a:prstGeom prst="rect">
              <a:avLst/>
            </a:prstGeom>
            <a:noFill/>
          </p:spPr>
          <p:txBody>
            <a:bodyPr vert="horz" wrap="square" lIns="93296" tIns="46648" rIns="93296" bIns="46648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0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随着卡内基没了大学举办的首届机器学习国际研讨会，标志着机器学习在世界范围内的复兴。神经网络的种类的丰富，很多的算法：如著名的BP算法。各种各样的网络，DNN，CNN，RNN等</a:t>
              </a:r>
              <a:endParaRPr lang="zh-CN" altLang="en-US" sz="1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19"/>
            <p:cNvSpPr txBox="1">
              <a:spLocks noChangeArrowheads="1"/>
            </p:cNvSpPr>
            <p:nvPr/>
          </p:nvSpPr>
          <p:spPr bwMode="auto">
            <a:xfrm>
              <a:off x="5961442" y="1805020"/>
              <a:ext cx="2236470" cy="338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96" tIns="46648" rIns="93296" bIns="46648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1970-80年复兴时期</a:t>
              </a:r>
              <a:endPara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22" name="组合 1"/>
          <p:cNvGrpSpPr/>
          <p:nvPr/>
        </p:nvGrpSpPr>
        <p:grpSpPr>
          <a:xfrm>
            <a:off x="6768434" y="3167357"/>
            <a:ext cx="1764006" cy="698603"/>
            <a:chOff x="6278307" y="2195545"/>
            <a:chExt cx="1764006" cy="698603"/>
          </a:xfrm>
        </p:grpSpPr>
        <p:sp>
          <p:nvSpPr>
            <p:cNvPr id="23" name="TextBox 20"/>
            <p:cNvSpPr txBox="1"/>
            <p:nvPr/>
          </p:nvSpPr>
          <p:spPr bwMode="auto">
            <a:xfrm>
              <a:off x="6382171" y="2494098"/>
              <a:ext cx="1526083" cy="400050"/>
            </a:xfrm>
            <a:prstGeom prst="rect">
              <a:avLst/>
            </a:prstGeom>
            <a:noFill/>
          </p:spPr>
          <p:txBody>
            <a:bodyPr vert="horz" wrap="square" lIns="93296" tIns="46648" rIns="93296" bIns="46648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0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强人工智能</a:t>
              </a:r>
              <a:endParaRPr lang="zh-CN" altLang="en-US" sz="1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10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超强人工智能</a:t>
              </a:r>
              <a:endParaRPr lang="zh-CN" altLang="en-US" sz="1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19"/>
            <p:cNvSpPr txBox="1">
              <a:spLocks noChangeArrowheads="1"/>
            </p:cNvSpPr>
            <p:nvPr/>
          </p:nvSpPr>
          <p:spPr bwMode="auto">
            <a:xfrm>
              <a:off x="6278307" y="2195545"/>
              <a:ext cx="1764006" cy="338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96" tIns="46648" rIns="93296" bIns="46648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2025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年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---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447336" y="2971177"/>
            <a:ext cx="728363" cy="728363"/>
            <a:chOff x="1302940" y="2971177"/>
            <a:chExt cx="728363" cy="728363"/>
          </a:xfrm>
        </p:grpSpPr>
        <p:sp>
          <p:nvSpPr>
            <p:cNvPr id="26" name="椭圆 25"/>
            <p:cNvSpPr/>
            <p:nvPr/>
          </p:nvSpPr>
          <p:spPr>
            <a:xfrm>
              <a:off x="1302940" y="2971177"/>
              <a:ext cx="728363" cy="7283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TextBox 19"/>
            <p:cNvSpPr txBox="1">
              <a:spLocks noChangeArrowheads="1"/>
            </p:cNvSpPr>
            <p:nvPr/>
          </p:nvSpPr>
          <p:spPr bwMode="auto">
            <a:xfrm>
              <a:off x="1371764" y="3115228"/>
              <a:ext cx="566214" cy="401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96" tIns="46648" rIns="93296" bIns="46648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01</a:t>
              </a:r>
              <a:endPara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731717" y="2971176"/>
            <a:ext cx="728363" cy="728363"/>
            <a:chOff x="3587321" y="2971176"/>
            <a:chExt cx="728363" cy="728363"/>
          </a:xfrm>
        </p:grpSpPr>
        <p:sp>
          <p:nvSpPr>
            <p:cNvPr id="29" name="椭圆 28"/>
            <p:cNvSpPr/>
            <p:nvPr/>
          </p:nvSpPr>
          <p:spPr>
            <a:xfrm>
              <a:off x="3587321" y="2971176"/>
              <a:ext cx="728363" cy="72836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TextBox 19"/>
            <p:cNvSpPr txBox="1">
              <a:spLocks noChangeArrowheads="1"/>
            </p:cNvSpPr>
            <p:nvPr/>
          </p:nvSpPr>
          <p:spPr bwMode="auto">
            <a:xfrm>
              <a:off x="3635896" y="3115228"/>
              <a:ext cx="566214" cy="401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96" tIns="46648" rIns="93296" bIns="46648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03</a:t>
              </a:r>
              <a:endPara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042920" y="2971176"/>
            <a:ext cx="728363" cy="728363"/>
            <a:chOff x="5898524" y="2971176"/>
            <a:chExt cx="728363" cy="728363"/>
          </a:xfrm>
        </p:grpSpPr>
        <p:sp>
          <p:nvSpPr>
            <p:cNvPr id="32" name="椭圆 31"/>
            <p:cNvSpPr/>
            <p:nvPr/>
          </p:nvSpPr>
          <p:spPr>
            <a:xfrm>
              <a:off x="5898524" y="2971176"/>
              <a:ext cx="728363" cy="7283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TextBox 19"/>
            <p:cNvSpPr txBox="1">
              <a:spLocks noChangeArrowheads="1"/>
            </p:cNvSpPr>
            <p:nvPr/>
          </p:nvSpPr>
          <p:spPr bwMode="auto">
            <a:xfrm>
              <a:off x="5979598" y="3115228"/>
              <a:ext cx="566214" cy="401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96" tIns="46648" rIns="93296" bIns="46648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05</a:t>
              </a:r>
              <a:endPara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589927" y="1829388"/>
            <a:ext cx="728363" cy="728363"/>
            <a:chOff x="2445531" y="1829388"/>
            <a:chExt cx="728363" cy="728363"/>
          </a:xfrm>
        </p:grpSpPr>
        <p:sp>
          <p:nvSpPr>
            <p:cNvPr id="35" name="椭圆 34"/>
            <p:cNvSpPr/>
            <p:nvPr/>
          </p:nvSpPr>
          <p:spPr>
            <a:xfrm>
              <a:off x="2445531" y="1829388"/>
              <a:ext cx="728363" cy="7283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TextBox 19"/>
            <p:cNvSpPr txBox="1">
              <a:spLocks noChangeArrowheads="1"/>
            </p:cNvSpPr>
            <p:nvPr/>
          </p:nvSpPr>
          <p:spPr bwMode="auto">
            <a:xfrm>
              <a:off x="2527495" y="1980240"/>
              <a:ext cx="566214" cy="401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96" tIns="46648" rIns="93296" bIns="46648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02</a:t>
              </a:r>
              <a:endPara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873506" y="1829388"/>
            <a:ext cx="728363" cy="728363"/>
            <a:chOff x="4729110" y="1829388"/>
            <a:chExt cx="728363" cy="728363"/>
          </a:xfrm>
        </p:grpSpPr>
        <p:sp>
          <p:nvSpPr>
            <p:cNvPr id="38" name="椭圆 37"/>
            <p:cNvSpPr/>
            <p:nvPr/>
          </p:nvSpPr>
          <p:spPr>
            <a:xfrm>
              <a:off x="4729110" y="1829388"/>
              <a:ext cx="728363" cy="72836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TextBox 19"/>
            <p:cNvSpPr txBox="1">
              <a:spLocks noChangeArrowheads="1"/>
            </p:cNvSpPr>
            <p:nvPr/>
          </p:nvSpPr>
          <p:spPr bwMode="auto">
            <a:xfrm>
              <a:off x="4833688" y="1980240"/>
              <a:ext cx="566214" cy="401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96" tIns="46648" rIns="93296" bIns="46648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04</a:t>
              </a:r>
              <a:endPara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184709" y="1829388"/>
            <a:ext cx="728363" cy="728363"/>
            <a:chOff x="7040313" y="1829388"/>
            <a:chExt cx="728363" cy="728363"/>
          </a:xfrm>
        </p:grpSpPr>
        <p:sp>
          <p:nvSpPr>
            <p:cNvPr id="41" name="椭圆 40"/>
            <p:cNvSpPr/>
            <p:nvPr/>
          </p:nvSpPr>
          <p:spPr>
            <a:xfrm>
              <a:off x="7040313" y="1829388"/>
              <a:ext cx="728363" cy="7283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TextBox 19"/>
            <p:cNvSpPr txBox="1">
              <a:spLocks noChangeArrowheads="1"/>
            </p:cNvSpPr>
            <p:nvPr/>
          </p:nvSpPr>
          <p:spPr bwMode="auto">
            <a:xfrm>
              <a:off x="7143469" y="1980240"/>
              <a:ext cx="566214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96" tIns="46648" rIns="93296" bIns="46648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06</a:t>
              </a:r>
              <a:endPara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80052" y="242680"/>
            <a:ext cx="2904891" cy="337185"/>
            <a:chOff x="568442" y="319364"/>
            <a:chExt cx="3873190" cy="449581"/>
          </a:xfrm>
        </p:grpSpPr>
        <p:sp>
          <p:nvSpPr>
            <p:cNvPr id="44" name="文本框 23"/>
            <p:cNvSpPr txBox="1"/>
            <p:nvPr/>
          </p:nvSpPr>
          <p:spPr>
            <a:xfrm>
              <a:off x="665958" y="319364"/>
              <a:ext cx="2140374" cy="449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机器学习的历史 </a:t>
              </a:r>
              <a:endPara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bg1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23"/>
            <p:cNvSpPr txBox="1"/>
            <p:nvPr/>
          </p:nvSpPr>
          <p:spPr>
            <a:xfrm>
              <a:off x="2306003" y="429775"/>
              <a:ext cx="2135629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solidFill>
                    <a:schemeClr val="accent1">
                      <a:lumMod val="25000"/>
                      <a:lumOff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Click here to add Title</a:t>
              </a:r>
              <a:endParaRPr lang="zh-CN" altLang="en-US" sz="1000" dirty="0">
                <a:solidFill>
                  <a:schemeClr val="accent1">
                    <a:lumMod val="25000"/>
                    <a:lumOff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280052" y="242680"/>
            <a:ext cx="2904891" cy="337185"/>
            <a:chOff x="568442" y="319364"/>
            <a:chExt cx="3873190" cy="449581"/>
          </a:xfrm>
        </p:grpSpPr>
        <p:sp>
          <p:nvSpPr>
            <p:cNvPr id="23" name="文本框 23"/>
            <p:cNvSpPr txBox="1"/>
            <p:nvPr/>
          </p:nvSpPr>
          <p:spPr>
            <a:xfrm>
              <a:off x="665958" y="319364"/>
              <a:ext cx="2682241" cy="449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认识神经网络的发展 </a:t>
              </a:r>
              <a:endPara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bg1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3"/>
            <p:cNvSpPr txBox="1"/>
            <p:nvPr/>
          </p:nvSpPr>
          <p:spPr>
            <a:xfrm>
              <a:off x="2306003" y="429775"/>
              <a:ext cx="2135629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solidFill>
                    <a:schemeClr val="accent1">
                      <a:lumMod val="25000"/>
                      <a:lumOff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Click here to add Title</a:t>
              </a:r>
              <a:endParaRPr lang="zh-CN" altLang="en-US" sz="1000" dirty="0">
                <a:solidFill>
                  <a:schemeClr val="accent1">
                    <a:lumMod val="25000"/>
                    <a:lumOff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3790" y="2112010"/>
            <a:ext cx="4141470" cy="2902585"/>
          </a:xfrm>
          <a:prstGeom prst="rect">
            <a:avLst/>
          </a:prstGeom>
        </p:spPr>
      </p:pic>
      <p:pic>
        <p:nvPicPr>
          <p:cNvPr id="6" name="图片 5" descr="3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" y="892175"/>
            <a:ext cx="3850005" cy="2408555"/>
          </a:xfrm>
          <a:prstGeom prst="rect">
            <a:avLst/>
          </a:prstGeom>
        </p:spPr>
      </p:pic>
      <p:sp>
        <p:nvSpPr>
          <p:cNvPr id="8" name="左弧形箭头 7"/>
          <p:cNvSpPr/>
          <p:nvPr/>
        </p:nvSpPr>
        <p:spPr>
          <a:xfrm rot="18180000">
            <a:off x="3374390" y="3251835"/>
            <a:ext cx="992505" cy="2044065"/>
          </a:xfrm>
          <a:prstGeom prst="curv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816860" y="877570"/>
            <a:ext cx="5374005" cy="457200"/>
          </a:xfrm>
          <a:prstGeom prst="rect">
            <a:avLst/>
          </a:prstGeom>
          <a:noFill/>
        </p:spPr>
        <p:txBody>
          <a:bodyPr wrap="square" lIns="57934" tIns="28967" rIns="57934" bIns="28967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微积分，线性代数，概率论，数理统计（凸优化，信息论，预测学）：不需要掌握所有的数学知识再去学机器学习，这个没必要，学会一些主要的即可上手机器学习，碰到难得在去补</a:t>
            </a:r>
            <a:endParaRPr lang="zh-CN" altLang="en-US" sz="1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16956" y="908889"/>
            <a:ext cx="674370" cy="226060"/>
          </a:xfrm>
          <a:prstGeom prst="rect">
            <a:avLst/>
          </a:prstGeom>
          <a:noFill/>
        </p:spPr>
        <p:txBody>
          <a:bodyPr wrap="none" lIns="57934" tIns="28967" rIns="57934" bIns="28967" rtlCol="0">
            <a:spAutoFit/>
          </a:bodyPr>
          <a:lstStyle/>
          <a:p>
            <a:r>
              <a:rPr lang="zh-CN" altLang="en-US" sz="1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数学基础</a:t>
            </a:r>
            <a:endParaRPr lang="zh-CN" altLang="en-US" sz="1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09970" y="1433294"/>
            <a:ext cx="674370" cy="226060"/>
          </a:xfrm>
          <a:prstGeom prst="rect">
            <a:avLst/>
          </a:prstGeom>
          <a:noFill/>
        </p:spPr>
        <p:txBody>
          <a:bodyPr wrap="none" lIns="57934" tIns="28967" rIns="57934" bIns="28967" rtlCol="0">
            <a:spAutoFit/>
          </a:bodyPr>
          <a:lstStyle/>
          <a:p>
            <a:r>
              <a:rPr lang="zh-CN" altLang="en-US" sz="1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语言能力</a:t>
            </a:r>
            <a:endParaRPr lang="zh-CN" altLang="en-US" sz="1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Freeform 37"/>
          <p:cNvSpPr>
            <a:spLocks noEditPoints="1"/>
          </p:cNvSpPr>
          <p:nvPr/>
        </p:nvSpPr>
        <p:spPr bwMode="auto">
          <a:xfrm>
            <a:off x="685790" y="828425"/>
            <a:ext cx="214374" cy="213023"/>
          </a:xfrm>
          <a:custGeom>
            <a:avLst/>
            <a:gdLst>
              <a:gd name="T0" fmla="*/ 91 w 181"/>
              <a:gd name="T1" fmla="*/ 0 h 180"/>
              <a:gd name="T2" fmla="*/ 154 w 181"/>
              <a:gd name="T3" fmla="*/ 26 h 180"/>
              <a:gd name="T4" fmla="*/ 154 w 181"/>
              <a:gd name="T5" fmla="*/ 26 h 180"/>
              <a:gd name="T6" fmla="*/ 181 w 181"/>
              <a:gd name="T7" fmla="*/ 90 h 180"/>
              <a:gd name="T8" fmla="*/ 154 w 181"/>
              <a:gd name="T9" fmla="*/ 154 h 180"/>
              <a:gd name="T10" fmla="*/ 91 w 181"/>
              <a:gd name="T11" fmla="*/ 180 h 180"/>
              <a:gd name="T12" fmla="*/ 27 w 181"/>
              <a:gd name="T13" fmla="*/ 154 h 180"/>
              <a:gd name="T14" fmla="*/ 27 w 181"/>
              <a:gd name="T15" fmla="*/ 154 h 180"/>
              <a:gd name="T16" fmla="*/ 0 w 181"/>
              <a:gd name="T17" fmla="*/ 90 h 180"/>
              <a:gd name="T18" fmla="*/ 27 w 181"/>
              <a:gd name="T19" fmla="*/ 26 h 180"/>
              <a:gd name="T20" fmla="*/ 27 w 181"/>
              <a:gd name="T21" fmla="*/ 26 h 180"/>
              <a:gd name="T22" fmla="*/ 91 w 181"/>
              <a:gd name="T23" fmla="*/ 0 h 180"/>
              <a:gd name="T24" fmla="*/ 129 w 181"/>
              <a:gd name="T25" fmla="*/ 52 h 180"/>
              <a:gd name="T26" fmla="*/ 91 w 181"/>
              <a:gd name="T27" fmla="*/ 36 h 180"/>
              <a:gd name="T28" fmla="*/ 52 w 181"/>
              <a:gd name="T29" fmla="*/ 52 h 180"/>
              <a:gd name="T30" fmla="*/ 52 w 181"/>
              <a:gd name="T31" fmla="*/ 52 h 180"/>
              <a:gd name="T32" fmla="*/ 37 w 181"/>
              <a:gd name="T33" fmla="*/ 90 h 180"/>
              <a:gd name="T34" fmla="*/ 52 w 181"/>
              <a:gd name="T35" fmla="*/ 128 h 180"/>
              <a:gd name="T36" fmla="*/ 52 w 181"/>
              <a:gd name="T37" fmla="*/ 128 h 180"/>
              <a:gd name="T38" fmla="*/ 91 w 181"/>
              <a:gd name="T39" fmla="*/ 144 h 180"/>
              <a:gd name="T40" fmla="*/ 129 w 181"/>
              <a:gd name="T41" fmla="*/ 128 h 180"/>
              <a:gd name="T42" fmla="*/ 145 w 181"/>
              <a:gd name="T43" fmla="*/ 90 h 180"/>
              <a:gd name="T44" fmla="*/ 129 w 181"/>
              <a:gd name="T45" fmla="*/ 52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1" h="180">
                <a:moveTo>
                  <a:pt x="91" y="0"/>
                </a:moveTo>
                <a:cubicBezTo>
                  <a:pt x="116" y="0"/>
                  <a:pt x="138" y="10"/>
                  <a:pt x="154" y="26"/>
                </a:cubicBezTo>
                <a:cubicBezTo>
                  <a:pt x="154" y="26"/>
                  <a:pt x="154" y="26"/>
                  <a:pt x="154" y="26"/>
                </a:cubicBezTo>
                <a:cubicBezTo>
                  <a:pt x="171" y="43"/>
                  <a:pt x="181" y="65"/>
                  <a:pt x="181" y="90"/>
                </a:cubicBezTo>
                <a:cubicBezTo>
                  <a:pt x="181" y="115"/>
                  <a:pt x="171" y="138"/>
                  <a:pt x="154" y="154"/>
                </a:cubicBezTo>
                <a:cubicBezTo>
                  <a:pt x="138" y="170"/>
                  <a:pt x="116" y="180"/>
                  <a:pt x="91" y="180"/>
                </a:cubicBezTo>
                <a:cubicBezTo>
                  <a:pt x="66" y="180"/>
                  <a:pt x="43" y="170"/>
                  <a:pt x="27" y="154"/>
                </a:cubicBezTo>
                <a:cubicBezTo>
                  <a:pt x="27" y="154"/>
                  <a:pt x="27" y="154"/>
                  <a:pt x="27" y="154"/>
                </a:cubicBezTo>
                <a:cubicBezTo>
                  <a:pt x="10" y="138"/>
                  <a:pt x="0" y="115"/>
                  <a:pt x="0" y="90"/>
                </a:cubicBezTo>
                <a:cubicBezTo>
                  <a:pt x="0" y="65"/>
                  <a:pt x="10" y="43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43" y="10"/>
                  <a:pt x="66" y="0"/>
                  <a:pt x="91" y="0"/>
                </a:cubicBezTo>
                <a:close/>
                <a:moveTo>
                  <a:pt x="129" y="52"/>
                </a:moveTo>
                <a:cubicBezTo>
                  <a:pt x="119" y="42"/>
                  <a:pt x="105" y="36"/>
                  <a:pt x="91" y="36"/>
                </a:cubicBezTo>
                <a:cubicBezTo>
                  <a:pt x="76" y="36"/>
                  <a:pt x="62" y="42"/>
                  <a:pt x="52" y="52"/>
                </a:cubicBezTo>
                <a:cubicBezTo>
                  <a:pt x="52" y="52"/>
                  <a:pt x="52" y="52"/>
                  <a:pt x="52" y="52"/>
                </a:cubicBezTo>
                <a:cubicBezTo>
                  <a:pt x="43" y="62"/>
                  <a:pt x="37" y="75"/>
                  <a:pt x="37" y="90"/>
                </a:cubicBezTo>
                <a:cubicBezTo>
                  <a:pt x="37" y="105"/>
                  <a:pt x="43" y="118"/>
                  <a:pt x="52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62" y="138"/>
                  <a:pt x="76" y="144"/>
                  <a:pt x="91" y="144"/>
                </a:cubicBezTo>
                <a:cubicBezTo>
                  <a:pt x="105" y="144"/>
                  <a:pt x="119" y="138"/>
                  <a:pt x="129" y="128"/>
                </a:cubicBezTo>
                <a:cubicBezTo>
                  <a:pt x="138" y="118"/>
                  <a:pt x="145" y="105"/>
                  <a:pt x="145" y="90"/>
                </a:cubicBezTo>
                <a:cubicBezTo>
                  <a:pt x="145" y="75"/>
                  <a:pt x="139" y="62"/>
                  <a:pt x="129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57934" tIns="28967" rIns="57934" bIns="28967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6" name="Freeform 38"/>
          <p:cNvSpPr>
            <a:spLocks noEditPoints="1"/>
          </p:cNvSpPr>
          <p:nvPr/>
        </p:nvSpPr>
        <p:spPr bwMode="auto">
          <a:xfrm>
            <a:off x="685790" y="1369159"/>
            <a:ext cx="214374" cy="214526"/>
          </a:xfrm>
          <a:custGeom>
            <a:avLst/>
            <a:gdLst>
              <a:gd name="T0" fmla="*/ 91 w 181"/>
              <a:gd name="T1" fmla="*/ 0 h 181"/>
              <a:gd name="T2" fmla="*/ 154 w 181"/>
              <a:gd name="T3" fmla="*/ 26 h 181"/>
              <a:gd name="T4" fmla="*/ 154 w 181"/>
              <a:gd name="T5" fmla="*/ 26 h 181"/>
              <a:gd name="T6" fmla="*/ 181 w 181"/>
              <a:gd name="T7" fmla="*/ 90 h 181"/>
              <a:gd name="T8" fmla="*/ 154 w 181"/>
              <a:gd name="T9" fmla="*/ 154 h 181"/>
              <a:gd name="T10" fmla="*/ 91 w 181"/>
              <a:gd name="T11" fmla="*/ 181 h 181"/>
              <a:gd name="T12" fmla="*/ 27 w 181"/>
              <a:gd name="T13" fmla="*/ 154 h 181"/>
              <a:gd name="T14" fmla="*/ 27 w 181"/>
              <a:gd name="T15" fmla="*/ 154 h 181"/>
              <a:gd name="T16" fmla="*/ 0 w 181"/>
              <a:gd name="T17" fmla="*/ 90 h 181"/>
              <a:gd name="T18" fmla="*/ 27 w 181"/>
              <a:gd name="T19" fmla="*/ 26 h 181"/>
              <a:gd name="T20" fmla="*/ 27 w 181"/>
              <a:gd name="T21" fmla="*/ 26 h 181"/>
              <a:gd name="T22" fmla="*/ 91 w 181"/>
              <a:gd name="T23" fmla="*/ 0 h 181"/>
              <a:gd name="T24" fmla="*/ 129 w 181"/>
              <a:gd name="T25" fmla="*/ 52 h 181"/>
              <a:gd name="T26" fmla="*/ 91 w 181"/>
              <a:gd name="T27" fmla="*/ 36 h 181"/>
              <a:gd name="T28" fmla="*/ 52 w 181"/>
              <a:gd name="T29" fmla="*/ 52 h 181"/>
              <a:gd name="T30" fmla="*/ 52 w 181"/>
              <a:gd name="T31" fmla="*/ 52 h 181"/>
              <a:gd name="T32" fmla="*/ 37 w 181"/>
              <a:gd name="T33" fmla="*/ 90 h 181"/>
              <a:gd name="T34" fmla="*/ 52 w 181"/>
              <a:gd name="T35" fmla="*/ 128 h 181"/>
              <a:gd name="T36" fmla="*/ 52 w 181"/>
              <a:gd name="T37" fmla="*/ 128 h 181"/>
              <a:gd name="T38" fmla="*/ 91 w 181"/>
              <a:gd name="T39" fmla="*/ 144 h 181"/>
              <a:gd name="T40" fmla="*/ 129 w 181"/>
              <a:gd name="T41" fmla="*/ 128 h 181"/>
              <a:gd name="T42" fmla="*/ 145 w 181"/>
              <a:gd name="T43" fmla="*/ 90 h 181"/>
              <a:gd name="T44" fmla="*/ 129 w 181"/>
              <a:gd name="T45" fmla="*/ 5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1" h="181">
                <a:moveTo>
                  <a:pt x="91" y="0"/>
                </a:moveTo>
                <a:cubicBezTo>
                  <a:pt x="116" y="0"/>
                  <a:pt x="138" y="10"/>
                  <a:pt x="154" y="26"/>
                </a:cubicBezTo>
                <a:cubicBezTo>
                  <a:pt x="154" y="26"/>
                  <a:pt x="154" y="26"/>
                  <a:pt x="154" y="26"/>
                </a:cubicBezTo>
                <a:cubicBezTo>
                  <a:pt x="171" y="43"/>
                  <a:pt x="181" y="65"/>
                  <a:pt x="181" y="90"/>
                </a:cubicBezTo>
                <a:cubicBezTo>
                  <a:pt x="181" y="115"/>
                  <a:pt x="171" y="138"/>
                  <a:pt x="154" y="154"/>
                </a:cubicBezTo>
                <a:cubicBezTo>
                  <a:pt x="138" y="170"/>
                  <a:pt x="116" y="181"/>
                  <a:pt x="91" y="181"/>
                </a:cubicBezTo>
                <a:cubicBezTo>
                  <a:pt x="66" y="181"/>
                  <a:pt x="43" y="170"/>
                  <a:pt x="27" y="154"/>
                </a:cubicBezTo>
                <a:cubicBezTo>
                  <a:pt x="27" y="154"/>
                  <a:pt x="27" y="154"/>
                  <a:pt x="27" y="154"/>
                </a:cubicBezTo>
                <a:cubicBezTo>
                  <a:pt x="10" y="138"/>
                  <a:pt x="0" y="115"/>
                  <a:pt x="0" y="90"/>
                </a:cubicBezTo>
                <a:cubicBezTo>
                  <a:pt x="0" y="65"/>
                  <a:pt x="10" y="43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43" y="10"/>
                  <a:pt x="66" y="0"/>
                  <a:pt x="91" y="0"/>
                </a:cubicBezTo>
                <a:close/>
                <a:moveTo>
                  <a:pt x="129" y="52"/>
                </a:moveTo>
                <a:cubicBezTo>
                  <a:pt x="119" y="42"/>
                  <a:pt x="105" y="36"/>
                  <a:pt x="91" y="36"/>
                </a:cubicBezTo>
                <a:cubicBezTo>
                  <a:pt x="76" y="36"/>
                  <a:pt x="62" y="42"/>
                  <a:pt x="52" y="52"/>
                </a:cubicBezTo>
                <a:cubicBezTo>
                  <a:pt x="52" y="52"/>
                  <a:pt x="52" y="52"/>
                  <a:pt x="52" y="52"/>
                </a:cubicBezTo>
                <a:cubicBezTo>
                  <a:pt x="43" y="62"/>
                  <a:pt x="37" y="75"/>
                  <a:pt x="37" y="90"/>
                </a:cubicBezTo>
                <a:cubicBezTo>
                  <a:pt x="37" y="105"/>
                  <a:pt x="43" y="119"/>
                  <a:pt x="52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62" y="138"/>
                  <a:pt x="76" y="144"/>
                  <a:pt x="91" y="144"/>
                </a:cubicBezTo>
                <a:cubicBezTo>
                  <a:pt x="105" y="144"/>
                  <a:pt x="119" y="138"/>
                  <a:pt x="129" y="128"/>
                </a:cubicBezTo>
                <a:cubicBezTo>
                  <a:pt x="138" y="119"/>
                  <a:pt x="145" y="105"/>
                  <a:pt x="145" y="90"/>
                </a:cubicBezTo>
                <a:cubicBezTo>
                  <a:pt x="145" y="75"/>
                  <a:pt x="139" y="62"/>
                  <a:pt x="129" y="52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57934" tIns="28967" rIns="57934" bIns="28967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7" name="Freeform 39"/>
          <p:cNvSpPr>
            <a:spLocks noEditPoints="1"/>
          </p:cNvSpPr>
          <p:nvPr/>
        </p:nvSpPr>
        <p:spPr bwMode="auto">
          <a:xfrm>
            <a:off x="685790" y="1956794"/>
            <a:ext cx="214374" cy="214526"/>
          </a:xfrm>
          <a:custGeom>
            <a:avLst/>
            <a:gdLst>
              <a:gd name="T0" fmla="*/ 91 w 181"/>
              <a:gd name="T1" fmla="*/ 0 h 181"/>
              <a:gd name="T2" fmla="*/ 154 w 181"/>
              <a:gd name="T3" fmla="*/ 26 h 181"/>
              <a:gd name="T4" fmla="*/ 154 w 181"/>
              <a:gd name="T5" fmla="*/ 26 h 181"/>
              <a:gd name="T6" fmla="*/ 181 w 181"/>
              <a:gd name="T7" fmla="*/ 90 h 181"/>
              <a:gd name="T8" fmla="*/ 154 w 181"/>
              <a:gd name="T9" fmla="*/ 154 h 181"/>
              <a:gd name="T10" fmla="*/ 91 w 181"/>
              <a:gd name="T11" fmla="*/ 181 h 181"/>
              <a:gd name="T12" fmla="*/ 27 w 181"/>
              <a:gd name="T13" fmla="*/ 154 h 181"/>
              <a:gd name="T14" fmla="*/ 27 w 181"/>
              <a:gd name="T15" fmla="*/ 154 h 181"/>
              <a:gd name="T16" fmla="*/ 0 w 181"/>
              <a:gd name="T17" fmla="*/ 90 h 181"/>
              <a:gd name="T18" fmla="*/ 27 w 181"/>
              <a:gd name="T19" fmla="*/ 26 h 181"/>
              <a:gd name="T20" fmla="*/ 27 w 181"/>
              <a:gd name="T21" fmla="*/ 26 h 181"/>
              <a:gd name="T22" fmla="*/ 91 w 181"/>
              <a:gd name="T23" fmla="*/ 0 h 181"/>
              <a:gd name="T24" fmla="*/ 129 w 181"/>
              <a:gd name="T25" fmla="*/ 52 h 181"/>
              <a:gd name="T26" fmla="*/ 91 w 181"/>
              <a:gd name="T27" fmla="*/ 36 h 181"/>
              <a:gd name="T28" fmla="*/ 52 w 181"/>
              <a:gd name="T29" fmla="*/ 52 h 181"/>
              <a:gd name="T30" fmla="*/ 52 w 181"/>
              <a:gd name="T31" fmla="*/ 52 h 181"/>
              <a:gd name="T32" fmla="*/ 37 w 181"/>
              <a:gd name="T33" fmla="*/ 90 h 181"/>
              <a:gd name="T34" fmla="*/ 52 w 181"/>
              <a:gd name="T35" fmla="*/ 129 h 181"/>
              <a:gd name="T36" fmla="*/ 52 w 181"/>
              <a:gd name="T37" fmla="*/ 129 h 181"/>
              <a:gd name="T38" fmla="*/ 91 w 181"/>
              <a:gd name="T39" fmla="*/ 144 h 181"/>
              <a:gd name="T40" fmla="*/ 129 w 181"/>
              <a:gd name="T41" fmla="*/ 129 h 181"/>
              <a:gd name="T42" fmla="*/ 145 w 181"/>
              <a:gd name="T43" fmla="*/ 90 h 181"/>
              <a:gd name="T44" fmla="*/ 129 w 181"/>
              <a:gd name="T45" fmla="*/ 5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1" h="181">
                <a:moveTo>
                  <a:pt x="91" y="0"/>
                </a:moveTo>
                <a:cubicBezTo>
                  <a:pt x="116" y="0"/>
                  <a:pt x="138" y="10"/>
                  <a:pt x="154" y="26"/>
                </a:cubicBezTo>
                <a:cubicBezTo>
                  <a:pt x="154" y="26"/>
                  <a:pt x="154" y="26"/>
                  <a:pt x="154" y="26"/>
                </a:cubicBezTo>
                <a:cubicBezTo>
                  <a:pt x="171" y="43"/>
                  <a:pt x="181" y="65"/>
                  <a:pt x="181" y="90"/>
                </a:cubicBezTo>
                <a:cubicBezTo>
                  <a:pt x="181" y="115"/>
                  <a:pt x="171" y="138"/>
                  <a:pt x="154" y="154"/>
                </a:cubicBezTo>
                <a:cubicBezTo>
                  <a:pt x="138" y="171"/>
                  <a:pt x="116" y="181"/>
                  <a:pt x="91" y="181"/>
                </a:cubicBezTo>
                <a:cubicBezTo>
                  <a:pt x="66" y="181"/>
                  <a:pt x="43" y="171"/>
                  <a:pt x="27" y="154"/>
                </a:cubicBezTo>
                <a:cubicBezTo>
                  <a:pt x="27" y="154"/>
                  <a:pt x="27" y="154"/>
                  <a:pt x="27" y="154"/>
                </a:cubicBezTo>
                <a:cubicBezTo>
                  <a:pt x="10" y="138"/>
                  <a:pt x="0" y="115"/>
                  <a:pt x="0" y="90"/>
                </a:cubicBezTo>
                <a:cubicBezTo>
                  <a:pt x="0" y="65"/>
                  <a:pt x="10" y="43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43" y="10"/>
                  <a:pt x="66" y="0"/>
                  <a:pt x="91" y="0"/>
                </a:cubicBezTo>
                <a:close/>
                <a:moveTo>
                  <a:pt x="129" y="52"/>
                </a:moveTo>
                <a:cubicBezTo>
                  <a:pt x="119" y="42"/>
                  <a:pt x="105" y="36"/>
                  <a:pt x="91" y="36"/>
                </a:cubicBezTo>
                <a:cubicBezTo>
                  <a:pt x="76" y="36"/>
                  <a:pt x="62" y="42"/>
                  <a:pt x="52" y="52"/>
                </a:cubicBezTo>
                <a:cubicBezTo>
                  <a:pt x="52" y="52"/>
                  <a:pt x="52" y="52"/>
                  <a:pt x="52" y="52"/>
                </a:cubicBezTo>
                <a:cubicBezTo>
                  <a:pt x="43" y="62"/>
                  <a:pt x="37" y="75"/>
                  <a:pt x="37" y="90"/>
                </a:cubicBezTo>
                <a:cubicBezTo>
                  <a:pt x="37" y="105"/>
                  <a:pt x="43" y="119"/>
                  <a:pt x="52" y="129"/>
                </a:cubicBezTo>
                <a:cubicBezTo>
                  <a:pt x="52" y="129"/>
                  <a:pt x="52" y="129"/>
                  <a:pt x="52" y="129"/>
                </a:cubicBezTo>
                <a:cubicBezTo>
                  <a:pt x="62" y="138"/>
                  <a:pt x="76" y="144"/>
                  <a:pt x="91" y="144"/>
                </a:cubicBezTo>
                <a:cubicBezTo>
                  <a:pt x="105" y="144"/>
                  <a:pt x="119" y="138"/>
                  <a:pt x="129" y="129"/>
                </a:cubicBezTo>
                <a:cubicBezTo>
                  <a:pt x="138" y="119"/>
                  <a:pt x="145" y="105"/>
                  <a:pt x="145" y="90"/>
                </a:cubicBezTo>
                <a:cubicBezTo>
                  <a:pt x="145" y="75"/>
                  <a:pt x="139" y="62"/>
                  <a:pt x="129" y="5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57934" tIns="28967" rIns="57934" bIns="28967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80052" y="242680"/>
            <a:ext cx="2904891" cy="337185"/>
            <a:chOff x="568442" y="319364"/>
            <a:chExt cx="3873190" cy="449581"/>
          </a:xfrm>
        </p:grpSpPr>
        <p:sp>
          <p:nvSpPr>
            <p:cNvPr id="39" name="文本框 23"/>
            <p:cNvSpPr txBox="1"/>
            <p:nvPr/>
          </p:nvSpPr>
          <p:spPr>
            <a:xfrm>
              <a:off x="665958" y="319364"/>
              <a:ext cx="1869441" cy="449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怎么学习呢？</a:t>
              </a:r>
              <a:endPara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bg1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23"/>
            <p:cNvSpPr txBox="1"/>
            <p:nvPr/>
          </p:nvSpPr>
          <p:spPr>
            <a:xfrm>
              <a:off x="2306003" y="429775"/>
              <a:ext cx="2135629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solidFill>
                    <a:schemeClr val="accent1">
                      <a:lumMod val="25000"/>
                      <a:lumOff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Click here to add Title</a:t>
              </a:r>
              <a:endParaRPr lang="zh-CN" altLang="en-US" sz="1000" dirty="0">
                <a:solidFill>
                  <a:schemeClr val="accent1">
                    <a:lumMod val="25000"/>
                    <a:lumOff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Freeform 39"/>
          <p:cNvSpPr>
            <a:spLocks noEditPoints="1"/>
          </p:cNvSpPr>
          <p:nvPr/>
        </p:nvSpPr>
        <p:spPr bwMode="auto">
          <a:xfrm>
            <a:off x="685790" y="2555599"/>
            <a:ext cx="214374" cy="214526"/>
          </a:xfrm>
          <a:custGeom>
            <a:avLst/>
            <a:gdLst>
              <a:gd name="T0" fmla="*/ 91 w 181"/>
              <a:gd name="T1" fmla="*/ 0 h 181"/>
              <a:gd name="T2" fmla="*/ 154 w 181"/>
              <a:gd name="T3" fmla="*/ 26 h 181"/>
              <a:gd name="T4" fmla="*/ 154 w 181"/>
              <a:gd name="T5" fmla="*/ 26 h 181"/>
              <a:gd name="T6" fmla="*/ 181 w 181"/>
              <a:gd name="T7" fmla="*/ 90 h 181"/>
              <a:gd name="T8" fmla="*/ 154 w 181"/>
              <a:gd name="T9" fmla="*/ 154 h 181"/>
              <a:gd name="T10" fmla="*/ 91 w 181"/>
              <a:gd name="T11" fmla="*/ 181 h 181"/>
              <a:gd name="T12" fmla="*/ 27 w 181"/>
              <a:gd name="T13" fmla="*/ 154 h 181"/>
              <a:gd name="T14" fmla="*/ 27 w 181"/>
              <a:gd name="T15" fmla="*/ 154 h 181"/>
              <a:gd name="T16" fmla="*/ 0 w 181"/>
              <a:gd name="T17" fmla="*/ 90 h 181"/>
              <a:gd name="T18" fmla="*/ 27 w 181"/>
              <a:gd name="T19" fmla="*/ 26 h 181"/>
              <a:gd name="T20" fmla="*/ 27 w 181"/>
              <a:gd name="T21" fmla="*/ 26 h 181"/>
              <a:gd name="T22" fmla="*/ 91 w 181"/>
              <a:gd name="T23" fmla="*/ 0 h 181"/>
              <a:gd name="T24" fmla="*/ 129 w 181"/>
              <a:gd name="T25" fmla="*/ 52 h 181"/>
              <a:gd name="T26" fmla="*/ 91 w 181"/>
              <a:gd name="T27" fmla="*/ 36 h 181"/>
              <a:gd name="T28" fmla="*/ 52 w 181"/>
              <a:gd name="T29" fmla="*/ 52 h 181"/>
              <a:gd name="T30" fmla="*/ 52 w 181"/>
              <a:gd name="T31" fmla="*/ 52 h 181"/>
              <a:gd name="T32" fmla="*/ 37 w 181"/>
              <a:gd name="T33" fmla="*/ 90 h 181"/>
              <a:gd name="T34" fmla="*/ 52 w 181"/>
              <a:gd name="T35" fmla="*/ 129 h 181"/>
              <a:gd name="T36" fmla="*/ 52 w 181"/>
              <a:gd name="T37" fmla="*/ 129 h 181"/>
              <a:gd name="T38" fmla="*/ 91 w 181"/>
              <a:gd name="T39" fmla="*/ 144 h 181"/>
              <a:gd name="T40" fmla="*/ 129 w 181"/>
              <a:gd name="T41" fmla="*/ 129 h 181"/>
              <a:gd name="T42" fmla="*/ 145 w 181"/>
              <a:gd name="T43" fmla="*/ 90 h 181"/>
              <a:gd name="T44" fmla="*/ 129 w 181"/>
              <a:gd name="T45" fmla="*/ 5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1" h="181">
                <a:moveTo>
                  <a:pt x="91" y="0"/>
                </a:moveTo>
                <a:cubicBezTo>
                  <a:pt x="116" y="0"/>
                  <a:pt x="138" y="10"/>
                  <a:pt x="154" y="26"/>
                </a:cubicBezTo>
                <a:cubicBezTo>
                  <a:pt x="154" y="26"/>
                  <a:pt x="154" y="26"/>
                  <a:pt x="154" y="26"/>
                </a:cubicBezTo>
                <a:cubicBezTo>
                  <a:pt x="171" y="43"/>
                  <a:pt x="181" y="65"/>
                  <a:pt x="181" y="90"/>
                </a:cubicBezTo>
                <a:cubicBezTo>
                  <a:pt x="181" y="115"/>
                  <a:pt x="171" y="138"/>
                  <a:pt x="154" y="154"/>
                </a:cubicBezTo>
                <a:cubicBezTo>
                  <a:pt x="138" y="171"/>
                  <a:pt x="116" y="181"/>
                  <a:pt x="91" y="181"/>
                </a:cubicBezTo>
                <a:cubicBezTo>
                  <a:pt x="66" y="181"/>
                  <a:pt x="43" y="171"/>
                  <a:pt x="27" y="154"/>
                </a:cubicBezTo>
                <a:cubicBezTo>
                  <a:pt x="27" y="154"/>
                  <a:pt x="27" y="154"/>
                  <a:pt x="27" y="154"/>
                </a:cubicBezTo>
                <a:cubicBezTo>
                  <a:pt x="10" y="138"/>
                  <a:pt x="0" y="115"/>
                  <a:pt x="0" y="90"/>
                </a:cubicBezTo>
                <a:cubicBezTo>
                  <a:pt x="0" y="65"/>
                  <a:pt x="10" y="43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43" y="10"/>
                  <a:pt x="66" y="0"/>
                  <a:pt x="91" y="0"/>
                </a:cubicBezTo>
                <a:close/>
                <a:moveTo>
                  <a:pt x="129" y="52"/>
                </a:moveTo>
                <a:cubicBezTo>
                  <a:pt x="119" y="42"/>
                  <a:pt x="105" y="36"/>
                  <a:pt x="91" y="36"/>
                </a:cubicBezTo>
                <a:cubicBezTo>
                  <a:pt x="76" y="36"/>
                  <a:pt x="62" y="42"/>
                  <a:pt x="52" y="52"/>
                </a:cubicBezTo>
                <a:cubicBezTo>
                  <a:pt x="52" y="52"/>
                  <a:pt x="52" y="52"/>
                  <a:pt x="52" y="52"/>
                </a:cubicBezTo>
                <a:cubicBezTo>
                  <a:pt x="43" y="62"/>
                  <a:pt x="37" y="75"/>
                  <a:pt x="37" y="90"/>
                </a:cubicBezTo>
                <a:cubicBezTo>
                  <a:pt x="37" y="105"/>
                  <a:pt x="43" y="119"/>
                  <a:pt x="52" y="129"/>
                </a:cubicBezTo>
                <a:cubicBezTo>
                  <a:pt x="52" y="129"/>
                  <a:pt x="52" y="129"/>
                  <a:pt x="52" y="129"/>
                </a:cubicBezTo>
                <a:cubicBezTo>
                  <a:pt x="62" y="138"/>
                  <a:pt x="76" y="144"/>
                  <a:pt x="91" y="144"/>
                </a:cubicBezTo>
                <a:cubicBezTo>
                  <a:pt x="105" y="144"/>
                  <a:pt x="119" y="138"/>
                  <a:pt x="129" y="129"/>
                </a:cubicBezTo>
                <a:cubicBezTo>
                  <a:pt x="138" y="119"/>
                  <a:pt x="145" y="105"/>
                  <a:pt x="145" y="90"/>
                </a:cubicBezTo>
                <a:cubicBezTo>
                  <a:pt x="145" y="75"/>
                  <a:pt x="139" y="62"/>
                  <a:pt x="129" y="5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7934" tIns="28967" rIns="57934" bIns="28967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43" name="Freeform 39"/>
          <p:cNvSpPr>
            <a:spLocks noEditPoints="1"/>
          </p:cNvSpPr>
          <p:nvPr/>
        </p:nvSpPr>
        <p:spPr bwMode="auto">
          <a:xfrm>
            <a:off x="685790" y="3130274"/>
            <a:ext cx="214374" cy="214526"/>
          </a:xfrm>
          <a:custGeom>
            <a:avLst/>
            <a:gdLst>
              <a:gd name="T0" fmla="*/ 91 w 181"/>
              <a:gd name="T1" fmla="*/ 0 h 181"/>
              <a:gd name="T2" fmla="*/ 154 w 181"/>
              <a:gd name="T3" fmla="*/ 26 h 181"/>
              <a:gd name="T4" fmla="*/ 154 w 181"/>
              <a:gd name="T5" fmla="*/ 26 h 181"/>
              <a:gd name="T6" fmla="*/ 181 w 181"/>
              <a:gd name="T7" fmla="*/ 90 h 181"/>
              <a:gd name="T8" fmla="*/ 154 w 181"/>
              <a:gd name="T9" fmla="*/ 154 h 181"/>
              <a:gd name="T10" fmla="*/ 91 w 181"/>
              <a:gd name="T11" fmla="*/ 181 h 181"/>
              <a:gd name="T12" fmla="*/ 27 w 181"/>
              <a:gd name="T13" fmla="*/ 154 h 181"/>
              <a:gd name="T14" fmla="*/ 27 w 181"/>
              <a:gd name="T15" fmla="*/ 154 h 181"/>
              <a:gd name="T16" fmla="*/ 0 w 181"/>
              <a:gd name="T17" fmla="*/ 90 h 181"/>
              <a:gd name="T18" fmla="*/ 27 w 181"/>
              <a:gd name="T19" fmla="*/ 26 h 181"/>
              <a:gd name="T20" fmla="*/ 27 w 181"/>
              <a:gd name="T21" fmla="*/ 26 h 181"/>
              <a:gd name="T22" fmla="*/ 91 w 181"/>
              <a:gd name="T23" fmla="*/ 0 h 181"/>
              <a:gd name="T24" fmla="*/ 129 w 181"/>
              <a:gd name="T25" fmla="*/ 52 h 181"/>
              <a:gd name="T26" fmla="*/ 91 w 181"/>
              <a:gd name="T27" fmla="*/ 36 h 181"/>
              <a:gd name="T28" fmla="*/ 52 w 181"/>
              <a:gd name="T29" fmla="*/ 52 h 181"/>
              <a:gd name="T30" fmla="*/ 52 w 181"/>
              <a:gd name="T31" fmla="*/ 52 h 181"/>
              <a:gd name="T32" fmla="*/ 37 w 181"/>
              <a:gd name="T33" fmla="*/ 90 h 181"/>
              <a:gd name="T34" fmla="*/ 52 w 181"/>
              <a:gd name="T35" fmla="*/ 129 h 181"/>
              <a:gd name="T36" fmla="*/ 52 w 181"/>
              <a:gd name="T37" fmla="*/ 129 h 181"/>
              <a:gd name="T38" fmla="*/ 91 w 181"/>
              <a:gd name="T39" fmla="*/ 144 h 181"/>
              <a:gd name="T40" fmla="*/ 129 w 181"/>
              <a:gd name="T41" fmla="*/ 129 h 181"/>
              <a:gd name="T42" fmla="*/ 145 w 181"/>
              <a:gd name="T43" fmla="*/ 90 h 181"/>
              <a:gd name="T44" fmla="*/ 129 w 181"/>
              <a:gd name="T45" fmla="*/ 5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1" h="181">
                <a:moveTo>
                  <a:pt x="91" y="0"/>
                </a:moveTo>
                <a:cubicBezTo>
                  <a:pt x="116" y="0"/>
                  <a:pt x="138" y="10"/>
                  <a:pt x="154" y="26"/>
                </a:cubicBezTo>
                <a:cubicBezTo>
                  <a:pt x="154" y="26"/>
                  <a:pt x="154" y="26"/>
                  <a:pt x="154" y="26"/>
                </a:cubicBezTo>
                <a:cubicBezTo>
                  <a:pt x="171" y="43"/>
                  <a:pt x="181" y="65"/>
                  <a:pt x="181" y="90"/>
                </a:cubicBezTo>
                <a:cubicBezTo>
                  <a:pt x="181" y="115"/>
                  <a:pt x="171" y="138"/>
                  <a:pt x="154" y="154"/>
                </a:cubicBezTo>
                <a:cubicBezTo>
                  <a:pt x="138" y="171"/>
                  <a:pt x="116" y="181"/>
                  <a:pt x="91" y="181"/>
                </a:cubicBezTo>
                <a:cubicBezTo>
                  <a:pt x="66" y="181"/>
                  <a:pt x="43" y="171"/>
                  <a:pt x="27" y="154"/>
                </a:cubicBezTo>
                <a:cubicBezTo>
                  <a:pt x="27" y="154"/>
                  <a:pt x="27" y="154"/>
                  <a:pt x="27" y="154"/>
                </a:cubicBezTo>
                <a:cubicBezTo>
                  <a:pt x="10" y="138"/>
                  <a:pt x="0" y="115"/>
                  <a:pt x="0" y="90"/>
                </a:cubicBezTo>
                <a:cubicBezTo>
                  <a:pt x="0" y="65"/>
                  <a:pt x="10" y="43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43" y="10"/>
                  <a:pt x="66" y="0"/>
                  <a:pt x="91" y="0"/>
                </a:cubicBezTo>
                <a:close/>
                <a:moveTo>
                  <a:pt x="129" y="52"/>
                </a:moveTo>
                <a:cubicBezTo>
                  <a:pt x="119" y="42"/>
                  <a:pt x="105" y="36"/>
                  <a:pt x="91" y="36"/>
                </a:cubicBezTo>
                <a:cubicBezTo>
                  <a:pt x="76" y="36"/>
                  <a:pt x="62" y="42"/>
                  <a:pt x="52" y="52"/>
                </a:cubicBezTo>
                <a:cubicBezTo>
                  <a:pt x="52" y="52"/>
                  <a:pt x="52" y="52"/>
                  <a:pt x="52" y="52"/>
                </a:cubicBezTo>
                <a:cubicBezTo>
                  <a:pt x="43" y="62"/>
                  <a:pt x="37" y="75"/>
                  <a:pt x="37" y="90"/>
                </a:cubicBezTo>
                <a:cubicBezTo>
                  <a:pt x="37" y="105"/>
                  <a:pt x="43" y="119"/>
                  <a:pt x="52" y="129"/>
                </a:cubicBezTo>
                <a:cubicBezTo>
                  <a:pt x="52" y="129"/>
                  <a:pt x="52" y="129"/>
                  <a:pt x="52" y="129"/>
                </a:cubicBezTo>
                <a:cubicBezTo>
                  <a:pt x="62" y="138"/>
                  <a:pt x="76" y="144"/>
                  <a:pt x="91" y="144"/>
                </a:cubicBezTo>
                <a:cubicBezTo>
                  <a:pt x="105" y="144"/>
                  <a:pt x="119" y="138"/>
                  <a:pt x="129" y="129"/>
                </a:cubicBezTo>
                <a:cubicBezTo>
                  <a:pt x="138" y="119"/>
                  <a:pt x="145" y="105"/>
                  <a:pt x="145" y="90"/>
                </a:cubicBezTo>
                <a:cubicBezTo>
                  <a:pt x="145" y="75"/>
                  <a:pt x="139" y="62"/>
                  <a:pt x="129" y="5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57934" tIns="28967" rIns="57934" bIns="28967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44" name="Freeform 39"/>
          <p:cNvSpPr>
            <a:spLocks noEditPoints="1"/>
          </p:cNvSpPr>
          <p:nvPr/>
        </p:nvSpPr>
        <p:spPr bwMode="auto">
          <a:xfrm>
            <a:off x="685790" y="3821154"/>
            <a:ext cx="214374" cy="214526"/>
          </a:xfrm>
          <a:custGeom>
            <a:avLst/>
            <a:gdLst>
              <a:gd name="T0" fmla="*/ 91 w 181"/>
              <a:gd name="T1" fmla="*/ 0 h 181"/>
              <a:gd name="T2" fmla="*/ 154 w 181"/>
              <a:gd name="T3" fmla="*/ 26 h 181"/>
              <a:gd name="T4" fmla="*/ 154 w 181"/>
              <a:gd name="T5" fmla="*/ 26 h 181"/>
              <a:gd name="T6" fmla="*/ 181 w 181"/>
              <a:gd name="T7" fmla="*/ 90 h 181"/>
              <a:gd name="T8" fmla="*/ 154 w 181"/>
              <a:gd name="T9" fmla="*/ 154 h 181"/>
              <a:gd name="T10" fmla="*/ 91 w 181"/>
              <a:gd name="T11" fmla="*/ 181 h 181"/>
              <a:gd name="T12" fmla="*/ 27 w 181"/>
              <a:gd name="T13" fmla="*/ 154 h 181"/>
              <a:gd name="T14" fmla="*/ 27 w 181"/>
              <a:gd name="T15" fmla="*/ 154 h 181"/>
              <a:gd name="T16" fmla="*/ 0 w 181"/>
              <a:gd name="T17" fmla="*/ 90 h 181"/>
              <a:gd name="T18" fmla="*/ 27 w 181"/>
              <a:gd name="T19" fmla="*/ 26 h 181"/>
              <a:gd name="T20" fmla="*/ 27 w 181"/>
              <a:gd name="T21" fmla="*/ 26 h 181"/>
              <a:gd name="T22" fmla="*/ 91 w 181"/>
              <a:gd name="T23" fmla="*/ 0 h 181"/>
              <a:gd name="T24" fmla="*/ 129 w 181"/>
              <a:gd name="T25" fmla="*/ 52 h 181"/>
              <a:gd name="T26" fmla="*/ 91 w 181"/>
              <a:gd name="T27" fmla="*/ 36 h 181"/>
              <a:gd name="T28" fmla="*/ 52 w 181"/>
              <a:gd name="T29" fmla="*/ 52 h 181"/>
              <a:gd name="T30" fmla="*/ 52 w 181"/>
              <a:gd name="T31" fmla="*/ 52 h 181"/>
              <a:gd name="T32" fmla="*/ 37 w 181"/>
              <a:gd name="T33" fmla="*/ 90 h 181"/>
              <a:gd name="T34" fmla="*/ 52 w 181"/>
              <a:gd name="T35" fmla="*/ 129 h 181"/>
              <a:gd name="T36" fmla="*/ 52 w 181"/>
              <a:gd name="T37" fmla="*/ 129 h 181"/>
              <a:gd name="T38" fmla="*/ 91 w 181"/>
              <a:gd name="T39" fmla="*/ 144 h 181"/>
              <a:gd name="T40" fmla="*/ 129 w 181"/>
              <a:gd name="T41" fmla="*/ 129 h 181"/>
              <a:gd name="T42" fmla="*/ 145 w 181"/>
              <a:gd name="T43" fmla="*/ 90 h 181"/>
              <a:gd name="T44" fmla="*/ 129 w 181"/>
              <a:gd name="T45" fmla="*/ 5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1" h="181">
                <a:moveTo>
                  <a:pt x="91" y="0"/>
                </a:moveTo>
                <a:cubicBezTo>
                  <a:pt x="116" y="0"/>
                  <a:pt x="138" y="10"/>
                  <a:pt x="154" y="26"/>
                </a:cubicBezTo>
                <a:cubicBezTo>
                  <a:pt x="154" y="26"/>
                  <a:pt x="154" y="26"/>
                  <a:pt x="154" y="26"/>
                </a:cubicBezTo>
                <a:cubicBezTo>
                  <a:pt x="171" y="43"/>
                  <a:pt x="181" y="65"/>
                  <a:pt x="181" y="90"/>
                </a:cubicBezTo>
                <a:cubicBezTo>
                  <a:pt x="181" y="115"/>
                  <a:pt x="171" y="138"/>
                  <a:pt x="154" y="154"/>
                </a:cubicBezTo>
                <a:cubicBezTo>
                  <a:pt x="138" y="171"/>
                  <a:pt x="116" y="181"/>
                  <a:pt x="91" y="181"/>
                </a:cubicBezTo>
                <a:cubicBezTo>
                  <a:pt x="66" y="181"/>
                  <a:pt x="43" y="171"/>
                  <a:pt x="27" y="154"/>
                </a:cubicBezTo>
                <a:cubicBezTo>
                  <a:pt x="27" y="154"/>
                  <a:pt x="27" y="154"/>
                  <a:pt x="27" y="154"/>
                </a:cubicBezTo>
                <a:cubicBezTo>
                  <a:pt x="10" y="138"/>
                  <a:pt x="0" y="115"/>
                  <a:pt x="0" y="90"/>
                </a:cubicBezTo>
                <a:cubicBezTo>
                  <a:pt x="0" y="65"/>
                  <a:pt x="10" y="43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43" y="10"/>
                  <a:pt x="66" y="0"/>
                  <a:pt x="91" y="0"/>
                </a:cubicBezTo>
                <a:close/>
                <a:moveTo>
                  <a:pt x="129" y="52"/>
                </a:moveTo>
                <a:cubicBezTo>
                  <a:pt x="119" y="42"/>
                  <a:pt x="105" y="36"/>
                  <a:pt x="91" y="36"/>
                </a:cubicBezTo>
                <a:cubicBezTo>
                  <a:pt x="76" y="36"/>
                  <a:pt x="62" y="42"/>
                  <a:pt x="52" y="52"/>
                </a:cubicBezTo>
                <a:cubicBezTo>
                  <a:pt x="52" y="52"/>
                  <a:pt x="52" y="52"/>
                  <a:pt x="52" y="52"/>
                </a:cubicBezTo>
                <a:cubicBezTo>
                  <a:pt x="43" y="62"/>
                  <a:pt x="37" y="75"/>
                  <a:pt x="37" y="90"/>
                </a:cubicBezTo>
                <a:cubicBezTo>
                  <a:pt x="37" y="105"/>
                  <a:pt x="43" y="119"/>
                  <a:pt x="52" y="129"/>
                </a:cubicBezTo>
                <a:cubicBezTo>
                  <a:pt x="52" y="129"/>
                  <a:pt x="52" y="129"/>
                  <a:pt x="52" y="129"/>
                </a:cubicBezTo>
                <a:cubicBezTo>
                  <a:pt x="62" y="138"/>
                  <a:pt x="76" y="144"/>
                  <a:pt x="91" y="144"/>
                </a:cubicBezTo>
                <a:cubicBezTo>
                  <a:pt x="105" y="144"/>
                  <a:pt x="119" y="138"/>
                  <a:pt x="129" y="129"/>
                </a:cubicBezTo>
                <a:cubicBezTo>
                  <a:pt x="138" y="119"/>
                  <a:pt x="145" y="105"/>
                  <a:pt x="145" y="90"/>
                </a:cubicBezTo>
                <a:cubicBezTo>
                  <a:pt x="145" y="75"/>
                  <a:pt x="139" y="62"/>
                  <a:pt x="129" y="5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7934" tIns="28967" rIns="57934" bIns="28967" numCol="1" anchor="t" anchorCtr="0" compatLnSpc="1"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46" name="TextBox 30"/>
          <p:cNvSpPr txBox="1"/>
          <p:nvPr/>
        </p:nvSpPr>
        <p:spPr>
          <a:xfrm>
            <a:off x="1409970" y="1957169"/>
            <a:ext cx="674370" cy="226060"/>
          </a:xfrm>
          <a:prstGeom prst="rect">
            <a:avLst/>
          </a:prstGeom>
          <a:noFill/>
        </p:spPr>
        <p:txBody>
          <a:bodyPr wrap="none" lIns="57934" tIns="28967" rIns="57934" bIns="28967" rtlCol="0">
            <a:spAutoFit/>
          </a:bodyPr>
          <a:p>
            <a:r>
              <a:rPr lang="zh-CN" altLang="en-US" sz="1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endParaRPr lang="zh-CN" altLang="en-US" sz="1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30"/>
          <p:cNvSpPr txBox="1"/>
          <p:nvPr/>
        </p:nvSpPr>
        <p:spPr>
          <a:xfrm>
            <a:off x="1416955" y="2544544"/>
            <a:ext cx="674370" cy="226060"/>
          </a:xfrm>
          <a:prstGeom prst="rect">
            <a:avLst/>
          </a:prstGeom>
          <a:noFill/>
        </p:spPr>
        <p:txBody>
          <a:bodyPr wrap="none" lIns="57934" tIns="28967" rIns="57934" bIns="28967" rtlCol="0">
            <a:spAutoFit/>
          </a:bodyPr>
          <a:lstStyle/>
          <a:p>
            <a:r>
              <a:rPr lang="zh-CN" altLang="en-US" sz="1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第三方库</a:t>
            </a:r>
            <a:endParaRPr lang="zh-CN" altLang="en-US" sz="1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30"/>
          <p:cNvSpPr txBox="1"/>
          <p:nvPr/>
        </p:nvSpPr>
        <p:spPr>
          <a:xfrm>
            <a:off x="1409970" y="3130649"/>
            <a:ext cx="674370" cy="226060"/>
          </a:xfrm>
          <a:prstGeom prst="rect">
            <a:avLst/>
          </a:prstGeom>
          <a:noFill/>
        </p:spPr>
        <p:txBody>
          <a:bodyPr wrap="none" lIns="57934" tIns="28967" rIns="57934" bIns="28967" rtlCol="0">
            <a:spAutoFit/>
          </a:bodyPr>
          <a:lstStyle/>
          <a:p>
            <a:r>
              <a:rPr lang="zh-CN" altLang="en-US" sz="1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  <a:endParaRPr lang="zh-CN" altLang="en-US" sz="1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30"/>
          <p:cNvSpPr txBox="1"/>
          <p:nvPr/>
        </p:nvSpPr>
        <p:spPr>
          <a:xfrm>
            <a:off x="1409970" y="3768189"/>
            <a:ext cx="674370" cy="226060"/>
          </a:xfrm>
          <a:prstGeom prst="rect">
            <a:avLst/>
          </a:prstGeom>
          <a:noFill/>
        </p:spPr>
        <p:txBody>
          <a:bodyPr wrap="none" lIns="57934" tIns="28967" rIns="57934" bIns="28967" rtlCol="0">
            <a:spAutoFit/>
          </a:bodyPr>
          <a:lstStyle/>
          <a:p>
            <a:r>
              <a:rPr lang="zh-CN" altLang="en-US" sz="1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应用方向</a:t>
            </a:r>
            <a:endParaRPr lang="zh-CN" altLang="en-US" sz="1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26"/>
          <p:cNvSpPr txBox="1"/>
          <p:nvPr/>
        </p:nvSpPr>
        <p:spPr>
          <a:xfrm>
            <a:off x="2816860" y="1402080"/>
            <a:ext cx="5422265" cy="257175"/>
          </a:xfrm>
          <a:prstGeom prst="rect">
            <a:avLst/>
          </a:prstGeom>
          <a:noFill/>
        </p:spPr>
        <p:txBody>
          <a:bodyPr wrap="square" lIns="57934" tIns="28967" rIns="57934" bIns="28967" rtlCol="0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en-US" altLang="zh-CN" sz="1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Matlib(</a:t>
            </a:r>
            <a:r>
              <a:rPr lang="zh-CN" altLang="en-US" sz="1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都是有很强大的第三方库）：不需要掌握很高级的语法，基础即可</a:t>
            </a:r>
            <a:endParaRPr lang="zh-CN" altLang="en-US" sz="1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26"/>
          <p:cNvSpPr txBox="1"/>
          <p:nvPr/>
        </p:nvSpPr>
        <p:spPr>
          <a:xfrm>
            <a:off x="2816860" y="1957070"/>
            <a:ext cx="5422265" cy="257175"/>
          </a:xfrm>
          <a:prstGeom prst="rect">
            <a:avLst/>
          </a:prstGeom>
          <a:noFill/>
        </p:spPr>
        <p:txBody>
          <a:bodyPr wrap="square" lIns="57934" tIns="28967" rIns="57934" bIns="28967" rtlCol="0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先入门再深入理论和实践：吴恩达的机器学习课程，台大的李宏毅，还有其他的网上课程</a:t>
            </a:r>
            <a:endParaRPr lang="zh-CN" altLang="en-US" sz="1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26"/>
          <p:cNvSpPr txBox="1"/>
          <p:nvPr/>
        </p:nvSpPr>
        <p:spPr>
          <a:xfrm>
            <a:off x="2816860" y="2468880"/>
            <a:ext cx="5421630" cy="457200"/>
          </a:xfrm>
          <a:prstGeom prst="rect">
            <a:avLst/>
          </a:prstGeom>
          <a:noFill/>
        </p:spPr>
        <p:txBody>
          <a:bodyPr wrap="square" lIns="57934" tIns="28967" rIns="57934" bIns="28967" rtlCol="0">
            <a:spAutoFit/>
          </a:bodyPr>
          <a:p>
            <a:pPr algn="just">
              <a:lnSpc>
                <a:spcPct val="130000"/>
              </a:lnSpc>
            </a:pPr>
            <a:r>
              <a:rPr lang="en-US" altLang="zh-CN" sz="1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numpy,pandas ,scipy,matplotlib,</a:t>
            </a:r>
            <a:r>
              <a:rPr lang="zh-CN" altLang="en-US" sz="1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还有很强大机器学习库</a:t>
            </a:r>
            <a:r>
              <a:rPr lang="en-US" altLang="zh-CN" sz="1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Scikit-Learning</a:t>
            </a:r>
            <a:r>
              <a:rPr lang="zh-CN" altLang="en-US" sz="1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：繁琐的算法是不是要自己实现，没那个必要。</a:t>
            </a:r>
            <a:r>
              <a:rPr lang="en-US" altLang="zh-CN" sz="1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在手，天下你有！</a:t>
            </a:r>
            <a:endParaRPr lang="zh-CN" altLang="en-US" sz="1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26"/>
          <p:cNvSpPr txBox="1"/>
          <p:nvPr/>
        </p:nvSpPr>
        <p:spPr>
          <a:xfrm>
            <a:off x="2816860" y="3056890"/>
            <a:ext cx="5488305" cy="457200"/>
          </a:xfrm>
          <a:prstGeom prst="rect">
            <a:avLst/>
          </a:prstGeom>
          <a:noFill/>
        </p:spPr>
        <p:txBody>
          <a:bodyPr wrap="square" lIns="57934" tIns="28967" rIns="57934" bIns="28967" rtlCol="0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吴恩达的深度学习课程，李宏毅的深度学习等，选一个即可开始学习，这个不学习复杂的数学知识，完全不要担心。学习深度学习的框架（</a:t>
            </a:r>
            <a:r>
              <a:rPr lang="en-US" altLang="zh-CN" sz="1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Pytorch,Tersorflow,Caffe2</a:t>
            </a:r>
            <a:r>
              <a:rPr lang="zh-CN" altLang="en-US" sz="1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等）搭积木，很好玩</a:t>
            </a:r>
            <a:endParaRPr lang="zh-CN" altLang="en-US" sz="1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26"/>
          <p:cNvSpPr txBox="1"/>
          <p:nvPr/>
        </p:nvSpPr>
        <p:spPr>
          <a:xfrm>
            <a:off x="2816860" y="3778885"/>
            <a:ext cx="5226685" cy="257175"/>
          </a:xfrm>
          <a:prstGeom prst="rect">
            <a:avLst/>
          </a:prstGeom>
          <a:noFill/>
        </p:spPr>
        <p:txBody>
          <a:bodyPr wrap="square" lIns="57934" tIns="28967" rIns="57934" bIns="28967" rtlCol="0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计算机视觉</a:t>
            </a:r>
            <a:r>
              <a:rPr lang="en-US" altLang="zh-CN" sz="1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</a:t>
            </a:r>
            <a:r>
              <a:rPr lang="zh-CN" altLang="en-US" sz="1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，自然语言处理</a:t>
            </a:r>
            <a:r>
              <a:rPr lang="en-US" altLang="zh-CN" sz="1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sz="1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，自动驾驶，知识图谱，推荐系统</a:t>
            </a:r>
            <a:endParaRPr lang="zh-CN" altLang="en-US" sz="1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1" grpId="0"/>
      <p:bldP spid="35" grpId="0" bldLvl="0" animBg="1"/>
      <p:bldP spid="36" grpId="0" bldLvl="0" animBg="1"/>
      <p:bldP spid="37" grpId="0" bldLvl="0" animBg="1"/>
      <p:bldP spid="42" grpId="0" bldLvl="0" animBg="1"/>
      <p:bldP spid="43" grpId="0" bldLvl="0" animBg="1"/>
      <p:bldP spid="44" grpId="0" bldLvl="0" animBg="1"/>
      <p:bldP spid="46" grpId="0"/>
      <p:bldP spid="48" grpId="0"/>
      <p:bldP spid="49" grpId="0"/>
      <p:bldP spid="50" grpId="0"/>
      <p:bldP spid="52" grpId="0"/>
      <p:bldP spid="53" grpId="0"/>
      <p:bldP spid="54" grpId="0"/>
      <p:bldP spid="56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58043" y="1532209"/>
            <a:ext cx="1478435" cy="1363058"/>
            <a:chOff x="3835686" y="2643180"/>
            <a:chExt cx="1478435" cy="1363058"/>
          </a:xfrm>
          <a:solidFill>
            <a:schemeClr val="bg1"/>
          </a:solidFill>
        </p:grpSpPr>
        <p:sp>
          <p:nvSpPr>
            <p:cNvPr id="3" name="心形 7"/>
            <p:cNvSpPr/>
            <p:nvPr/>
          </p:nvSpPr>
          <p:spPr>
            <a:xfrm>
              <a:off x="3835686" y="2643180"/>
              <a:ext cx="741448" cy="1363056"/>
            </a:xfrm>
            <a:custGeom>
              <a:avLst/>
              <a:gdLst>
                <a:gd name="connsiteX0" fmla="*/ 736082 w 1472164"/>
                <a:gd name="connsiteY0" fmla="*/ 345038 h 1380153"/>
                <a:gd name="connsiteX1" fmla="*/ 736082 w 1472164"/>
                <a:gd name="connsiteY1" fmla="*/ 1380153 h 1380153"/>
                <a:gd name="connsiteX2" fmla="*/ 736082 w 1472164"/>
                <a:gd name="connsiteY2" fmla="*/ 345038 h 1380153"/>
                <a:gd name="connsiteX0-1" fmla="*/ 741448 w 1408146"/>
                <a:gd name="connsiteY0-2" fmla="*/ 327941 h 1363056"/>
                <a:gd name="connsiteX1-3" fmla="*/ 741448 w 1408146"/>
                <a:gd name="connsiteY1-4" fmla="*/ 1363056 h 1363056"/>
                <a:gd name="connsiteX2-5" fmla="*/ 741448 w 1408146"/>
                <a:gd name="connsiteY2-6" fmla="*/ 327941 h 1363056"/>
                <a:gd name="connsiteX0-7" fmla="*/ 741448 w 741448"/>
                <a:gd name="connsiteY0-8" fmla="*/ 327941 h 1363056"/>
                <a:gd name="connsiteX1-9" fmla="*/ 741448 w 741448"/>
                <a:gd name="connsiteY1-10" fmla="*/ 1363056 h 1363056"/>
                <a:gd name="connsiteX2-11" fmla="*/ 741448 w 741448"/>
                <a:gd name="connsiteY2-12" fmla="*/ 327941 h 1363056"/>
                <a:gd name="connsiteX0-13" fmla="*/ 741448 w 741448"/>
                <a:gd name="connsiteY0-14" fmla="*/ 327941 h 1363056"/>
                <a:gd name="connsiteX1-15" fmla="*/ 741448 w 741448"/>
                <a:gd name="connsiteY1-16" fmla="*/ 1363056 h 1363056"/>
                <a:gd name="connsiteX2-17" fmla="*/ 741448 w 741448"/>
                <a:gd name="connsiteY2-18" fmla="*/ 327941 h 1363056"/>
                <a:gd name="connsiteX0-19" fmla="*/ 741448 w 741448"/>
                <a:gd name="connsiteY0-20" fmla="*/ 327941 h 1363056"/>
                <a:gd name="connsiteX1-21" fmla="*/ 741448 w 741448"/>
                <a:gd name="connsiteY1-22" fmla="*/ 1363056 h 1363056"/>
                <a:gd name="connsiteX2-23" fmla="*/ 741448 w 741448"/>
                <a:gd name="connsiteY2-24" fmla="*/ 327941 h 1363056"/>
                <a:gd name="connsiteX0-25" fmla="*/ 741448 w 741448"/>
                <a:gd name="connsiteY0-26" fmla="*/ 327941 h 1363056"/>
                <a:gd name="connsiteX1-27" fmla="*/ 741448 w 741448"/>
                <a:gd name="connsiteY1-28" fmla="*/ 1363056 h 1363056"/>
                <a:gd name="connsiteX2-29" fmla="*/ 741448 w 741448"/>
                <a:gd name="connsiteY2-30" fmla="*/ 327941 h 1363056"/>
                <a:gd name="connsiteX0-31" fmla="*/ 741448 w 741448"/>
                <a:gd name="connsiteY0-32" fmla="*/ 327941 h 1363056"/>
                <a:gd name="connsiteX1-33" fmla="*/ 741448 w 741448"/>
                <a:gd name="connsiteY1-34" fmla="*/ 1363056 h 1363056"/>
                <a:gd name="connsiteX2-35" fmla="*/ 741448 w 741448"/>
                <a:gd name="connsiteY2-36" fmla="*/ 327941 h 1363056"/>
                <a:gd name="connsiteX0-37" fmla="*/ 741448 w 741448"/>
                <a:gd name="connsiteY0-38" fmla="*/ 327941 h 1363056"/>
                <a:gd name="connsiteX1-39" fmla="*/ 741448 w 741448"/>
                <a:gd name="connsiteY1-40" fmla="*/ 1363056 h 1363056"/>
                <a:gd name="connsiteX2-41" fmla="*/ 741448 w 741448"/>
                <a:gd name="connsiteY2-42" fmla="*/ 327941 h 1363056"/>
                <a:gd name="connsiteX0-43" fmla="*/ 741448 w 741448"/>
                <a:gd name="connsiteY0-44" fmla="*/ 327941 h 1363056"/>
                <a:gd name="connsiteX1-45" fmla="*/ 741448 w 741448"/>
                <a:gd name="connsiteY1-46" fmla="*/ 1363056 h 1363056"/>
                <a:gd name="connsiteX2-47" fmla="*/ 741448 w 741448"/>
                <a:gd name="connsiteY2-48" fmla="*/ 327941 h 1363056"/>
                <a:gd name="connsiteX0-49" fmla="*/ 741448 w 741448"/>
                <a:gd name="connsiteY0-50" fmla="*/ 327941 h 1363056"/>
                <a:gd name="connsiteX1-51" fmla="*/ 741448 w 741448"/>
                <a:gd name="connsiteY1-52" fmla="*/ 1363056 h 1363056"/>
                <a:gd name="connsiteX2-53" fmla="*/ 741448 w 741448"/>
                <a:gd name="connsiteY2-54" fmla="*/ 327941 h 1363056"/>
                <a:gd name="connsiteX0-55" fmla="*/ 741448 w 743314"/>
                <a:gd name="connsiteY0-56" fmla="*/ 327941 h 1363056"/>
                <a:gd name="connsiteX1-57" fmla="*/ 741448 w 743314"/>
                <a:gd name="connsiteY1-58" fmla="*/ 1363056 h 1363056"/>
                <a:gd name="connsiteX2-59" fmla="*/ 741448 w 743314"/>
                <a:gd name="connsiteY2-60" fmla="*/ 327941 h 1363056"/>
                <a:gd name="connsiteX0-61" fmla="*/ 741448 w 741448"/>
                <a:gd name="connsiteY0-62" fmla="*/ 327941 h 1363056"/>
                <a:gd name="connsiteX1-63" fmla="*/ 741448 w 741448"/>
                <a:gd name="connsiteY1-64" fmla="*/ 1363056 h 1363056"/>
                <a:gd name="connsiteX2-65" fmla="*/ 741448 w 741448"/>
                <a:gd name="connsiteY2-66" fmla="*/ 327941 h 1363056"/>
                <a:gd name="connsiteX0-67" fmla="*/ 741448 w 741448"/>
                <a:gd name="connsiteY0-68" fmla="*/ 327941 h 1363056"/>
                <a:gd name="connsiteX1-69" fmla="*/ 741448 w 741448"/>
                <a:gd name="connsiteY1-70" fmla="*/ 1363056 h 1363056"/>
                <a:gd name="connsiteX2-71" fmla="*/ 741448 w 741448"/>
                <a:gd name="connsiteY2-72" fmla="*/ 327941 h 13630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41448" h="1363056">
                  <a:moveTo>
                    <a:pt x="741448" y="327941"/>
                  </a:moveTo>
                  <a:cubicBezTo>
                    <a:pt x="740677" y="1157841"/>
                    <a:pt x="741248" y="495849"/>
                    <a:pt x="741448" y="1363056"/>
                  </a:cubicBezTo>
                  <a:cubicBezTo>
                    <a:pt x="-761386" y="327941"/>
                    <a:pt x="434747" y="-477148"/>
                    <a:pt x="741448" y="32794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心形 7"/>
            <p:cNvSpPr/>
            <p:nvPr/>
          </p:nvSpPr>
          <p:spPr>
            <a:xfrm flipH="1">
              <a:off x="4572000" y="2643182"/>
              <a:ext cx="742121" cy="1363056"/>
            </a:xfrm>
            <a:custGeom>
              <a:avLst/>
              <a:gdLst>
                <a:gd name="connsiteX0" fmla="*/ 736082 w 1472164"/>
                <a:gd name="connsiteY0" fmla="*/ 345038 h 1380153"/>
                <a:gd name="connsiteX1" fmla="*/ 736082 w 1472164"/>
                <a:gd name="connsiteY1" fmla="*/ 1380153 h 1380153"/>
                <a:gd name="connsiteX2" fmla="*/ 736082 w 1472164"/>
                <a:gd name="connsiteY2" fmla="*/ 345038 h 1380153"/>
                <a:gd name="connsiteX0-1" fmla="*/ 741448 w 1408146"/>
                <a:gd name="connsiteY0-2" fmla="*/ 327941 h 1363056"/>
                <a:gd name="connsiteX1-3" fmla="*/ 741448 w 1408146"/>
                <a:gd name="connsiteY1-4" fmla="*/ 1363056 h 1363056"/>
                <a:gd name="connsiteX2-5" fmla="*/ 741448 w 1408146"/>
                <a:gd name="connsiteY2-6" fmla="*/ 327941 h 1363056"/>
                <a:gd name="connsiteX0-7" fmla="*/ 741448 w 741448"/>
                <a:gd name="connsiteY0-8" fmla="*/ 327941 h 1363056"/>
                <a:gd name="connsiteX1-9" fmla="*/ 741448 w 741448"/>
                <a:gd name="connsiteY1-10" fmla="*/ 1363056 h 1363056"/>
                <a:gd name="connsiteX2-11" fmla="*/ 741448 w 741448"/>
                <a:gd name="connsiteY2-12" fmla="*/ 327941 h 1363056"/>
                <a:gd name="connsiteX0-13" fmla="*/ 741448 w 741448"/>
                <a:gd name="connsiteY0-14" fmla="*/ 327941 h 1363056"/>
                <a:gd name="connsiteX1-15" fmla="*/ 741448 w 741448"/>
                <a:gd name="connsiteY1-16" fmla="*/ 1363056 h 1363056"/>
                <a:gd name="connsiteX2-17" fmla="*/ 741448 w 741448"/>
                <a:gd name="connsiteY2-18" fmla="*/ 327941 h 1363056"/>
                <a:gd name="connsiteX0-19" fmla="*/ 741448 w 742505"/>
                <a:gd name="connsiteY0-20" fmla="*/ 327941 h 1363056"/>
                <a:gd name="connsiteX1-21" fmla="*/ 741448 w 742505"/>
                <a:gd name="connsiteY1-22" fmla="*/ 1363056 h 1363056"/>
                <a:gd name="connsiteX2-23" fmla="*/ 741448 w 742505"/>
                <a:gd name="connsiteY2-24" fmla="*/ 327941 h 1363056"/>
                <a:gd name="connsiteX0-25" fmla="*/ 741448 w 743811"/>
                <a:gd name="connsiteY0-26" fmla="*/ 327941 h 1363056"/>
                <a:gd name="connsiteX1-27" fmla="*/ 741448 w 743811"/>
                <a:gd name="connsiteY1-28" fmla="*/ 1363056 h 1363056"/>
                <a:gd name="connsiteX2-29" fmla="*/ 741448 w 743811"/>
                <a:gd name="connsiteY2-30" fmla="*/ 327941 h 1363056"/>
                <a:gd name="connsiteX0-31" fmla="*/ 741448 w 743178"/>
                <a:gd name="connsiteY0-32" fmla="*/ 327941 h 1363056"/>
                <a:gd name="connsiteX1-33" fmla="*/ 741448 w 743178"/>
                <a:gd name="connsiteY1-34" fmla="*/ 1363056 h 1363056"/>
                <a:gd name="connsiteX2-35" fmla="*/ 741448 w 743178"/>
                <a:gd name="connsiteY2-36" fmla="*/ 327941 h 1363056"/>
                <a:gd name="connsiteX0-37" fmla="*/ 741448 w 742121"/>
                <a:gd name="connsiteY0-38" fmla="*/ 327941 h 1363056"/>
                <a:gd name="connsiteX1-39" fmla="*/ 741448 w 742121"/>
                <a:gd name="connsiteY1-40" fmla="*/ 1363056 h 1363056"/>
                <a:gd name="connsiteX2-41" fmla="*/ 741448 w 742121"/>
                <a:gd name="connsiteY2-42" fmla="*/ 327941 h 13630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42121" h="1363056">
                  <a:moveTo>
                    <a:pt x="741448" y="327941"/>
                  </a:moveTo>
                  <a:cubicBezTo>
                    <a:pt x="743059" y="1088786"/>
                    <a:pt x="741249" y="617292"/>
                    <a:pt x="741448" y="1363056"/>
                  </a:cubicBezTo>
                  <a:cubicBezTo>
                    <a:pt x="-761386" y="327941"/>
                    <a:pt x="434747" y="-477148"/>
                    <a:pt x="741448" y="32794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965823" y="1937778"/>
            <a:ext cx="746824" cy="2100342"/>
            <a:chOff x="4943466" y="3048749"/>
            <a:chExt cx="746824" cy="2100342"/>
          </a:xfrm>
          <a:solidFill>
            <a:schemeClr val="tx1"/>
          </a:solidFill>
        </p:grpSpPr>
        <p:sp>
          <p:nvSpPr>
            <p:cNvPr id="6" name="心形 8"/>
            <p:cNvSpPr/>
            <p:nvPr/>
          </p:nvSpPr>
          <p:spPr>
            <a:xfrm>
              <a:off x="4943466" y="3048749"/>
              <a:ext cx="746824" cy="1363056"/>
            </a:xfrm>
            <a:custGeom>
              <a:avLst/>
              <a:gdLst>
                <a:gd name="connsiteX0" fmla="*/ 736082 w 1472164"/>
                <a:gd name="connsiteY0" fmla="*/ 345038 h 1380153"/>
                <a:gd name="connsiteX1" fmla="*/ 736082 w 1472164"/>
                <a:gd name="connsiteY1" fmla="*/ 1380153 h 1380153"/>
                <a:gd name="connsiteX2" fmla="*/ 736082 w 1472164"/>
                <a:gd name="connsiteY2" fmla="*/ 345038 h 1380153"/>
                <a:gd name="connsiteX0-1" fmla="*/ 741448 w 1403231"/>
                <a:gd name="connsiteY0-2" fmla="*/ 327941 h 1363056"/>
                <a:gd name="connsiteX1-3" fmla="*/ 741448 w 1403231"/>
                <a:gd name="connsiteY1-4" fmla="*/ 1363056 h 1363056"/>
                <a:gd name="connsiteX2-5" fmla="*/ 741448 w 1403231"/>
                <a:gd name="connsiteY2-6" fmla="*/ 327941 h 1363056"/>
                <a:gd name="connsiteX0-7" fmla="*/ 741448 w 742788"/>
                <a:gd name="connsiteY0-8" fmla="*/ 327941 h 1363056"/>
                <a:gd name="connsiteX1-9" fmla="*/ 741448 w 742788"/>
                <a:gd name="connsiteY1-10" fmla="*/ 1363056 h 1363056"/>
                <a:gd name="connsiteX2-11" fmla="*/ 741448 w 742788"/>
                <a:gd name="connsiteY2-12" fmla="*/ 327941 h 1363056"/>
                <a:gd name="connsiteX0-13" fmla="*/ 741448 w 746824"/>
                <a:gd name="connsiteY0-14" fmla="*/ 327941 h 1363056"/>
                <a:gd name="connsiteX1-15" fmla="*/ 741448 w 746824"/>
                <a:gd name="connsiteY1-16" fmla="*/ 1363056 h 1363056"/>
                <a:gd name="connsiteX2-17" fmla="*/ 741448 w 746824"/>
                <a:gd name="connsiteY2-18" fmla="*/ 327941 h 13630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46824" h="1363056">
                  <a:moveTo>
                    <a:pt x="741448" y="327941"/>
                  </a:moveTo>
                  <a:cubicBezTo>
                    <a:pt x="747066" y="1050569"/>
                    <a:pt x="750018" y="562116"/>
                    <a:pt x="741448" y="1363056"/>
                  </a:cubicBezTo>
                  <a:cubicBezTo>
                    <a:pt x="-761386" y="327941"/>
                    <a:pt x="434747" y="-477148"/>
                    <a:pt x="741448" y="327941"/>
                  </a:cubicBezTo>
                  <a:close/>
                </a:path>
              </a:pathLst>
            </a:custGeom>
            <a:grpFill/>
            <a:ln>
              <a:noFill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心形 8"/>
            <p:cNvSpPr/>
            <p:nvPr/>
          </p:nvSpPr>
          <p:spPr>
            <a:xfrm flipH="1">
              <a:off x="4948441" y="3786035"/>
              <a:ext cx="741849" cy="1363056"/>
            </a:xfrm>
            <a:custGeom>
              <a:avLst/>
              <a:gdLst>
                <a:gd name="connsiteX0" fmla="*/ 736082 w 1472164"/>
                <a:gd name="connsiteY0" fmla="*/ 345038 h 1380153"/>
                <a:gd name="connsiteX1" fmla="*/ 736082 w 1472164"/>
                <a:gd name="connsiteY1" fmla="*/ 1380153 h 1380153"/>
                <a:gd name="connsiteX2" fmla="*/ 736082 w 1472164"/>
                <a:gd name="connsiteY2" fmla="*/ 345038 h 1380153"/>
                <a:gd name="connsiteX0-1" fmla="*/ 741448 w 1403231"/>
                <a:gd name="connsiteY0-2" fmla="*/ 327941 h 1363056"/>
                <a:gd name="connsiteX1-3" fmla="*/ 741448 w 1403231"/>
                <a:gd name="connsiteY1-4" fmla="*/ 1363056 h 1363056"/>
                <a:gd name="connsiteX2-5" fmla="*/ 741448 w 1403231"/>
                <a:gd name="connsiteY2-6" fmla="*/ 327941 h 1363056"/>
                <a:gd name="connsiteX0-7" fmla="*/ 741448 w 742788"/>
                <a:gd name="connsiteY0-8" fmla="*/ 327941 h 1363056"/>
                <a:gd name="connsiteX1-9" fmla="*/ 741448 w 742788"/>
                <a:gd name="connsiteY1-10" fmla="*/ 1363056 h 1363056"/>
                <a:gd name="connsiteX2-11" fmla="*/ 741448 w 742788"/>
                <a:gd name="connsiteY2-12" fmla="*/ 327941 h 1363056"/>
                <a:gd name="connsiteX0-13" fmla="*/ 741448 w 746824"/>
                <a:gd name="connsiteY0-14" fmla="*/ 327941 h 1363056"/>
                <a:gd name="connsiteX1-15" fmla="*/ 741448 w 746824"/>
                <a:gd name="connsiteY1-16" fmla="*/ 1363056 h 1363056"/>
                <a:gd name="connsiteX2-17" fmla="*/ 741448 w 746824"/>
                <a:gd name="connsiteY2-18" fmla="*/ 327941 h 1363056"/>
                <a:gd name="connsiteX0-19" fmla="*/ 741448 w 744292"/>
                <a:gd name="connsiteY0-20" fmla="*/ 327941 h 1363056"/>
                <a:gd name="connsiteX1-21" fmla="*/ 741448 w 744292"/>
                <a:gd name="connsiteY1-22" fmla="*/ 1363056 h 1363056"/>
                <a:gd name="connsiteX2-23" fmla="*/ 741448 w 744292"/>
                <a:gd name="connsiteY2-24" fmla="*/ 327941 h 1363056"/>
                <a:gd name="connsiteX0-25" fmla="*/ 741448 w 741849"/>
                <a:gd name="connsiteY0-26" fmla="*/ 327941 h 1363056"/>
                <a:gd name="connsiteX1-27" fmla="*/ 741448 w 741849"/>
                <a:gd name="connsiteY1-28" fmla="*/ 1363056 h 1363056"/>
                <a:gd name="connsiteX2-29" fmla="*/ 741448 w 741849"/>
                <a:gd name="connsiteY2-30" fmla="*/ 327941 h 13630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41849" h="1363056">
                  <a:moveTo>
                    <a:pt x="741448" y="327941"/>
                  </a:moveTo>
                  <a:cubicBezTo>
                    <a:pt x="739922" y="1055331"/>
                    <a:pt x="742874" y="562116"/>
                    <a:pt x="741448" y="1363056"/>
                  </a:cubicBezTo>
                  <a:cubicBezTo>
                    <a:pt x="-761386" y="327941"/>
                    <a:pt x="434747" y="-477148"/>
                    <a:pt x="741448" y="327941"/>
                  </a:cubicBezTo>
                  <a:close/>
                </a:path>
              </a:pathLst>
            </a:custGeom>
            <a:grpFill/>
            <a:ln>
              <a:noFill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840345" y="3105907"/>
            <a:ext cx="1481449" cy="1364683"/>
            <a:chOff x="3817988" y="4216878"/>
            <a:chExt cx="1481449" cy="1364683"/>
          </a:xfrm>
          <a:solidFill>
            <a:schemeClr val="bg2"/>
          </a:solidFill>
        </p:grpSpPr>
        <p:sp>
          <p:nvSpPr>
            <p:cNvPr id="9" name="心形 10"/>
            <p:cNvSpPr/>
            <p:nvPr/>
          </p:nvSpPr>
          <p:spPr>
            <a:xfrm>
              <a:off x="4557989" y="4216878"/>
              <a:ext cx="741448" cy="1363056"/>
            </a:xfrm>
            <a:custGeom>
              <a:avLst/>
              <a:gdLst>
                <a:gd name="connsiteX0" fmla="*/ 736082 w 1472164"/>
                <a:gd name="connsiteY0" fmla="*/ 345038 h 1380153"/>
                <a:gd name="connsiteX1" fmla="*/ 736082 w 1472164"/>
                <a:gd name="connsiteY1" fmla="*/ 1380153 h 1380153"/>
                <a:gd name="connsiteX2" fmla="*/ 736082 w 1472164"/>
                <a:gd name="connsiteY2" fmla="*/ 345038 h 1380153"/>
                <a:gd name="connsiteX0-1" fmla="*/ 741448 w 1408146"/>
                <a:gd name="connsiteY0-2" fmla="*/ 327941 h 1363056"/>
                <a:gd name="connsiteX1-3" fmla="*/ 741448 w 1408146"/>
                <a:gd name="connsiteY1-4" fmla="*/ 1363056 h 1363056"/>
                <a:gd name="connsiteX2-5" fmla="*/ 741448 w 1408146"/>
                <a:gd name="connsiteY2-6" fmla="*/ 327941 h 1363056"/>
                <a:gd name="connsiteX0-7" fmla="*/ 741448 w 741448"/>
                <a:gd name="connsiteY0-8" fmla="*/ 327941 h 1363056"/>
                <a:gd name="connsiteX1-9" fmla="*/ 741448 w 741448"/>
                <a:gd name="connsiteY1-10" fmla="*/ 1363056 h 1363056"/>
                <a:gd name="connsiteX2-11" fmla="*/ 741448 w 741448"/>
                <a:gd name="connsiteY2-12" fmla="*/ 327941 h 1363056"/>
                <a:gd name="connsiteX0-13" fmla="*/ 741448 w 741448"/>
                <a:gd name="connsiteY0-14" fmla="*/ 327941 h 1363056"/>
                <a:gd name="connsiteX1-15" fmla="*/ 741448 w 741448"/>
                <a:gd name="connsiteY1-16" fmla="*/ 1363056 h 1363056"/>
                <a:gd name="connsiteX2-17" fmla="*/ 741448 w 741448"/>
                <a:gd name="connsiteY2-18" fmla="*/ 327941 h 1363056"/>
                <a:gd name="connsiteX0-19" fmla="*/ 741448 w 741448"/>
                <a:gd name="connsiteY0-20" fmla="*/ 327941 h 1363056"/>
                <a:gd name="connsiteX1-21" fmla="*/ 741448 w 741448"/>
                <a:gd name="connsiteY1-22" fmla="*/ 1363056 h 1363056"/>
                <a:gd name="connsiteX2-23" fmla="*/ 741448 w 741448"/>
                <a:gd name="connsiteY2-24" fmla="*/ 327941 h 13630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41448" h="1363056">
                  <a:moveTo>
                    <a:pt x="741448" y="327941"/>
                  </a:moveTo>
                  <a:cubicBezTo>
                    <a:pt x="740678" y="1347644"/>
                    <a:pt x="741249" y="535865"/>
                    <a:pt x="741448" y="1363056"/>
                  </a:cubicBezTo>
                  <a:cubicBezTo>
                    <a:pt x="-761386" y="327941"/>
                    <a:pt x="434747" y="-477148"/>
                    <a:pt x="741448" y="327941"/>
                  </a:cubicBezTo>
                  <a:close/>
                </a:path>
              </a:pathLst>
            </a:custGeom>
            <a:grpFill/>
            <a:ln>
              <a:noFill/>
            </a:ln>
            <a:scene3d>
              <a:camera prst="orthographicFront">
                <a:rot lat="0" lon="0" rev="107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心形 10"/>
            <p:cNvSpPr/>
            <p:nvPr/>
          </p:nvSpPr>
          <p:spPr>
            <a:xfrm flipH="1">
              <a:off x="3817988" y="4218505"/>
              <a:ext cx="741448" cy="1363056"/>
            </a:xfrm>
            <a:custGeom>
              <a:avLst/>
              <a:gdLst>
                <a:gd name="connsiteX0" fmla="*/ 736082 w 1472164"/>
                <a:gd name="connsiteY0" fmla="*/ 345038 h 1380153"/>
                <a:gd name="connsiteX1" fmla="*/ 736082 w 1472164"/>
                <a:gd name="connsiteY1" fmla="*/ 1380153 h 1380153"/>
                <a:gd name="connsiteX2" fmla="*/ 736082 w 1472164"/>
                <a:gd name="connsiteY2" fmla="*/ 345038 h 1380153"/>
                <a:gd name="connsiteX0-1" fmla="*/ 741448 w 1408146"/>
                <a:gd name="connsiteY0-2" fmla="*/ 327941 h 1363056"/>
                <a:gd name="connsiteX1-3" fmla="*/ 741448 w 1408146"/>
                <a:gd name="connsiteY1-4" fmla="*/ 1363056 h 1363056"/>
                <a:gd name="connsiteX2-5" fmla="*/ 741448 w 1408146"/>
                <a:gd name="connsiteY2-6" fmla="*/ 327941 h 1363056"/>
                <a:gd name="connsiteX0-7" fmla="*/ 741448 w 741448"/>
                <a:gd name="connsiteY0-8" fmla="*/ 327941 h 1363056"/>
                <a:gd name="connsiteX1-9" fmla="*/ 741448 w 741448"/>
                <a:gd name="connsiteY1-10" fmla="*/ 1363056 h 1363056"/>
                <a:gd name="connsiteX2-11" fmla="*/ 741448 w 741448"/>
                <a:gd name="connsiteY2-12" fmla="*/ 327941 h 1363056"/>
                <a:gd name="connsiteX0-13" fmla="*/ 741448 w 741448"/>
                <a:gd name="connsiteY0-14" fmla="*/ 327941 h 1363056"/>
                <a:gd name="connsiteX1-15" fmla="*/ 741448 w 741448"/>
                <a:gd name="connsiteY1-16" fmla="*/ 1363056 h 1363056"/>
                <a:gd name="connsiteX2-17" fmla="*/ 741448 w 741448"/>
                <a:gd name="connsiteY2-18" fmla="*/ 327941 h 1363056"/>
                <a:gd name="connsiteX0-19" fmla="*/ 741448 w 741448"/>
                <a:gd name="connsiteY0-20" fmla="*/ 327941 h 1363056"/>
                <a:gd name="connsiteX1-21" fmla="*/ 741448 w 741448"/>
                <a:gd name="connsiteY1-22" fmla="*/ 1363056 h 1363056"/>
                <a:gd name="connsiteX2-23" fmla="*/ 741448 w 741448"/>
                <a:gd name="connsiteY2-24" fmla="*/ 327941 h 13630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41448" h="1363056">
                  <a:moveTo>
                    <a:pt x="741448" y="327941"/>
                  </a:moveTo>
                  <a:cubicBezTo>
                    <a:pt x="740677" y="1147620"/>
                    <a:pt x="741249" y="676359"/>
                    <a:pt x="741448" y="1363056"/>
                  </a:cubicBezTo>
                  <a:cubicBezTo>
                    <a:pt x="-761386" y="327941"/>
                    <a:pt x="434747" y="-477148"/>
                    <a:pt x="741448" y="327941"/>
                  </a:cubicBezTo>
                  <a:close/>
                </a:path>
              </a:pathLst>
            </a:custGeom>
            <a:grpFill/>
            <a:ln>
              <a:noFill/>
            </a:ln>
            <a:scene3d>
              <a:camera prst="orthographicFront">
                <a:rot lat="0" lon="0" rev="107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68640" y="987574"/>
            <a:ext cx="3268037" cy="786774"/>
            <a:chOff x="846283" y="2098545"/>
            <a:chExt cx="3268037" cy="786774"/>
          </a:xfrm>
        </p:grpSpPr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 flipH="1">
              <a:off x="846283" y="2421760"/>
              <a:ext cx="2698750" cy="245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000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zh-CN" altLang="en-US" sz="1000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站，</a:t>
              </a:r>
              <a:r>
                <a:rPr lang="en-US" altLang="zh-CN" sz="1000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MOOC</a:t>
              </a:r>
              <a:r>
                <a:rPr lang="zh-CN" altLang="en-US" sz="1000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000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Youtube </a:t>
              </a:r>
              <a:r>
                <a:rPr lang="zh-CN" altLang="en-US" sz="1000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等教育网站</a:t>
              </a:r>
              <a:endParaRPr lang="zh-CN" altLang="en-US" sz="1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1"/>
            <p:cNvSpPr txBox="1">
              <a:spLocks noChangeArrowheads="1"/>
            </p:cNvSpPr>
            <p:nvPr/>
          </p:nvSpPr>
          <p:spPr bwMode="auto">
            <a:xfrm flipH="1">
              <a:off x="868638" y="2098545"/>
              <a:ext cx="1456585" cy="3371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看视频</a:t>
              </a:r>
              <a:endParaRPr lang="zh-CN" altLang="en-US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868639" y="2885319"/>
              <a:ext cx="3245681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5792861" y="1707654"/>
            <a:ext cx="2582513" cy="786774"/>
            <a:chOff x="5770504" y="2818625"/>
            <a:chExt cx="2582513" cy="786774"/>
          </a:xfrm>
        </p:grpSpPr>
        <p:grpSp>
          <p:nvGrpSpPr>
            <p:cNvPr id="18" name="组合 44"/>
            <p:cNvGrpSpPr/>
            <p:nvPr/>
          </p:nvGrpSpPr>
          <p:grpSpPr bwMode="auto">
            <a:xfrm flipH="1">
              <a:off x="5985103" y="3125974"/>
              <a:ext cx="2367914" cy="398780"/>
              <a:chOff x="-489084" y="3087085"/>
              <a:chExt cx="2366954" cy="398780"/>
            </a:xfrm>
          </p:grpSpPr>
          <p:sp>
            <p:nvSpPr>
              <p:cNvPr id="21" name="TextBox 11"/>
              <p:cNvSpPr txBox="1">
                <a:spLocks noChangeArrowheads="1"/>
              </p:cNvSpPr>
              <p:nvPr/>
            </p:nvSpPr>
            <p:spPr bwMode="auto">
              <a:xfrm>
                <a:off x="365279" y="3087085"/>
                <a:ext cx="1512591" cy="335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000" kern="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ApacheCN</a:t>
                </a:r>
                <a:r>
                  <a:rPr lang="zh-CN" altLang="en-US" sz="1000" kern="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endParaRPr lang="en-US" altLang="zh-CN" sz="1000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defRPr/>
                </a:pPr>
                <a:r>
                  <a:rPr lang="en-US" sz="1000" kern="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Gihub</a:t>
                </a:r>
                <a:r>
                  <a:rPr lang="zh-CN" altLang="en-US" sz="1000" kern="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也是各种大佬等</a:t>
                </a:r>
                <a:endParaRPr lang="zh-CN" altLang="en-US" sz="1000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TextBox 11"/>
              <p:cNvSpPr txBox="1">
                <a:spLocks noChangeArrowheads="1"/>
              </p:cNvSpPr>
              <p:nvPr/>
            </p:nvSpPr>
            <p:spPr bwMode="auto">
              <a:xfrm>
                <a:off x="-489084" y="3087085"/>
                <a:ext cx="1145710" cy="3987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1000" kern="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知乎各种大佬    </a:t>
                </a:r>
                <a:endParaRPr lang="en-US" altLang="zh-CN" sz="1000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defRPr/>
                </a:pPr>
                <a:endParaRPr lang="en-US" altLang="zh-CN" sz="1000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" name="TextBox 11"/>
            <p:cNvSpPr txBox="1">
              <a:spLocks noChangeArrowheads="1"/>
            </p:cNvSpPr>
            <p:nvPr/>
          </p:nvSpPr>
          <p:spPr bwMode="auto">
            <a:xfrm flipH="1">
              <a:off x="6064607" y="2818625"/>
              <a:ext cx="1456585" cy="3371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6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看大佬博客</a:t>
              </a:r>
              <a:endPara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 flipH="1">
              <a:off x="5770504" y="3605399"/>
              <a:ext cx="254806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5072781" y="3486368"/>
            <a:ext cx="3263072" cy="759598"/>
            <a:chOff x="5050424" y="4597339"/>
            <a:chExt cx="3263072" cy="759598"/>
          </a:xfrm>
        </p:grpSpPr>
        <p:grpSp>
          <p:nvGrpSpPr>
            <p:cNvPr id="24" name="组合 44"/>
            <p:cNvGrpSpPr/>
            <p:nvPr/>
          </p:nvGrpSpPr>
          <p:grpSpPr bwMode="auto">
            <a:xfrm flipH="1">
              <a:off x="6168927" y="4886213"/>
              <a:ext cx="1168399" cy="293370"/>
              <a:chOff x="652819" y="3102960"/>
              <a:chExt cx="1167925" cy="293370"/>
            </a:xfrm>
          </p:grpSpPr>
          <p:sp>
            <p:nvSpPr>
              <p:cNvPr id="27" name="TextBox 11"/>
              <p:cNvSpPr txBox="1">
                <a:spLocks noChangeArrowheads="1"/>
              </p:cNvSpPr>
              <p:nvPr/>
            </p:nvSpPr>
            <p:spPr bwMode="auto">
              <a:xfrm>
                <a:off x="675034" y="3102960"/>
                <a:ext cx="1145710" cy="245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zh-CN" sz="1000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 txBox="1">
                <a:spLocks noChangeArrowheads="1"/>
              </p:cNvSpPr>
              <p:nvPr/>
            </p:nvSpPr>
            <p:spPr bwMode="auto">
              <a:xfrm>
                <a:off x="652819" y="3151220"/>
                <a:ext cx="1145710" cy="245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000" kern="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arxiv</a:t>
                </a:r>
                <a:endParaRPr lang="en-US" altLang="zh-CN" sz="1000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TextBox 11"/>
            <p:cNvSpPr txBox="1">
              <a:spLocks noChangeArrowheads="1"/>
            </p:cNvSpPr>
            <p:nvPr/>
          </p:nvSpPr>
          <p:spPr bwMode="auto">
            <a:xfrm flipH="1">
              <a:off x="6191282" y="4597339"/>
              <a:ext cx="1456585" cy="3371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kern="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1600" kern="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看论文</a:t>
              </a:r>
              <a:endParaRPr lang="zh-CN" altLang="en-US" sz="1600" kern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flipH="1" flipV="1">
              <a:off x="5050424" y="5349763"/>
              <a:ext cx="3263072" cy="7174"/>
            </a:xfrm>
            <a:prstGeom prst="line">
              <a:avLst/>
            </a:prstGeom>
            <a:ln w="12700">
              <a:solidFill>
                <a:schemeClr val="bg2"/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3485913" y="1935063"/>
            <a:ext cx="742098" cy="2105445"/>
            <a:chOff x="3463556" y="3046034"/>
            <a:chExt cx="742098" cy="2105445"/>
          </a:xfrm>
          <a:solidFill>
            <a:schemeClr val="tx2"/>
          </a:solidFill>
        </p:grpSpPr>
        <p:sp>
          <p:nvSpPr>
            <p:cNvPr id="30" name="心形 17"/>
            <p:cNvSpPr/>
            <p:nvPr/>
          </p:nvSpPr>
          <p:spPr>
            <a:xfrm flipH="1">
              <a:off x="3463556" y="3046034"/>
              <a:ext cx="741787" cy="1363056"/>
            </a:xfrm>
            <a:custGeom>
              <a:avLst/>
              <a:gdLst>
                <a:gd name="connsiteX0" fmla="*/ 736082 w 1472164"/>
                <a:gd name="connsiteY0" fmla="*/ 345038 h 1380153"/>
                <a:gd name="connsiteX1" fmla="*/ 736082 w 1472164"/>
                <a:gd name="connsiteY1" fmla="*/ 1380153 h 1380153"/>
                <a:gd name="connsiteX2" fmla="*/ 736082 w 1472164"/>
                <a:gd name="connsiteY2" fmla="*/ 345038 h 1380153"/>
                <a:gd name="connsiteX0-1" fmla="*/ 741448 w 1410624"/>
                <a:gd name="connsiteY0-2" fmla="*/ 327941 h 1363056"/>
                <a:gd name="connsiteX1-3" fmla="*/ 741448 w 1410624"/>
                <a:gd name="connsiteY1-4" fmla="*/ 1363056 h 1363056"/>
                <a:gd name="connsiteX2-5" fmla="*/ 741448 w 1410624"/>
                <a:gd name="connsiteY2-6" fmla="*/ 327941 h 1363056"/>
                <a:gd name="connsiteX0-7" fmla="*/ 741448 w 743461"/>
                <a:gd name="connsiteY0-8" fmla="*/ 327941 h 1363056"/>
                <a:gd name="connsiteX1-9" fmla="*/ 741448 w 743461"/>
                <a:gd name="connsiteY1-10" fmla="*/ 1363056 h 1363056"/>
                <a:gd name="connsiteX2-11" fmla="*/ 741448 w 743461"/>
                <a:gd name="connsiteY2-12" fmla="*/ 327941 h 1363056"/>
                <a:gd name="connsiteX0-13" fmla="*/ 741448 w 741588"/>
                <a:gd name="connsiteY0-14" fmla="*/ 327941 h 1363056"/>
                <a:gd name="connsiteX1-15" fmla="*/ 741448 w 741588"/>
                <a:gd name="connsiteY1-16" fmla="*/ 1363056 h 1363056"/>
                <a:gd name="connsiteX2-17" fmla="*/ 741448 w 741588"/>
                <a:gd name="connsiteY2-18" fmla="*/ 327941 h 1363056"/>
                <a:gd name="connsiteX0-19" fmla="*/ 741448 w 741787"/>
                <a:gd name="connsiteY0-20" fmla="*/ 327941 h 1363056"/>
                <a:gd name="connsiteX1-21" fmla="*/ 741448 w 741787"/>
                <a:gd name="connsiteY1-22" fmla="*/ 1363056 h 1363056"/>
                <a:gd name="connsiteX2-23" fmla="*/ 741448 w 741787"/>
                <a:gd name="connsiteY2-24" fmla="*/ 327941 h 13630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41787" h="1363056">
                  <a:moveTo>
                    <a:pt x="741448" y="327941"/>
                  </a:moveTo>
                  <a:cubicBezTo>
                    <a:pt x="742304" y="899098"/>
                    <a:pt x="741249" y="512051"/>
                    <a:pt x="741448" y="1363056"/>
                  </a:cubicBezTo>
                  <a:cubicBezTo>
                    <a:pt x="-761386" y="327941"/>
                    <a:pt x="434747" y="-477148"/>
                    <a:pt x="741448" y="327941"/>
                  </a:cubicBezTo>
                  <a:close/>
                </a:path>
              </a:pathLst>
            </a:custGeom>
            <a:grpFill/>
            <a:ln>
              <a:noFill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心形 17"/>
            <p:cNvSpPr/>
            <p:nvPr/>
          </p:nvSpPr>
          <p:spPr>
            <a:xfrm>
              <a:off x="3463867" y="3788423"/>
              <a:ext cx="741787" cy="1363056"/>
            </a:xfrm>
            <a:custGeom>
              <a:avLst/>
              <a:gdLst>
                <a:gd name="connsiteX0" fmla="*/ 736082 w 1472164"/>
                <a:gd name="connsiteY0" fmla="*/ 345038 h 1380153"/>
                <a:gd name="connsiteX1" fmla="*/ 736082 w 1472164"/>
                <a:gd name="connsiteY1" fmla="*/ 1380153 h 1380153"/>
                <a:gd name="connsiteX2" fmla="*/ 736082 w 1472164"/>
                <a:gd name="connsiteY2" fmla="*/ 345038 h 1380153"/>
                <a:gd name="connsiteX0-1" fmla="*/ 741448 w 1410624"/>
                <a:gd name="connsiteY0-2" fmla="*/ 327941 h 1363056"/>
                <a:gd name="connsiteX1-3" fmla="*/ 741448 w 1410624"/>
                <a:gd name="connsiteY1-4" fmla="*/ 1363056 h 1363056"/>
                <a:gd name="connsiteX2-5" fmla="*/ 741448 w 1410624"/>
                <a:gd name="connsiteY2-6" fmla="*/ 327941 h 1363056"/>
                <a:gd name="connsiteX0-7" fmla="*/ 741448 w 743461"/>
                <a:gd name="connsiteY0-8" fmla="*/ 327941 h 1363056"/>
                <a:gd name="connsiteX1-9" fmla="*/ 741448 w 743461"/>
                <a:gd name="connsiteY1-10" fmla="*/ 1363056 h 1363056"/>
                <a:gd name="connsiteX2-11" fmla="*/ 741448 w 743461"/>
                <a:gd name="connsiteY2-12" fmla="*/ 327941 h 1363056"/>
                <a:gd name="connsiteX0-13" fmla="*/ 741448 w 741588"/>
                <a:gd name="connsiteY0-14" fmla="*/ 327941 h 1363056"/>
                <a:gd name="connsiteX1-15" fmla="*/ 741448 w 741588"/>
                <a:gd name="connsiteY1-16" fmla="*/ 1363056 h 1363056"/>
                <a:gd name="connsiteX2-17" fmla="*/ 741448 w 741588"/>
                <a:gd name="connsiteY2-18" fmla="*/ 327941 h 1363056"/>
                <a:gd name="connsiteX0-19" fmla="*/ 741448 w 741787"/>
                <a:gd name="connsiteY0-20" fmla="*/ 327941 h 1363056"/>
                <a:gd name="connsiteX1-21" fmla="*/ 741448 w 741787"/>
                <a:gd name="connsiteY1-22" fmla="*/ 1363056 h 1363056"/>
                <a:gd name="connsiteX2-23" fmla="*/ 741448 w 741787"/>
                <a:gd name="connsiteY2-24" fmla="*/ 327941 h 13630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41787" h="1363056">
                  <a:moveTo>
                    <a:pt x="741448" y="327941"/>
                  </a:moveTo>
                  <a:cubicBezTo>
                    <a:pt x="742304" y="899098"/>
                    <a:pt x="741249" y="512051"/>
                    <a:pt x="741448" y="1363056"/>
                  </a:cubicBezTo>
                  <a:cubicBezTo>
                    <a:pt x="-761386" y="327941"/>
                    <a:pt x="434747" y="-477148"/>
                    <a:pt x="741448" y="327941"/>
                  </a:cubicBezTo>
                  <a:close/>
                </a:path>
              </a:pathLst>
            </a:custGeom>
            <a:grpFill/>
            <a:ln>
              <a:noFill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13317" y="2677031"/>
            <a:ext cx="2695052" cy="808800"/>
            <a:chOff x="766830" y="3788002"/>
            <a:chExt cx="2695052" cy="808800"/>
          </a:xfrm>
        </p:grpSpPr>
        <p:sp>
          <p:nvSpPr>
            <p:cNvPr id="36" name="TextBox 11"/>
            <p:cNvSpPr txBox="1">
              <a:spLocks noChangeArrowheads="1"/>
            </p:cNvSpPr>
            <p:nvPr/>
          </p:nvSpPr>
          <p:spPr bwMode="auto">
            <a:xfrm flipH="1">
              <a:off x="968584" y="4125632"/>
              <a:ext cx="1146175" cy="39878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000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大数据</a:t>
              </a:r>
              <a:r>
                <a:rPr lang="en-US" altLang="zh-CN" sz="1000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1000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机器学习的流计算</a:t>
              </a:r>
              <a:endParaRPr lang="zh-CN" altLang="en-US" sz="1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TextBox 11"/>
            <p:cNvSpPr txBox="1">
              <a:spLocks noChangeArrowheads="1"/>
            </p:cNvSpPr>
            <p:nvPr/>
          </p:nvSpPr>
          <p:spPr bwMode="auto">
            <a:xfrm flipH="1">
              <a:off x="766830" y="3788002"/>
              <a:ext cx="1456585" cy="3371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kern="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600" kern="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千峰教育</a:t>
              </a:r>
              <a:endParaRPr lang="zh-CN" altLang="en-US" sz="16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H="1">
              <a:off x="868640" y="4596802"/>
              <a:ext cx="2593242" cy="0"/>
            </a:xfrm>
            <a:prstGeom prst="line">
              <a:avLst/>
            </a:prstGeom>
            <a:ln w="12700">
              <a:solidFill>
                <a:schemeClr val="tx2"/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280052" y="242680"/>
            <a:ext cx="2904891" cy="337185"/>
            <a:chOff x="568442" y="319364"/>
            <a:chExt cx="3873190" cy="449581"/>
          </a:xfrm>
        </p:grpSpPr>
        <p:sp>
          <p:nvSpPr>
            <p:cNvPr id="39" name="文本框 23"/>
            <p:cNvSpPr txBox="1"/>
            <p:nvPr/>
          </p:nvSpPr>
          <p:spPr>
            <a:xfrm>
              <a:off x="665958" y="319364"/>
              <a:ext cx="2411308" cy="449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学习资源去哪找？ </a:t>
              </a:r>
              <a:endPara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bg1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23"/>
            <p:cNvSpPr txBox="1"/>
            <p:nvPr/>
          </p:nvSpPr>
          <p:spPr>
            <a:xfrm>
              <a:off x="2306003" y="429775"/>
              <a:ext cx="2135629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solidFill>
                    <a:schemeClr val="accent1">
                      <a:lumMod val="25000"/>
                      <a:lumOff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Click here to add Title</a:t>
              </a:r>
              <a:endParaRPr lang="zh-CN" altLang="en-US" sz="1000" dirty="0">
                <a:solidFill>
                  <a:schemeClr val="accent1">
                    <a:lumMod val="25000"/>
                    <a:lumOff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/>
    </mc:Choice>
    <mc:Fallback>
      <p:transition spd="med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7"/>
          <p:cNvSpPr/>
          <p:nvPr/>
        </p:nvSpPr>
        <p:spPr>
          <a:xfrm>
            <a:off x="2536139" y="2869762"/>
            <a:ext cx="3856079" cy="906479"/>
          </a:xfrm>
          <a:custGeom>
            <a:avLst/>
            <a:gdLst>
              <a:gd name="connsiteX0" fmla="*/ 5141438 w 5232878"/>
              <a:gd name="connsiteY0" fmla="*/ 0 h 1208638"/>
              <a:gd name="connsiteX1" fmla="*/ 2570719 w 5232878"/>
              <a:gd name="connsiteY1" fmla="*/ 1208638 h 1208638"/>
              <a:gd name="connsiteX2" fmla="*/ 0 w 5232878"/>
              <a:gd name="connsiteY2" fmla="*/ 0 h 1208638"/>
              <a:gd name="connsiteX3" fmla="*/ 5232878 w 5232878"/>
              <a:gd name="connsiteY3" fmla="*/ 91440 h 1208638"/>
              <a:gd name="connsiteX0-1" fmla="*/ 5141438 w 5141438"/>
              <a:gd name="connsiteY0-2" fmla="*/ 0 h 1208638"/>
              <a:gd name="connsiteX1-3" fmla="*/ 2570719 w 5141438"/>
              <a:gd name="connsiteY1-4" fmla="*/ 1208638 h 1208638"/>
              <a:gd name="connsiteX2-5" fmla="*/ 0 w 5141438"/>
              <a:gd name="connsiteY2-6" fmla="*/ 0 h 12086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41438" h="1208638">
                <a:moveTo>
                  <a:pt x="5141438" y="0"/>
                </a:moveTo>
                <a:cubicBezTo>
                  <a:pt x="4741027" y="708082"/>
                  <a:pt x="3740838" y="1208638"/>
                  <a:pt x="2570719" y="1208638"/>
                </a:cubicBezTo>
                <a:cubicBezTo>
                  <a:pt x="1400600" y="1208638"/>
                  <a:pt x="400411" y="708082"/>
                  <a:pt x="0" y="0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461411" y="2420562"/>
            <a:ext cx="2768" cy="13556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676508" y="1130754"/>
            <a:ext cx="1563386" cy="1563386"/>
            <a:chOff x="2848131" y="1860029"/>
            <a:chExt cx="3807502" cy="3807502"/>
          </a:xfrm>
        </p:grpSpPr>
        <p:sp>
          <p:nvSpPr>
            <p:cNvPr id="6" name="椭圆 5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64B4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91"/>
            <p:cNvSpPr txBox="1"/>
            <p:nvPr/>
          </p:nvSpPr>
          <p:spPr>
            <a:xfrm>
              <a:off x="3464194" y="2869024"/>
              <a:ext cx="2590374" cy="1008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Kaggle</a:t>
              </a:r>
              <a:endParaRPr lang="en-US" sz="2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25411" y="2515670"/>
            <a:ext cx="666198" cy="666198"/>
            <a:chOff x="2170416" y="2515670"/>
            <a:chExt cx="666198" cy="666198"/>
          </a:xfrm>
        </p:grpSpPr>
        <p:sp>
          <p:nvSpPr>
            <p:cNvPr id="12" name="椭圆 11"/>
            <p:cNvSpPr/>
            <p:nvPr/>
          </p:nvSpPr>
          <p:spPr>
            <a:xfrm>
              <a:off x="2170416" y="2515670"/>
              <a:ext cx="666198" cy="666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5677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91"/>
            <p:cNvSpPr txBox="1"/>
            <p:nvPr/>
          </p:nvSpPr>
          <p:spPr>
            <a:xfrm>
              <a:off x="2227191" y="2677666"/>
              <a:ext cx="5892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</a:t>
              </a:r>
              <a:endPara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234329" y="3178200"/>
            <a:ext cx="666198" cy="666198"/>
            <a:chOff x="3279334" y="3178200"/>
            <a:chExt cx="666198" cy="666198"/>
          </a:xfrm>
        </p:grpSpPr>
        <p:sp>
          <p:nvSpPr>
            <p:cNvPr id="15" name="椭圆 14"/>
            <p:cNvSpPr/>
            <p:nvPr/>
          </p:nvSpPr>
          <p:spPr>
            <a:xfrm>
              <a:off x="3279334" y="3178200"/>
              <a:ext cx="666198" cy="6661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91"/>
            <p:cNvSpPr txBox="1"/>
            <p:nvPr/>
          </p:nvSpPr>
          <p:spPr>
            <a:xfrm>
              <a:off x="3305506" y="3342022"/>
              <a:ext cx="5892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endPara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913292" y="3256248"/>
            <a:ext cx="666198" cy="666198"/>
            <a:chOff x="4958297" y="3256248"/>
            <a:chExt cx="666198" cy="666198"/>
          </a:xfrm>
        </p:grpSpPr>
        <p:sp>
          <p:nvSpPr>
            <p:cNvPr id="18" name="椭圆 17"/>
            <p:cNvSpPr/>
            <p:nvPr/>
          </p:nvSpPr>
          <p:spPr>
            <a:xfrm>
              <a:off x="4958297" y="3256248"/>
              <a:ext cx="666198" cy="66619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91"/>
            <p:cNvSpPr txBox="1"/>
            <p:nvPr/>
          </p:nvSpPr>
          <p:spPr>
            <a:xfrm>
              <a:off x="5001001" y="3435846"/>
              <a:ext cx="5892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</a:t>
              </a:r>
              <a:endPara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59118" y="2515670"/>
            <a:ext cx="666198" cy="666198"/>
            <a:chOff x="6104123" y="2515670"/>
            <a:chExt cx="666198" cy="666198"/>
          </a:xfrm>
        </p:grpSpPr>
        <p:sp>
          <p:nvSpPr>
            <p:cNvPr id="21" name="椭圆 20"/>
            <p:cNvSpPr/>
            <p:nvPr/>
          </p:nvSpPr>
          <p:spPr>
            <a:xfrm>
              <a:off x="6104123" y="2515670"/>
              <a:ext cx="666198" cy="66619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5677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91"/>
            <p:cNvSpPr txBox="1"/>
            <p:nvPr/>
          </p:nvSpPr>
          <p:spPr>
            <a:xfrm>
              <a:off x="6140082" y="2665244"/>
              <a:ext cx="5892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提交</a:t>
              </a:r>
              <a:endPara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65447" y="145525"/>
            <a:ext cx="3100817" cy="337185"/>
            <a:chOff x="568442" y="319364"/>
            <a:chExt cx="4134425" cy="449581"/>
          </a:xfrm>
        </p:grpSpPr>
        <p:sp>
          <p:nvSpPr>
            <p:cNvPr id="24" name="文本框 23"/>
            <p:cNvSpPr txBox="1"/>
            <p:nvPr/>
          </p:nvSpPr>
          <p:spPr>
            <a:xfrm>
              <a:off x="665958" y="319364"/>
              <a:ext cx="4036909" cy="449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学了这么多，去哪大显身手呢、</a:t>
              </a:r>
              <a:endPara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bg1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3"/>
            <p:cNvSpPr txBox="1"/>
            <p:nvPr/>
          </p:nvSpPr>
          <p:spPr>
            <a:xfrm>
              <a:off x="2306003" y="429775"/>
              <a:ext cx="2135629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solidFill>
                    <a:schemeClr val="accent1">
                      <a:lumMod val="25000"/>
                      <a:lumOff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Click here to add Title</a:t>
              </a:r>
              <a:endParaRPr lang="zh-CN" altLang="en-US" sz="1000" dirty="0">
                <a:solidFill>
                  <a:schemeClr val="accent1">
                    <a:lumMod val="25000"/>
                    <a:lumOff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48590" y="770890"/>
            <a:ext cx="1750060" cy="1834515"/>
            <a:chOff x="6231835" y="1968986"/>
            <a:chExt cx="2471633" cy="1842067"/>
          </a:xfrm>
        </p:grpSpPr>
        <p:sp>
          <p:nvSpPr>
            <p:cNvPr id="32" name="文本框 32"/>
            <p:cNvSpPr txBox="1"/>
            <p:nvPr/>
          </p:nvSpPr>
          <p:spPr>
            <a:xfrm>
              <a:off x="6231835" y="2033841"/>
              <a:ext cx="2408234" cy="70966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01.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国内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ts val="450"/>
                </a:spcBef>
              </a:pPr>
              <a:r>
                <a:rPr lang="zh-CN" altLang="en-US" sz="10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商汤，寒武纪，第四范式</a:t>
              </a:r>
              <a:endParaRPr lang="zh-CN" altLang="en-US" sz="1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ts val="450"/>
                </a:spcBef>
              </a:pPr>
              <a:r>
                <a:rPr lang="en-US" altLang="zh-CN" sz="10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BAT</a:t>
              </a:r>
              <a:r>
                <a:rPr lang="zh-CN" altLang="en-US" sz="10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，华为等</a:t>
              </a:r>
              <a:endParaRPr lang="zh-CN" altLang="en-US" sz="1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3"/>
            <p:cNvSpPr txBox="1"/>
            <p:nvPr/>
          </p:nvSpPr>
          <p:spPr>
            <a:xfrm>
              <a:off x="6231835" y="2963423"/>
              <a:ext cx="2408234" cy="65164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en-US" altLang="zh-CN" sz="14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02.</a:t>
              </a:r>
              <a:r>
                <a:rPr lang="zh-CN" altLang="en-US" sz="14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国外</a:t>
              </a:r>
              <a:endParaRPr lang="en-US" altLang="zh-CN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ts val="450"/>
                </a:spcBef>
              </a:pPr>
              <a:r>
                <a:rPr lang="zh-CN" altLang="en-US" sz="10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谷歌，亚马逊，脸书，</a:t>
              </a:r>
              <a:r>
                <a:rPr lang="en-US" altLang="zh-CN" sz="10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Apple</a:t>
              </a:r>
              <a:r>
                <a:rPr lang="zh-CN" altLang="en-US" sz="10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  <a:endParaRPr lang="zh-CN" altLang="en-US" sz="1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6231835" y="1968986"/>
              <a:ext cx="2471633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31835" y="2890019"/>
              <a:ext cx="247163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231835" y="3811053"/>
              <a:ext cx="2471633" cy="0"/>
            </a:xfrm>
            <a:prstGeom prst="line">
              <a:avLst/>
            </a:prstGeom>
            <a:ln w="952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280052" y="242680"/>
            <a:ext cx="2904891" cy="337185"/>
            <a:chOff x="568442" y="319364"/>
            <a:chExt cx="3873190" cy="449581"/>
          </a:xfrm>
        </p:grpSpPr>
        <p:sp>
          <p:nvSpPr>
            <p:cNvPr id="45" name="文本框 23"/>
            <p:cNvSpPr txBox="1"/>
            <p:nvPr/>
          </p:nvSpPr>
          <p:spPr>
            <a:xfrm>
              <a:off x="665958" y="319364"/>
              <a:ext cx="1598507" cy="449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技术的落地 </a:t>
              </a:r>
              <a:endPara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等腰三角形 4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bg1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23"/>
            <p:cNvSpPr txBox="1"/>
            <p:nvPr/>
          </p:nvSpPr>
          <p:spPr>
            <a:xfrm>
              <a:off x="2306003" y="429775"/>
              <a:ext cx="2135629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solidFill>
                    <a:schemeClr val="accent1">
                      <a:lumMod val="25000"/>
                      <a:lumOff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Click here to add Title</a:t>
              </a:r>
              <a:endParaRPr lang="zh-CN" altLang="en-US" sz="1000" dirty="0">
                <a:solidFill>
                  <a:schemeClr val="accent1">
                    <a:lumMod val="25000"/>
                    <a:lumOff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4" name="图片 33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3565" y="144145"/>
            <a:ext cx="7037070" cy="4922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3090">
      <a:dk1>
        <a:srgbClr val="414C55"/>
      </a:dk1>
      <a:lt1>
        <a:srgbClr val="8B181B"/>
      </a:lt1>
      <a:dk2>
        <a:srgbClr val="49555F"/>
      </a:dk2>
      <a:lt2>
        <a:srgbClr val="C0262E"/>
      </a:lt2>
      <a:accent1>
        <a:srgbClr val="49555F"/>
      </a:accent1>
      <a:accent2>
        <a:srgbClr val="FFFFFF"/>
      </a:accent2>
      <a:accent3>
        <a:srgbClr val="49555F"/>
      </a:accent3>
      <a:accent4>
        <a:srgbClr val="080808"/>
      </a:accent4>
      <a:accent5>
        <a:srgbClr val="080808"/>
      </a:accent5>
      <a:accent6>
        <a:srgbClr val="080808"/>
      </a:accent6>
      <a:hlink>
        <a:srgbClr val="080808"/>
      </a:hlink>
      <a:folHlink>
        <a:srgbClr val="08080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1290</Words>
  <Application>WPS 演示</Application>
  <PresentationFormat>全屏显示(16:9)</PresentationFormat>
  <Paragraphs>164</Paragraphs>
  <Slides>10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</vt:lpstr>
      <vt:lpstr>Calibri</vt:lpstr>
      <vt:lpstr>站酷高端黑</vt:lpstr>
      <vt:lpstr>黑体</vt:lpstr>
      <vt:lpstr>Arial Unicode MS</vt:lpstr>
      <vt:lpstr>站酷高端黑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工作总结计划</dc:title>
  <dc:creator>第一PPT</dc:creator>
  <cp:keywords>www.1ppt.com</cp:keywords>
  <dc:description>www.1ppt.com</dc:description>
  <cp:lastModifiedBy>林深时见鹿</cp:lastModifiedBy>
  <cp:revision>1699</cp:revision>
  <dcterms:created xsi:type="dcterms:W3CDTF">2014-06-06T07:22:00Z</dcterms:created>
  <dcterms:modified xsi:type="dcterms:W3CDTF">2019-10-11T05:24:30Z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