
<file path=[Content_Types].xml><?xml version="1.0" encoding="utf-8"?>
<Types xmlns="http://schemas.openxmlformats.org/package/2006/content-types">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9"/>
  </p:notesMasterIdLst>
  <p:handoutMasterIdLst>
    <p:handoutMasterId r:id="rId30"/>
  </p:handoutMasterIdLst>
  <p:sldIdLst>
    <p:sldId id="355" r:id="rId7"/>
    <p:sldId id="398" r:id="rId8"/>
    <p:sldId id="396" r:id="rId9"/>
    <p:sldId id="397" r:id="rId10"/>
    <p:sldId id="369" r:id="rId11"/>
    <p:sldId id="392" r:id="rId12"/>
    <p:sldId id="371" r:id="rId13"/>
    <p:sldId id="372" r:id="rId14"/>
    <p:sldId id="373" r:id="rId15"/>
    <p:sldId id="394" r:id="rId16"/>
    <p:sldId id="375" r:id="rId17"/>
    <p:sldId id="376" r:id="rId18"/>
    <p:sldId id="393" r:id="rId19"/>
    <p:sldId id="391" r:id="rId20"/>
    <p:sldId id="390" r:id="rId21"/>
    <p:sldId id="378" r:id="rId22"/>
    <p:sldId id="377" r:id="rId23"/>
    <p:sldId id="389" r:id="rId24"/>
    <p:sldId id="379" r:id="rId25"/>
    <p:sldId id="395" r:id="rId26"/>
    <p:sldId id="380" r:id="rId27"/>
    <p:sldId id="381" r:id="rId28"/>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94244" autoAdjust="0"/>
  </p:normalViewPr>
  <p:slideViewPr>
    <p:cSldViewPr snapToGrid="0">
      <p:cViewPr>
        <p:scale>
          <a:sx n="80" d="100"/>
          <a:sy n="80" d="100"/>
        </p:scale>
        <p:origin x="1697" y="43"/>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Single</c:v>
                </c:pt>
              </c:strCache>
            </c:strRef>
          </c:tx>
          <c:spPr>
            <a:solidFill>
              <a:schemeClr val="accent1"/>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5856-45FC-9875-FA0A9BDF3537}"/>
            </c:ext>
          </c:extLst>
        </c:ser>
        <c:ser>
          <c:idx val="1"/>
          <c:order val="1"/>
          <c:tx>
            <c:strRef>
              <c:f>Tabelle1!$C$1</c:f>
              <c:strCache>
                <c:ptCount val="1"/>
                <c:pt idx="0">
                  <c:v>Parallel</c:v>
                </c:pt>
              </c:strCache>
            </c:strRef>
          </c:tx>
          <c:spPr>
            <a:solidFill>
              <a:schemeClr val="accent2"/>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Tabelle1!$C$2:$C$6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5856-45FC-9875-FA0A9BDF3537}"/>
            </c:ext>
          </c:extLst>
        </c:ser>
        <c:dLbls>
          <c:showLegendKey val="0"/>
          <c:showVal val="0"/>
          <c:showCatName val="0"/>
          <c:showSerName val="0"/>
          <c:showPercent val="0"/>
          <c:showBubbleSize val="0"/>
        </c:dLbls>
        <c:gapWidth val="219"/>
        <c:overlap val="-27"/>
        <c:axId val="614896408"/>
        <c:axId val="652577152"/>
      </c:barChart>
      <c:catAx>
        <c:axId val="6148964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Auflösung</a:t>
                </a:r>
                <a:r>
                  <a:rPr lang="de-DE" baseline="0" dirty="0"/>
                  <a:t> pro Achse</a:t>
                </a:r>
                <a:endParaRPr lang="de-DE"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52577152"/>
        <c:crosses val="autoZero"/>
        <c:auto val="1"/>
        <c:lblAlgn val="ctr"/>
        <c:lblOffset val="100"/>
        <c:noMultiLvlLbl val="0"/>
      </c:catAx>
      <c:valAx>
        <c:axId val="65257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Zeit</a:t>
                </a:r>
                <a:r>
                  <a:rPr lang="de-DE" baseline="0" dirty="0"/>
                  <a:t> in s</a:t>
                </a:r>
                <a:endParaRPr lang="de-DE" dirty="0"/>
              </a:p>
            </c:rich>
          </c:tx>
          <c:layout>
            <c:manualLayout>
              <c:xMode val="edge"/>
              <c:yMode val="edge"/>
              <c:x val="1.2500000000000001E-2"/>
              <c:y val="0.3639222440944881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14896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F6-400F-B109-FF128E5E5DD0}"/>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F6-400F-B109-FF128E5E5DD0}"/>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F6-400F-B109-FF128E5E5DD0}"/>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67E-4CD6-9B37-A34C239A5A53}"/>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67E-4CD6-9B37-A34C239A5A53}"/>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67E-4CD6-9B37-A34C239A5A53}"/>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30/01/2017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30/01/2017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 Oliver Jung, Robin </a:t>
            </a:r>
            <a:r>
              <a:rPr lang="de-DE" dirty="0" err="1"/>
              <a:t>Ostner</a:t>
            </a:r>
            <a:r>
              <a:rPr lang="de-DE" dirty="0"/>
              <a:t>, Florian Sprang</a:t>
            </a:r>
          </a:p>
          <a:p>
            <a:r>
              <a:rPr lang="de-DE" dirty="0"/>
              <a:t>Technische Universität München</a:t>
            </a:r>
          </a:p>
          <a:p>
            <a:r>
              <a:rPr lang="de-DE" dirty="0"/>
              <a:t>Fakultät für Informatik</a:t>
            </a:r>
          </a:p>
          <a:p>
            <a:r>
              <a:rPr lang="de-DE" dirty="0"/>
              <a:t>Garching, 13. März 2017</a:t>
            </a:r>
            <a:endParaRPr dirty="0"/>
          </a:p>
        </p:txBody>
      </p:sp>
      <p:sp>
        <p:nvSpPr>
          <p:cNvPr id="7" name="Titel 6"/>
          <p:cNvSpPr>
            <a:spLocks noGrp="1"/>
          </p:cNvSpPr>
          <p:nvPr>
            <p:ph type="title"/>
          </p:nvPr>
        </p:nvSpPr>
        <p:spPr/>
        <p:txBody>
          <a:bodyPr/>
          <a:lstStyle/>
          <a:p>
            <a:r>
              <a:rPr lang="de-DE" dirty="0"/>
              <a:t>Team 1 - Mandelbrotmenge</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C-Code mit Input / Output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Pseudo Assembler Code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Single-Pixel-</a:t>
            </a:r>
            <a:r>
              <a:rPr lang="de-DE" dirty="0" err="1"/>
              <a:t>Calculation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Parallelisierung</a:t>
            </a:r>
          </a:p>
          <a:p>
            <a:pPr marL="461963" lvl="1" indent="-285750">
              <a:buFont typeface="Symbol" panose="05050102010706020507" pitchFamily="18" charset="2"/>
              <a:buChar char="-"/>
            </a:pPr>
            <a:r>
              <a:rPr lang="de-DE" dirty="0"/>
              <a:t>Erster Ansatz:		</a:t>
            </a:r>
            <a:r>
              <a:rPr lang="de-DE" dirty="0" err="1"/>
              <a:t>Float</a:t>
            </a:r>
            <a:r>
              <a:rPr lang="de-DE" dirty="0"/>
              <a:t>-Array mit Positionen </a:t>
            </a:r>
            <a:r>
              <a:rPr lang="de-DE" dirty="0">
                <a:sym typeface="Wingdings" panose="05000000000000000000" pitchFamily="2" charset="2"/>
              </a:rPr>
              <a:t> Q-Register</a:t>
            </a:r>
            <a:endParaRPr lang="de-DE" dirty="0"/>
          </a:p>
          <a:p>
            <a:pPr marL="461963" lvl="1" indent="-285750">
              <a:buFont typeface="Symbol" panose="05050102010706020507" pitchFamily="18" charset="2"/>
              <a:buChar char="-"/>
            </a:pPr>
            <a:r>
              <a:rPr lang="de-DE" dirty="0"/>
              <a:t>Zweiter Ansatz:	Kontinuierlich 4 Pixel berechnen </a:t>
            </a:r>
            <a:r>
              <a:rPr lang="de-DE" dirty="0">
                <a:sym typeface="Wingdings" panose="05000000000000000000" pitchFamily="2" charset="2"/>
              </a:rPr>
              <a:t> Fertige Pixel austauschen</a:t>
            </a:r>
          </a:p>
          <a:p>
            <a:pPr marL="461963" lvl="1" indent="-285750">
              <a:buFont typeface="Symbol" panose="05050102010706020507" pitchFamily="18" charset="2"/>
              <a:buChar char="-"/>
            </a:pPr>
            <a:endParaRPr lang="de-DE" dirty="0">
              <a:sym typeface="Wingdings" panose="05000000000000000000" pitchFamily="2" charset="2"/>
            </a:endParaRPr>
          </a:p>
          <a:p>
            <a:endParaRPr lang="de-DE" dirty="0"/>
          </a:p>
          <a:p>
            <a:pPr marL="285750" indent="-285750">
              <a:buFont typeface="Arial" panose="020B0604020202020204" pitchFamily="34" charset="0"/>
              <a:buChar char="•"/>
            </a:pPr>
            <a:endParaRPr lang="de-DE"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a:xfrm>
            <a:off x="319090" y="994334"/>
            <a:ext cx="8508999" cy="410369"/>
          </a:xfrm>
        </p:spPr>
        <p:txBody>
          <a:bodyPr/>
          <a:lstStyle/>
          <a:p>
            <a:r>
              <a:rPr lang="de-DE" dirty="0"/>
              <a:t>Lösungsfindung</a:t>
            </a:r>
          </a:p>
        </p:txBody>
      </p:sp>
    </p:spTree>
    <p:extLst>
      <p:ext uri="{BB962C8B-B14F-4D97-AF65-F5344CB8AC3E}">
        <p14:creationId xmlns:p14="http://schemas.microsoft.com/office/powerpoint/2010/main" val="176932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r Verbinder 31"/>
          <p:cNvCxnSpPr/>
          <p:nvPr/>
        </p:nvCxnSpPr>
        <p:spPr>
          <a:xfrm flipH="1">
            <a:off x="3330047" y="2207517"/>
            <a:ext cx="2" cy="3187898"/>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3" name="Gerader Verbinder 32"/>
          <p:cNvCxnSpPr/>
          <p:nvPr/>
        </p:nvCxnSpPr>
        <p:spPr>
          <a:xfrm>
            <a:off x="4985991" y="2207517"/>
            <a:ext cx="36386" cy="3574584"/>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4" name="Gerader Verbinder 33"/>
          <p:cNvCxnSpPr/>
          <p:nvPr/>
        </p:nvCxnSpPr>
        <p:spPr>
          <a:xfrm>
            <a:off x="6855754" y="2207517"/>
            <a:ext cx="31840" cy="4024961"/>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1" name="Gerader Verbinder 30"/>
          <p:cNvCxnSpPr>
            <a:stCxn id="26" idx="4"/>
          </p:cNvCxnSpPr>
          <p:nvPr/>
        </p:nvCxnSpPr>
        <p:spPr>
          <a:xfrm flipH="1">
            <a:off x="1605871" y="2207517"/>
            <a:ext cx="2" cy="2314155"/>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994334"/>
            <a:ext cx="8508999" cy="410369"/>
          </a:xfrm>
        </p:spPr>
        <p:txBody>
          <a:bodyPr/>
          <a:lstStyle/>
          <a:p>
            <a:r>
              <a:rPr lang="de-DE" dirty="0"/>
              <a:t>Umsetzung der Parallelisierung</a:t>
            </a:r>
          </a:p>
        </p:txBody>
      </p:sp>
      <p:sp>
        <p:nvSpPr>
          <p:cNvPr id="8" name="Rechteck 7"/>
          <p:cNvSpPr/>
          <p:nvPr/>
        </p:nvSpPr>
        <p:spPr>
          <a:xfrm>
            <a:off x="415572" y="3545008"/>
            <a:ext cx="6699462" cy="614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2400" dirty="0"/>
              <a:t>Berechnung</a:t>
            </a:r>
          </a:p>
        </p:txBody>
      </p:sp>
      <p:sp>
        <p:nvSpPr>
          <p:cNvPr id="12" name="Textfeld 11"/>
          <p:cNvSpPr txBox="1"/>
          <p:nvPr/>
        </p:nvSpPr>
        <p:spPr>
          <a:xfrm>
            <a:off x="7151428" y="3243618"/>
            <a:ext cx="1992572" cy="1122871"/>
          </a:xfrm>
          <a:prstGeom prst="rect">
            <a:avLst/>
          </a:prstGeom>
          <a:noFill/>
        </p:spPr>
        <p:txBody>
          <a:bodyPr wrap="square" lIns="0" tIns="0" rIns="0" bIns="0" rtlCol="0">
            <a:spAutoFit/>
          </a:bodyPr>
          <a:lstStyle/>
          <a:p>
            <a:pPr>
              <a:lnSpc>
                <a:spcPct val="114000"/>
              </a:lnSpc>
            </a:pPr>
            <a:r>
              <a:rPr lang="de-DE" sz="1600" dirty="0">
                <a:latin typeface="+mn-lt"/>
              </a:rPr>
              <a:t>Q1, Konstante x-Wert</a:t>
            </a:r>
          </a:p>
          <a:p>
            <a:pPr>
              <a:lnSpc>
                <a:spcPct val="114000"/>
              </a:lnSpc>
            </a:pPr>
            <a:r>
              <a:rPr lang="de-DE" sz="1600" dirty="0">
                <a:latin typeface="+mn-lt"/>
              </a:rPr>
              <a:t>Q2, Konstante y-Wert</a:t>
            </a:r>
          </a:p>
          <a:p>
            <a:pPr>
              <a:lnSpc>
                <a:spcPct val="114000"/>
              </a:lnSpc>
            </a:pPr>
            <a:r>
              <a:rPr lang="de-DE" sz="1600" dirty="0">
                <a:latin typeface="+mn-lt"/>
              </a:rPr>
              <a:t>Q3, Realteil</a:t>
            </a:r>
          </a:p>
          <a:p>
            <a:pPr>
              <a:lnSpc>
                <a:spcPct val="114000"/>
              </a:lnSpc>
            </a:pPr>
            <a:r>
              <a:rPr lang="de-DE" sz="1600" dirty="0">
                <a:latin typeface="+mn-lt"/>
              </a:rPr>
              <a:t>Q4, </a:t>
            </a:r>
            <a:r>
              <a:rPr lang="de-DE" sz="1600" dirty="0" err="1">
                <a:latin typeface="+mn-lt"/>
              </a:rPr>
              <a:t>Imaginärteil</a:t>
            </a:r>
            <a:endParaRPr lang="de-DE" sz="1600" dirty="0">
              <a:latin typeface="+mn-lt"/>
            </a:endParaRPr>
          </a:p>
        </p:txBody>
      </p:sp>
      <p:cxnSp>
        <p:nvCxnSpPr>
          <p:cNvPr id="18" name="Gerader Verbinder 17"/>
          <p:cNvCxnSpPr/>
          <p:nvPr/>
        </p:nvCxnSpPr>
        <p:spPr>
          <a:xfrm flipH="1" flipV="1">
            <a:off x="159167" y="4366489"/>
            <a:ext cx="2302" cy="1928425"/>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9056" y="3241704"/>
            <a:ext cx="304827" cy="1099404"/>
          </a:xfrm>
          <a:prstGeom prst="rect">
            <a:avLst/>
          </a:prstGeom>
          <a:noFill/>
        </p:spPr>
        <p:txBody>
          <a:bodyPr vert="wordArtVert" wrap="square" lIns="0" tIns="0" rIns="0" bIns="0" rtlCol="0">
            <a:spAutoFit/>
          </a:bodyPr>
          <a:lstStyle/>
          <a:p>
            <a:pPr>
              <a:lnSpc>
                <a:spcPct val="114000"/>
              </a:lnSpc>
            </a:pPr>
            <a:r>
              <a:rPr lang="de-DE" sz="1600" dirty="0">
                <a:latin typeface="+mn-lt"/>
              </a:rPr>
              <a:t>LOOP</a:t>
            </a:r>
          </a:p>
        </p:txBody>
      </p:sp>
      <p:cxnSp>
        <p:nvCxnSpPr>
          <p:cNvPr id="22" name="Gerade Verbindung mit Pfeil 21"/>
          <p:cNvCxnSpPr/>
          <p:nvPr/>
        </p:nvCxnSpPr>
        <p:spPr>
          <a:xfrm flipV="1">
            <a:off x="172871" y="1678675"/>
            <a:ext cx="9099" cy="1483057"/>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lussdiagramm: Verbinder 25"/>
          <p:cNvSpPr/>
          <p:nvPr/>
        </p:nvSpPr>
        <p:spPr>
          <a:xfrm>
            <a:off x="1278326"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P1</a:t>
            </a:r>
          </a:p>
        </p:txBody>
      </p:sp>
      <p:sp>
        <p:nvSpPr>
          <p:cNvPr id="27" name="Flussdiagramm: Verbinder 26"/>
          <p:cNvSpPr/>
          <p:nvPr/>
        </p:nvSpPr>
        <p:spPr>
          <a:xfrm>
            <a:off x="3002501"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P2</a:t>
            </a:r>
          </a:p>
        </p:txBody>
      </p:sp>
      <p:sp>
        <p:nvSpPr>
          <p:cNvPr id="28" name="Flussdiagramm: Verbinder 27"/>
          <p:cNvSpPr/>
          <p:nvPr/>
        </p:nvSpPr>
        <p:spPr>
          <a:xfrm>
            <a:off x="4658443"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P3</a:t>
            </a:r>
          </a:p>
        </p:txBody>
      </p:sp>
      <p:sp>
        <p:nvSpPr>
          <p:cNvPr id="29" name="Flussdiagramm: Verbinder 28"/>
          <p:cNvSpPr/>
          <p:nvPr/>
        </p:nvSpPr>
        <p:spPr>
          <a:xfrm>
            <a:off x="6528205"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P4</a:t>
            </a:r>
          </a:p>
        </p:txBody>
      </p:sp>
      <p:sp>
        <p:nvSpPr>
          <p:cNvPr id="39" name="Abgerundetes Rechteck 38"/>
          <p:cNvSpPr/>
          <p:nvPr/>
        </p:nvSpPr>
        <p:spPr>
          <a:xfrm>
            <a:off x="934869" y="4521672"/>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0" name="Abgerundetes Rechteck 39"/>
          <p:cNvSpPr/>
          <p:nvPr/>
        </p:nvSpPr>
        <p:spPr>
          <a:xfrm>
            <a:off x="2636282" y="4954707"/>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1" name="Abgerundetes Rechteck 40"/>
          <p:cNvSpPr/>
          <p:nvPr/>
        </p:nvSpPr>
        <p:spPr>
          <a:xfrm>
            <a:off x="4357043" y="5401243"/>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2" name="Abgerundetes Rechteck 41"/>
          <p:cNvSpPr/>
          <p:nvPr/>
        </p:nvSpPr>
        <p:spPr>
          <a:xfrm>
            <a:off x="6222260" y="5850655"/>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Tree>
    <p:extLst>
      <p:ext uri="{BB962C8B-B14F-4D97-AF65-F5344CB8AC3E}">
        <p14:creationId xmlns:p14="http://schemas.microsoft.com/office/powerpoint/2010/main" val="163598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739579"/>
            <a:ext cx="8508999" cy="410369"/>
          </a:xfrm>
        </p:spPr>
        <p:txBody>
          <a:bodyPr/>
          <a:lstStyle/>
          <a:p>
            <a:r>
              <a:rPr lang="de-DE" dirty="0"/>
              <a:t>Single vs. Parallel</a:t>
            </a:r>
          </a:p>
        </p:txBody>
      </p:sp>
      <p:graphicFrame>
        <p:nvGraphicFramePr>
          <p:cNvPr id="7" name="Diagramm 6"/>
          <p:cNvGraphicFramePr/>
          <p:nvPr>
            <p:extLst>
              <p:ext uri="{D42A27DB-BD31-4B8C-83A1-F6EECF244321}">
                <p14:modId xmlns:p14="http://schemas.microsoft.com/office/powerpoint/2010/main" val="1841260317"/>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10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 (1)</Template>
  <TotalTime>0</TotalTime>
  <Words>936</Words>
  <Application>Microsoft Office PowerPoint</Application>
  <PresentationFormat>Bildschirmpräsentation (4:3)</PresentationFormat>
  <Paragraphs>183</Paragraphs>
  <Slides>22</Slides>
  <Notes>1</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22</vt:i4>
      </vt:variant>
    </vt:vector>
  </HeadingPairs>
  <TitlesOfParts>
    <vt:vector size="33"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Team 1 - Mandelbrotmenge</vt:lpstr>
      <vt:lpstr>Lösungsfindung</vt:lpstr>
      <vt:lpstr>Umsetzung der Parallelisierung</vt:lpstr>
      <vt:lpstr>Single vs. Parallel</vt:lpstr>
      <vt:lpstr>Gültigkeit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 Mandelbrotmenge</dc:title>
  <dc:creator>Florian Sprang</dc:creator>
  <cp:lastModifiedBy>Robin Ostner</cp:lastModifiedBy>
  <cp:revision>12</cp:revision>
  <cp:lastPrinted>2015-07-30T14:04:45Z</cp:lastPrinted>
  <dcterms:created xsi:type="dcterms:W3CDTF">2017-01-24T22:03:37Z</dcterms:created>
  <dcterms:modified xsi:type="dcterms:W3CDTF">2017-01-30T22:41:53Z</dcterms:modified>
</cp:coreProperties>
</file>