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 id="2147483712" r:id="rId7"/>
  </p:sldMasterIdLst>
  <p:notesMasterIdLst>
    <p:notesMasterId r:id="rId32"/>
  </p:notesMasterIdLst>
  <p:handoutMasterIdLst>
    <p:handoutMasterId r:id="rId33"/>
  </p:handoutMasterIdLst>
  <p:sldIdLst>
    <p:sldId id="355" r:id="rId8"/>
    <p:sldId id="399" r:id="rId9"/>
    <p:sldId id="398" r:id="rId10"/>
    <p:sldId id="400" r:id="rId11"/>
    <p:sldId id="396" r:id="rId12"/>
    <p:sldId id="397" r:id="rId13"/>
    <p:sldId id="369" r:id="rId14"/>
    <p:sldId id="392" r:id="rId15"/>
    <p:sldId id="371" r:id="rId16"/>
    <p:sldId id="372" r:id="rId17"/>
    <p:sldId id="373" r:id="rId18"/>
    <p:sldId id="394" r:id="rId19"/>
    <p:sldId id="375" r:id="rId20"/>
    <p:sldId id="376" r:id="rId21"/>
    <p:sldId id="393" r:id="rId22"/>
    <p:sldId id="391" r:id="rId23"/>
    <p:sldId id="390" r:id="rId24"/>
    <p:sldId id="378" r:id="rId25"/>
    <p:sldId id="377" r:id="rId26"/>
    <p:sldId id="389" r:id="rId27"/>
    <p:sldId id="379" r:id="rId28"/>
    <p:sldId id="395" r:id="rId29"/>
    <p:sldId id="380" r:id="rId30"/>
    <p:sldId id="381" r:id="rId31"/>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5" autoAdjust="0"/>
    <p:restoredTop sz="94244" autoAdjust="0"/>
  </p:normalViewPr>
  <p:slideViewPr>
    <p:cSldViewPr snapToGrid="0">
      <p:cViewPr varScale="1">
        <p:scale>
          <a:sx n="102" d="100"/>
          <a:sy n="102" d="100"/>
        </p:scale>
        <p:origin x="1794" y="11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F6-400F-B109-FF128E5E5DD0}"/>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F6-400F-B109-FF128E5E5DD0}"/>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F6-400F-B109-FF128E5E5DD0}"/>
            </c:ext>
          </c:extLst>
        </c:ser>
        <c:dLbls>
          <c:showLegendKey val="0"/>
          <c:showVal val="0"/>
          <c:showCatName val="0"/>
          <c:showSerName val="0"/>
          <c:showPercent val="0"/>
          <c:showBubbleSize val="0"/>
        </c:dLbls>
        <c:gapWidth val="150"/>
        <c:axId val="40064128"/>
        <c:axId val="40065664"/>
      </c:barChart>
      <c:catAx>
        <c:axId val="40064128"/>
        <c:scaling>
          <c:orientation val="maxMin"/>
        </c:scaling>
        <c:delete val="0"/>
        <c:axPos val="l"/>
        <c:numFmt formatCode="General" sourceLinked="0"/>
        <c:majorTickMark val="out"/>
        <c:minorTickMark val="none"/>
        <c:tickLblPos val="nextTo"/>
        <c:spPr>
          <a:ln>
            <a:noFill/>
          </a:ln>
        </c:spPr>
        <c:crossAx val="40065664"/>
        <c:crosses val="autoZero"/>
        <c:auto val="1"/>
        <c:lblAlgn val="ctr"/>
        <c:lblOffset val="100"/>
        <c:noMultiLvlLbl val="0"/>
      </c:catAx>
      <c:valAx>
        <c:axId val="40065664"/>
        <c:scaling>
          <c:orientation val="minMax"/>
        </c:scaling>
        <c:delete val="1"/>
        <c:axPos val="t"/>
        <c:numFmt formatCode="General" sourceLinked="1"/>
        <c:majorTickMark val="out"/>
        <c:minorTickMark val="none"/>
        <c:tickLblPos val="none"/>
        <c:crossAx val="40064128"/>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67E-4CD6-9B37-A34C239A5A53}"/>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67E-4CD6-9B37-A34C239A5A53}"/>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67E-4CD6-9B37-A34C239A5A53}"/>
            </c:ext>
          </c:extLst>
        </c:ser>
        <c:dLbls>
          <c:showLegendKey val="0"/>
          <c:showVal val="0"/>
          <c:showCatName val="0"/>
          <c:showSerName val="0"/>
          <c:showPercent val="0"/>
          <c:showBubbleSize val="0"/>
        </c:dLbls>
        <c:gapWidth val="219"/>
        <c:overlap val="-27"/>
        <c:axId val="40700928"/>
        <c:axId val="40706816"/>
      </c:barChart>
      <c:catAx>
        <c:axId val="407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40706816"/>
        <c:crosses val="autoZero"/>
        <c:auto val="1"/>
        <c:lblAlgn val="ctr"/>
        <c:lblOffset val="100"/>
        <c:noMultiLvlLbl val="0"/>
      </c:catAx>
      <c:valAx>
        <c:axId val="40706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40700928"/>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31/01/2017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31/01/2017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2000">
              <a:solidFill>
                <a:prstClr val="black"/>
              </a:solidFill>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0" name="Fußzeilenplatzhalter 9"/>
          <p:cNvSpPr>
            <a:spLocks noGrp="1"/>
          </p:cNvSpPr>
          <p:nvPr>
            <p:ph type="ftr" sz="quarter" idx="13"/>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960362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solidFill>
                  <a:prstClr val="black"/>
                </a:solidFill>
              </a:rPr>
              <a:pPr/>
              <a:t>‹Nr.›</a:t>
            </a:fld>
            <a:endParaRPr lang="de-DE" dirty="0">
              <a:solidFill>
                <a:prstClr val="black"/>
              </a:solidFill>
            </a:endParaRPr>
          </a:p>
        </p:txBody>
      </p:sp>
      <p:sp>
        <p:nvSpPr>
          <p:cNvPr id="7" name="Fußzeilenplatzhalter 6"/>
          <p:cNvSpPr>
            <a:spLocks noGrp="1"/>
          </p:cNvSpPr>
          <p:nvPr>
            <p:ph type="ftr" sz="quarter" idx="12"/>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44865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useBgFill="1">
        <p:nvSpPr>
          <p:cNvPr id="7" name="Fußzeilenplatzhalter 6"/>
          <p:cNvSpPr>
            <a:spLocks noGrp="1"/>
          </p:cNvSpPr>
          <p:nvPr>
            <p:ph type="ftr" sz="quarter" idx="12"/>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04938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8" name="Fußzeilenplatzhalter 7"/>
          <p:cNvSpPr>
            <a:spLocks noGrp="1"/>
          </p:cNvSpPr>
          <p:nvPr>
            <p:ph type="ftr" sz="quarter" idx="17"/>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33938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2" name="Fußzeilenplatzhalter 11"/>
          <p:cNvSpPr>
            <a:spLocks noGrp="1"/>
          </p:cNvSpPr>
          <p:nvPr>
            <p:ph type="ftr" sz="quarter" idx="16"/>
          </p:nvPr>
        </p:nvSpPr>
        <p:spPr/>
        <p:txBody>
          <a:bodyPr/>
          <a:lstStyle/>
          <a:p>
            <a:r>
              <a:rPr lang="de-DE">
                <a:solidFill>
                  <a:prstClr val="black"/>
                </a:solidFill>
              </a:rPr>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257498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solidFill>
                <a:prstClr val="black"/>
              </a:solidFill>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2" name="Fußzeilenplatzhalter 11"/>
          <p:cNvSpPr>
            <a:spLocks noGrp="1"/>
          </p:cNvSpPr>
          <p:nvPr>
            <p:ph type="ftr" sz="quarter" idx="16"/>
          </p:nvPr>
        </p:nvSpPr>
        <p:spPr/>
        <p:txBody>
          <a:bodyPr/>
          <a:lstStyle/>
          <a:p>
            <a:r>
              <a:rPr lang="de-DE">
                <a:solidFill>
                  <a:prstClr val="black"/>
                </a:solidFill>
              </a:rPr>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66148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2" name="Fußzeilenplatzhalter 11"/>
          <p:cNvSpPr>
            <a:spLocks noGrp="1"/>
          </p:cNvSpPr>
          <p:nvPr>
            <p:ph type="ftr" sz="quarter" idx="16"/>
          </p:nvPr>
        </p:nvSpPr>
        <p:spPr/>
        <p:txBody>
          <a:bodyPr/>
          <a:lstStyle/>
          <a:p>
            <a:r>
              <a:rPr lang="de-DE">
                <a:solidFill>
                  <a:prstClr val="black"/>
                </a:solidFill>
              </a:rPr>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78425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solidFill>
                  <a:prstClr val="black"/>
                </a:solidFill>
              </a:rPr>
              <a:pPr/>
              <a:t>‹Nr.›</a:t>
            </a:fld>
            <a:endParaRPr lang="de-DE" dirty="0">
              <a:solidFill>
                <a:prstClr val="black"/>
              </a:solidFill>
            </a:endParaRPr>
          </a:p>
        </p:txBody>
      </p:sp>
      <p:sp>
        <p:nvSpPr>
          <p:cNvPr id="10" name="Fußzeilenplatzhalter 9"/>
          <p:cNvSpPr>
            <a:spLocks noGrp="1"/>
          </p:cNvSpPr>
          <p:nvPr>
            <p:ph type="ftr" sz="quarter" idx="16"/>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91445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1.wmf"/><Relationship Id="rId4" Type="http://schemas.openxmlformats.org/officeDocument/2006/relationships/slideLayout" Target="../slideLayouts/slideLayout17.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solidFill>
                  <a:prstClr val="black"/>
                </a:solidFill>
              </a:rPr>
              <a:pPr/>
              <a:t>‹Nr.›</a:t>
            </a:fld>
            <a:endParaRPr lang="de-DE" dirty="0">
              <a:solidFill>
                <a:prstClr val="black"/>
              </a:solidFill>
            </a:endParaRPr>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solidFill>
                  <a:prstClr val="black"/>
                </a:solidFill>
              </a:rPr>
              <a:t>Dr. rer. nat. Erika Mustermann (TUM) | kann beliebig erweitert werden | Infos mit Strich trennen</a:t>
            </a:r>
            <a:endParaRPr lang="en-US" dirty="0">
              <a:solidFill>
                <a:prstClr val="black"/>
              </a:solidFill>
            </a:endParaRPr>
          </a:p>
        </p:txBody>
      </p:sp>
    </p:spTree>
    <p:extLst>
      <p:ext uri="{BB962C8B-B14F-4D97-AF65-F5344CB8AC3E}">
        <p14:creationId xmlns:p14="http://schemas.microsoft.com/office/powerpoint/2010/main" val="205181581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Referent: Oliver Jung, Robin </a:t>
            </a:r>
            <a:r>
              <a:rPr lang="de-DE" dirty="0" err="1"/>
              <a:t>Ostner</a:t>
            </a:r>
            <a:r>
              <a:rPr lang="de-DE" dirty="0"/>
              <a:t>, Florian Sprang</a:t>
            </a:r>
          </a:p>
          <a:p>
            <a:r>
              <a:rPr lang="de-DE" dirty="0"/>
              <a:t>Technische Universität München</a:t>
            </a:r>
          </a:p>
          <a:p>
            <a:r>
              <a:rPr lang="de-DE" dirty="0"/>
              <a:t>Fakultät für Informatik</a:t>
            </a:r>
          </a:p>
          <a:p>
            <a:r>
              <a:rPr lang="de-DE" dirty="0"/>
              <a:t>Garching, 13. März 2017</a:t>
            </a:r>
            <a:endParaRPr dirty="0"/>
          </a:p>
        </p:txBody>
      </p:sp>
      <p:sp>
        <p:nvSpPr>
          <p:cNvPr id="7" name="Titel 6"/>
          <p:cNvSpPr>
            <a:spLocks noGrp="1"/>
          </p:cNvSpPr>
          <p:nvPr>
            <p:ph type="title"/>
          </p:nvPr>
        </p:nvSpPr>
        <p:spPr/>
        <p:txBody>
          <a:bodyPr/>
          <a:lstStyle/>
          <a:p>
            <a:r>
              <a:rPr lang="de-DE" dirty="0"/>
              <a:t>Team 1 - Mandelbrotmenge</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10</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schlichte Darstellung von Informationen</a:t>
            </a:r>
          </a:p>
          <a:p>
            <a:endParaRPr/>
          </a:p>
          <a:p>
            <a:r>
              <a:rPr/>
              <a:t>reduzierte Farben</a:t>
            </a:r>
          </a:p>
          <a:p>
            <a:endParaRPr/>
          </a:p>
          <a:p>
            <a:r>
              <a:rP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14</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15</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16</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17</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19</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pic>
        <p:nvPicPr>
          <p:cNvPr id="2" name="Inhaltsplatzhalter 1"/>
          <p:cNvPicPr>
            <a:picLocks noGrp="1" noChangeAspect="1"/>
          </p:cNvPicPr>
          <p:nvPr>
            <p:ph idx="15"/>
          </p:nvPr>
        </p:nvPicPr>
        <p:blipFill>
          <a:blip r:embed="rId2">
            <a:extLst>
              <a:ext uri="{28A0092B-C50C-407E-A947-70E740481C1C}">
                <a14:useLocalDpi xmlns:a14="http://schemas.microsoft.com/office/drawing/2010/main" val="0"/>
              </a:ext>
            </a:extLst>
          </a:blip>
          <a:stretch>
            <a:fillRect/>
          </a:stretch>
        </p:blipFill>
        <p:spPr>
          <a:xfrm>
            <a:off x="4646613" y="2015331"/>
            <a:ext cx="4181475" cy="4181475"/>
          </a:xfrm>
        </p:spPr>
      </p:pic>
      <p:sp>
        <p:nvSpPr>
          <p:cNvPr id="5" name="Foliennummernplatzhalter 4"/>
          <p:cNvSpPr>
            <a:spLocks noGrp="1"/>
          </p:cNvSpPr>
          <p:nvPr>
            <p:ph type="sldNum" sz="quarter" idx="16"/>
          </p:nvPr>
        </p:nvSpPr>
        <p:spPr/>
        <p:txBody>
          <a:bodyPr/>
          <a:lstStyle/>
          <a:p>
            <a:fld id="{CE58CB1E-F828-4F11-99E0-327109AF9DA4}" type="slidenum">
              <a:rPr lang="de-DE" smtClean="0">
                <a:solidFill>
                  <a:prstClr val="black"/>
                </a:solidFill>
              </a:rPr>
              <a:pPr/>
              <a:t>2</a:t>
            </a:fld>
            <a:endParaRPr lang="de-DE" dirty="0">
              <a:solidFill>
                <a:prstClr val="black"/>
              </a:solidFill>
            </a:endParaRPr>
          </a:p>
        </p:txBody>
      </p:sp>
      <p:sp>
        <p:nvSpPr>
          <p:cNvPr id="7" name="Fußzeilenplatzhalter 4"/>
          <p:cNvSpPr>
            <a:spLocks noGrp="1"/>
          </p:cNvSpPr>
          <p:nvPr>
            <p:ph type="ftr" sz="quarter" idx="17"/>
          </p:nvPr>
        </p:nvSpPr>
        <p:spPr/>
        <p:txBody>
          <a:bodyPr/>
          <a:lstStyle/>
          <a:p>
            <a:r>
              <a:rPr lang="de-DE">
                <a:solidFill>
                  <a:prstClr val="black"/>
                </a:solidFill>
              </a:rPr>
              <a:t>Dr. rer. nat. Erika Mustermann (TUM) | kann beliebig erweitert werden | Infos mit Strich trennen</a:t>
            </a:r>
            <a:endParaRPr lang="en-US" dirty="0">
              <a:solidFill>
                <a:prstClr val="black"/>
              </a:solidFill>
            </a:endParaRPr>
          </a:p>
        </p:txBody>
      </p:sp>
      <p:sp>
        <p:nvSpPr>
          <p:cNvPr id="4" name="Titel 3"/>
          <p:cNvSpPr>
            <a:spLocks noGrp="1"/>
          </p:cNvSpPr>
          <p:nvPr>
            <p:ph type="title"/>
          </p:nvPr>
        </p:nvSpPr>
        <p:spPr/>
        <p:txBody>
          <a:bodyPr/>
          <a:lstStyle/>
          <a:p>
            <a:r>
              <a:rPr lang="de-DE" dirty="0"/>
              <a:t>Aufgabenstellung</a:t>
            </a:r>
          </a:p>
        </p:txBody>
      </p:sp>
    </p:spTree>
    <p:extLst>
      <p:ext uri="{BB962C8B-B14F-4D97-AF65-F5344CB8AC3E}">
        <p14:creationId xmlns:p14="http://schemas.microsoft.com/office/powerpoint/2010/main" val="126262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20</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21</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23</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24</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C-Code mit Input / Output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Pseudo Assembler Code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Single-Pixel-</a:t>
            </a:r>
            <a:r>
              <a:rPr lang="de-DE" dirty="0" err="1"/>
              <a:t>Calculation</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Parallelisierung</a:t>
            </a:r>
          </a:p>
          <a:p>
            <a:pPr marL="461963" lvl="1" indent="-285750">
              <a:buFont typeface="Symbol" panose="05050102010706020507" pitchFamily="18" charset="2"/>
              <a:buChar char="-"/>
            </a:pPr>
            <a:r>
              <a:rPr lang="de-DE" dirty="0"/>
              <a:t>Erster Ansatz:		</a:t>
            </a:r>
            <a:r>
              <a:rPr lang="de-DE" dirty="0" err="1"/>
              <a:t>Float</a:t>
            </a:r>
            <a:r>
              <a:rPr lang="de-DE" dirty="0"/>
              <a:t>-Array mit Positionen </a:t>
            </a:r>
            <a:r>
              <a:rPr lang="de-DE" dirty="0">
                <a:sym typeface="Wingdings" panose="05000000000000000000" pitchFamily="2" charset="2"/>
              </a:rPr>
              <a:t> Q-Register</a:t>
            </a:r>
            <a:endParaRPr lang="de-DE" dirty="0"/>
          </a:p>
          <a:p>
            <a:pPr marL="461963" lvl="1" indent="-285750">
              <a:buFont typeface="Symbol" panose="05050102010706020507" pitchFamily="18" charset="2"/>
              <a:buChar char="-"/>
            </a:pPr>
            <a:r>
              <a:rPr lang="de-DE" dirty="0"/>
              <a:t>Zweiter Ansatz:	Kontinuierlich 4 Pixel berechnen </a:t>
            </a:r>
            <a:r>
              <a:rPr lang="de-DE" dirty="0">
                <a:sym typeface="Wingdings" panose="05000000000000000000" pitchFamily="2" charset="2"/>
              </a:rPr>
              <a:t> Fertige Pixel austauschen</a:t>
            </a:r>
          </a:p>
          <a:p>
            <a:pPr marL="461963" lvl="1" indent="-285750">
              <a:buFont typeface="Symbol" panose="05050102010706020507" pitchFamily="18" charset="2"/>
              <a:buChar char="-"/>
            </a:pPr>
            <a:endParaRPr lang="de-DE" dirty="0">
              <a:sym typeface="Wingdings" panose="05000000000000000000" pitchFamily="2" charset="2"/>
            </a:endParaRPr>
          </a:p>
          <a:p>
            <a:endParaRPr lang="de-DE" dirty="0"/>
          </a:p>
          <a:p>
            <a:pPr marL="285750" indent="-285750">
              <a:buFont typeface="Arial" panose="020B0604020202020204" pitchFamily="34" charset="0"/>
              <a:buChar char="•"/>
            </a:pPr>
            <a:endParaRPr lang="de-DE" dirty="0"/>
          </a:p>
        </p:txBody>
      </p:sp>
      <p:sp>
        <p:nvSpPr>
          <p:cNvPr id="3" name="Foliennummernplatzhalter 2"/>
          <p:cNvSpPr>
            <a:spLocks noGrp="1"/>
          </p:cNvSpPr>
          <p:nvPr>
            <p:ph type="sldNum" sz="quarter" idx="11"/>
          </p:nvPr>
        </p:nvSpPr>
        <p:spPr/>
        <p:txBody>
          <a:bodyPr/>
          <a:lstStyle/>
          <a:p>
            <a:fld id="{CE58CB1E-F828-4F11-99E0-327109AF9DA4}" type="slidenum">
              <a:rPr lang="de-DE" smtClean="0"/>
              <a:pPr/>
              <a:t>3</a:t>
            </a:fld>
            <a:endParaRPr lang="de-DE" dirty="0"/>
          </a:p>
        </p:txBody>
      </p:sp>
      <p:sp>
        <p:nvSpPr>
          <p:cNvPr id="4" name="Fußzeilenplatzhalter 3"/>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p:cNvSpPr>
            <a:spLocks noGrp="1"/>
          </p:cNvSpPr>
          <p:nvPr>
            <p:ph type="title"/>
          </p:nvPr>
        </p:nvSpPr>
        <p:spPr>
          <a:xfrm>
            <a:off x="319090" y="994334"/>
            <a:ext cx="8508999" cy="410369"/>
          </a:xfrm>
        </p:spPr>
        <p:txBody>
          <a:bodyPr/>
          <a:lstStyle/>
          <a:p>
            <a:r>
              <a:rPr lang="de-DE" dirty="0"/>
              <a:t>Lösungsfindung</a:t>
            </a:r>
          </a:p>
        </p:txBody>
      </p:sp>
    </p:spTree>
    <p:extLst>
      <p:ext uri="{BB962C8B-B14F-4D97-AF65-F5344CB8AC3E}">
        <p14:creationId xmlns:p14="http://schemas.microsoft.com/office/powerpoint/2010/main" val="1769324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feil: gebogen 32"/>
          <p:cNvSpPr/>
          <p:nvPr/>
        </p:nvSpPr>
        <p:spPr>
          <a:xfrm rot="5400000">
            <a:off x="2626257" y="2158446"/>
            <a:ext cx="3894637" cy="3894637"/>
          </a:xfrm>
          <a:prstGeom prst="circularArrow">
            <a:avLst>
              <a:gd name="adj1" fmla="val 5085"/>
              <a:gd name="adj2" fmla="val 327528"/>
              <a:gd name="adj3" fmla="val 15845032"/>
              <a:gd name="adj4" fmla="val 16227440"/>
              <a:gd name="adj5" fmla="val 5932"/>
            </a:avLst>
          </a:prstGeom>
          <a:solidFill>
            <a:schemeClr val="accent2"/>
          </a:solidFill>
        </p:spPr>
        <p:style>
          <a:lnRef idx="0">
            <a:schemeClr val="accent2">
              <a:tint val="60000"/>
              <a:hueOff val="0"/>
              <a:satOff val="0"/>
              <a:lumOff val="0"/>
              <a:alphaOff val="0"/>
            </a:schemeClr>
          </a:lnRef>
          <a:fillRef idx="1">
            <a:scrgbClr r="0" g="0" b="0"/>
          </a:fillRef>
          <a:effectRef idx="0">
            <a:schemeClr val="accent2">
              <a:tint val="60000"/>
              <a:hueOff val="0"/>
              <a:satOff val="0"/>
              <a:lumOff val="0"/>
              <a:alphaOff val="0"/>
            </a:schemeClr>
          </a:effectRef>
          <a:fontRef idx="minor">
            <a:schemeClr val="dk1">
              <a:hueOff val="0"/>
              <a:satOff val="0"/>
              <a:lumOff val="0"/>
              <a:alphaOff val="0"/>
            </a:schemeClr>
          </a:fontRef>
        </p:style>
      </p:sp>
      <p:sp>
        <p:nvSpPr>
          <p:cNvPr id="3" name="Foliennummernplatzhalter 2"/>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Fußzeilenplatzhalter 3"/>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5" name="Titel 4"/>
          <p:cNvSpPr>
            <a:spLocks noGrp="1"/>
          </p:cNvSpPr>
          <p:nvPr>
            <p:ph type="title"/>
          </p:nvPr>
        </p:nvSpPr>
        <p:spPr/>
        <p:txBody>
          <a:bodyPr/>
          <a:lstStyle/>
          <a:p>
            <a:r>
              <a:rPr lang="de-DE" dirty="0"/>
              <a:t>Single-Pixel-</a:t>
            </a:r>
            <a:r>
              <a:rPr lang="de-DE" dirty="0" err="1"/>
              <a:t>Calculation</a:t>
            </a:r>
            <a:endParaRPr lang="de-DE" dirty="0"/>
          </a:p>
        </p:txBody>
      </p:sp>
      <p:sp>
        <p:nvSpPr>
          <p:cNvPr id="29" name="Pfeil: gebogen 28"/>
          <p:cNvSpPr/>
          <p:nvPr/>
        </p:nvSpPr>
        <p:spPr>
          <a:xfrm rot="5400000">
            <a:off x="2095169" y="1633206"/>
            <a:ext cx="4956838" cy="4956838"/>
          </a:xfrm>
          <a:prstGeom prst="circularArrow">
            <a:avLst>
              <a:gd name="adj1" fmla="val 5085"/>
              <a:gd name="adj2" fmla="val 327528"/>
              <a:gd name="adj3" fmla="val 15841117"/>
              <a:gd name="adj4" fmla="val 16231354"/>
              <a:gd name="adj5" fmla="val 5932"/>
            </a:avLst>
          </a:prstGeom>
          <a:solidFill>
            <a:schemeClr val="accent1"/>
          </a:solidFill>
        </p:spPr>
        <p:style>
          <a:lnRef idx="0">
            <a:schemeClr val="accent2">
              <a:tint val="60000"/>
              <a:hueOff val="0"/>
              <a:satOff val="0"/>
              <a:lumOff val="0"/>
              <a:alphaOff val="0"/>
            </a:schemeClr>
          </a:lnRef>
          <a:fillRef idx="1">
            <a:scrgbClr r="0" g="0" b="0"/>
          </a:fillRef>
          <a:effectRef idx="0">
            <a:schemeClr val="accent2">
              <a:tint val="60000"/>
              <a:hueOff val="0"/>
              <a:satOff val="0"/>
              <a:lumOff val="0"/>
              <a:alphaOff val="0"/>
            </a:schemeClr>
          </a:effectRef>
          <a:fontRef idx="minor">
            <a:schemeClr val="dk1">
              <a:hueOff val="0"/>
              <a:satOff val="0"/>
              <a:lumOff val="0"/>
              <a:alphaOff val="0"/>
            </a:schemeClr>
          </a:fontRef>
        </p:style>
        <p:txBody>
          <a:bodyPr/>
          <a:lstStyle/>
          <a:p>
            <a:endParaRPr lang="de-DE" dirty="0"/>
          </a:p>
        </p:txBody>
      </p:sp>
      <p:sp>
        <p:nvSpPr>
          <p:cNvPr id="30" name="Textfeld 29"/>
          <p:cNvSpPr txBox="1"/>
          <p:nvPr/>
        </p:nvSpPr>
        <p:spPr>
          <a:xfrm>
            <a:off x="6682687" y="4146584"/>
            <a:ext cx="136256" cy="257250"/>
          </a:xfrm>
          <a:prstGeom prst="rect">
            <a:avLst/>
          </a:prstGeom>
          <a:noFill/>
        </p:spPr>
        <p:txBody>
          <a:bodyPr wrap="none" lIns="0" tIns="0" rIns="0" bIns="0" rtlCol="0">
            <a:spAutoFit/>
          </a:bodyPr>
          <a:lstStyle/>
          <a:p>
            <a:pPr>
              <a:lnSpc>
                <a:spcPct val="114000"/>
              </a:lnSpc>
            </a:pPr>
            <a:r>
              <a:rPr lang="de-DE" sz="1600" dirty="0">
                <a:solidFill>
                  <a:schemeClr val="bg1"/>
                </a:solidFill>
                <a:latin typeface="+mn-lt"/>
              </a:rPr>
              <a:t>Y</a:t>
            </a:r>
          </a:p>
        </p:txBody>
      </p:sp>
      <p:sp>
        <p:nvSpPr>
          <p:cNvPr id="34" name="Textfeld 33"/>
          <p:cNvSpPr txBox="1"/>
          <p:nvPr/>
        </p:nvSpPr>
        <p:spPr>
          <a:xfrm>
            <a:off x="3469106" y="3567828"/>
            <a:ext cx="2208938" cy="1075872"/>
          </a:xfrm>
          <a:prstGeom prst="rect">
            <a:avLst/>
          </a:prstGeom>
          <a:noFill/>
        </p:spPr>
        <p:txBody>
          <a:bodyPr wrap="none" lIns="0" tIns="0" rIns="0" bIns="0" rtlCol="0">
            <a:spAutoFit/>
          </a:bodyPr>
          <a:lstStyle/>
          <a:p>
            <a:pPr algn="ctr">
              <a:lnSpc>
                <a:spcPct val="114000"/>
              </a:lnSpc>
            </a:pPr>
            <a:r>
              <a:rPr lang="de-DE" sz="3200" dirty="0">
                <a:solidFill>
                  <a:schemeClr val="tx1">
                    <a:lumMod val="85000"/>
                    <a:lumOff val="15000"/>
                  </a:schemeClr>
                </a:solidFill>
                <a:latin typeface="+mn-lt"/>
              </a:rPr>
              <a:t>Mandelbrot</a:t>
            </a:r>
          </a:p>
          <a:p>
            <a:pPr algn="ctr">
              <a:lnSpc>
                <a:spcPct val="114000"/>
              </a:lnSpc>
            </a:pPr>
            <a:r>
              <a:rPr lang="de-DE" sz="3200" dirty="0">
                <a:solidFill>
                  <a:schemeClr val="tx1">
                    <a:lumMod val="85000"/>
                    <a:lumOff val="15000"/>
                  </a:schemeClr>
                </a:solidFill>
                <a:latin typeface="+mn-lt"/>
              </a:rPr>
              <a:t>Berechnung</a:t>
            </a:r>
          </a:p>
        </p:txBody>
      </p:sp>
      <p:sp>
        <p:nvSpPr>
          <p:cNvPr id="35" name="Textfeld 34"/>
          <p:cNvSpPr txBox="1"/>
          <p:nvPr/>
        </p:nvSpPr>
        <p:spPr>
          <a:xfrm>
            <a:off x="6216033" y="4146584"/>
            <a:ext cx="136256" cy="257250"/>
          </a:xfrm>
          <a:prstGeom prst="rect">
            <a:avLst/>
          </a:prstGeom>
          <a:noFill/>
        </p:spPr>
        <p:txBody>
          <a:bodyPr wrap="none" lIns="0" tIns="0" rIns="0" bIns="0" rtlCol="0">
            <a:spAutoFit/>
          </a:bodyPr>
          <a:lstStyle/>
          <a:p>
            <a:pPr>
              <a:lnSpc>
                <a:spcPct val="114000"/>
              </a:lnSpc>
            </a:pPr>
            <a:r>
              <a:rPr lang="de-DE" sz="1600" dirty="0">
                <a:solidFill>
                  <a:schemeClr val="bg1"/>
                </a:solidFill>
                <a:latin typeface="+mn-lt"/>
              </a:rPr>
              <a:t>X</a:t>
            </a:r>
          </a:p>
        </p:txBody>
      </p:sp>
    </p:spTree>
    <p:extLst>
      <p:ext uri="{BB962C8B-B14F-4D97-AF65-F5344CB8AC3E}">
        <p14:creationId xmlns:p14="http://schemas.microsoft.com/office/powerpoint/2010/main" val="95267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Gerader Verbinder 31"/>
          <p:cNvCxnSpPr/>
          <p:nvPr/>
        </p:nvCxnSpPr>
        <p:spPr>
          <a:xfrm flipH="1">
            <a:off x="3330047" y="2207517"/>
            <a:ext cx="2" cy="3187898"/>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3" name="Gerader Verbinder 32"/>
          <p:cNvCxnSpPr/>
          <p:nvPr/>
        </p:nvCxnSpPr>
        <p:spPr>
          <a:xfrm>
            <a:off x="4985991" y="2207517"/>
            <a:ext cx="36386" cy="3574584"/>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4" name="Gerader Verbinder 33"/>
          <p:cNvCxnSpPr/>
          <p:nvPr/>
        </p:nvCxnSpPr>
        <p:spPr>
          <a:xfrm>
            <a:off x="6855754" y="2207517"/>
            <a:ext cx="31840" cy="4024961"/>
          </a:xfrm>
          <a:prstGeom prst="line">
            <a:avLst/>
          </a:prstGeom>
          <a:ln w="57150"/>
        </p:spPr>
        <p:style>
          <a:lnRef idx="1">
            <a:schemeClr val="accent3"/>
          </a:lnRef>
          <a:fillRef idx="0">
            <a:schemeClr val="accent3"/>
          </a:fillRef>
          <a:effectRef idx="0">
            <a:schemeClr val="accent3"/>
          </a:effectRef>
          <a:fontRef idx="minor">
            <a:schemeClr val="tx1"/>
          </a:fontRef>
        </p:style>
      </p:cxnSp>
      <p:cxnSp>
        <p:nvCxnSpPr>
          <p:cNvPr id="31" name="Gerader Verbinder 30"/>
          <p:cNvCxnSpPr>
            <a:stCxn id="26" idx="4"/>
          </p:cNvCxnSpPr>
          <p:nvPr/>
        </p:nvCxnSpPr>
        <p:spPr>
          <a:xfrm flipH="1">
            <a:off x="1605871" y="2207517"/>
            <a:ext cx="2" cy="2314155"/>
          </a:xfrm>
          <a:prstGeom prst="line">
            <a:avLst/>
          </a:prstGeom>
          <a:ln w="57150"/>
        </p:spPr>
        <p:style>
          <a:lnRef idx="1">
            <a:schemeClr val="accent3"/>
          </a:lnRef>
          <a:fillRef idx="0">
            <a:schemeClr val="accent3"/>
          </a:fillRef>
          <a:effectRef idx="0">
            <a:schemeClr val="accent3"/>
          </a:effectRef>
          <a:fontRef idx="minor">
            <a:schemeClr val="tx1"/>
          </a:fontRef>
        </p:style>
      </p:cxnSp>
      <p:sp>
        <p:nvSpPr>
          <p:cNvPr id="3" name="Foliennummernplatzhalter 2"/>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994334"/>
            <a:ext cx="8508999" cy="410369"/>
          </a:xfrm>
        </p:spPr>
        <p:txBody>
          <a:bodyPr/>
          <a:lstStyle/>
          <a:p>
            <a:r>
              <a:rPr lang="de-DE" dirty="0"/>
              <a:t>Umsetzung der Parallelisierung</a:t>
            </a:r>
          </a:p>
        </p:txBody>
      </p:sp>
      <p:sp>
        <p:nvSpPr>
          <p:cNvPr id="8" name="Rechteck 7"/>
          <p:cNvSpPr/>
          <p:nvPr/>
        </p:nvSpPr>
        <p:spPr>
          <a:xfrm>
            <a:off x="415572" y="3545008"/>
            <a:ext cx="6699462" cy="614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2400" dirty="0"/>
              <a:t>Berechnung</a:t>
            </a:r>
          </a:p>
        </p:txBody>
      </p:sp>
      <p:sp>
        <p:nvSpPr>
          <p:cNvPr id="12" name="Textfeld 11"/>
          <p:cNvSpPr txBox="1"/>
          <p:nvPr/>
        </p:nvSpPr>
        <p:spPr>
          <a:xfrm>
            <a:off x="7151428" y="3243618"/>
            <a:ext cx="1992572" cy="1122871"/>
          </a:xfrm>
          <a:prstGeom prst="rect">
            <a:avLst/>
          </a:prstGeom>
          <a:noFill/>
        </p:spPr>
        <p:txBody>
          <a:bodyPr wrap="square" lIns="0" tIns="0" rIns="0" bIns="0" rtlCol="0">
            <a:spAutoFit/>
          </a:bodyPr>
          <a:lstStyle/>
          <a:p>
            <a:pPr>
              <a:lnSpc>
                <a:spcPct val="114000"/>
              </a:lnSpc>
            </a:pPr>
            <a:r>
              <a:rPr lang="de-DE" sz="1600" dirty="0">
                <a:latin typeface="+mn-lt"/>
              </a:rPr>
              <a:t>Q1, Konstante x-Wert</a:t>
            </a:r>
          </a:p>
          <a:p>
            <a:pPr>
              <a:lnSpc>
                <a:spcPct val="114000"/>
              </a:lnSpc>
            </a:pPr>
            <a:r>
              <a:rPr lang="de-DE" sz="1600" dirty="0">
                <a:latin typeface="+mn-lt"/>
              </a:rPr>
              <a:t>Q2, Konstante y-Wert</a:t>
            </a:r>
          </a:p>
          <a:p>
            <a:pPr>
              <a:lnSpc>
                <a:spcPct val="114000"/>
              </a:lnSpc>
            </a:pPr>
            <a:r>
              <a:rPr lang="de-DE" sz="1600" dirty="0">
                <a:latin typeface="+mn-lt"/>
              </a:rPr>
              <a:t>Q3, Realteil</a:t>
            </a:r>
          </a:p>
          <a:p>
            <a:pPr>
              <a:lnSpc>
                <a:spcPct val="114000"/>
              </a:lnSpc>
            </a:pPr>
            <a:r>
              <a:rPr lang="de-DE" sz="1600" dirty="0">
                <a:latin typeface="+mn-lt"/>
              </a:rPr>
              <a:t>Q4, </a:t>
            </a:r>
            <a:r>
              <a:rPr lang="de-DE" sz="1600" dirty="0" err="1">
                <a:latin typeface="+mn-lt"/>
              </a:rPr>
              <a:t>Imaginärteil</a:t>
            </a:r>
            <a:endParaRPr lang="de-DE" sz="1600" dirty="0">
              <a:latin typeface="+mn-lt"/>
            </a:endParaRPr>
          </a:p>
        </p:txBody>
      </p:sp>
      <p:cxnSp>
        <p:nvCxnSpPr>
          <p:cNvPr id="18" name="Gerader Verbinder 17"/>
          <p:cNvCxnSpPr/>
          <p:nvPr/>
        </p:nvCxnSpPr>
        <p:spPr>
          <a:xfrm flipH="1" flipV="1">
            <a:off x="159167" y="4366489"/>
            <a:ext cx="2302" cy="1928425"/>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9056" y="3241704"/>
            <a:ext cx="304827" cy="1099404"/>
          </a:xfrm>
          <a:prstGeom prst="rect">
            <a:avLst/>
          </a:prstGeom>
          <a:noFill/>
        </p:spPr>
        <p:txBody>
          <a:bodyPr vert="wordArtVert" wrap="square" lIns="0" tIns="0" rIns="0" bIns="0" rtlCol="0">
            <a:spAutoFit/>
          </a:bodyPr>
          <a:lstStyle/>
          <a:p>
            <a:pPr>
              <a:lnSpc>
                <a:spcPct val="114000"/>
              </a:lnSpc>
            </a:pPr>
            <a:r>
              <a:rPr lang="de-DE" sz="1600" dirty="0">
                <a:latin typeface="+mn-lt"/>
              </a:rPr>
              <a:t>LOOP</a:t>
            </a:r>
          </a:p>
        </p:txBody>
      </p:sp>
      <p:cxnSp>
        <p:nvCxnSpPr>
          <p:cNvPr id="22" name="Gerade Verbindung mit Pfeil 21"/>
          <p:cNvCxnSpPr/>
          <p:nvPr/>
        </p:nvCxnSpPr>
        <p:spPr>
          <a:xfrm flipV="1">
            <a:off x="172871" y="1678675"/>
            <a:ext cx="9099" cy="1483057"/>
          </a:xfrm>
          <a:prstGeom prst="straightConnector1">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lussdiagramm: Verbinder 25"/>
          <p:cNvSpPr/>
          <p:nvPr/>
        </p:nvSpPr>
        <p:spPr>
          <a:xfrm>
            <a:off x="1278326"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P1</a:t>
            </a:r>
          </a:p>
        </p:txBody>
      </p:sp>
      <p:sp>
        <p:nvSpPr>
          <p:cNvPr id="27" name="Flussdiagramm: Verbinder 26"/>
          <p:cNvSpPr/>
          <p:nvPr/>
        </p:nvSpPr>
        <p:spPr>
          <a:xfrm>
            <a:off x="3002501"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P2</a:t>
            </a:r>
          </a:p>
        </p:txBody>
      </p:sp>
      <p:sp>
        <p:nvSpPr>
          <p:cNvPr id="28" name="Flussdiagramm: Verbinder 27"/>
          <p:cNvSpPr/>
          <p:nvPr/>
        </p:nvSpPr>
        <p:spPr>
          <a:xfrm>
            <a:off x="4658443"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P3</a:t>
            </a:r>
          </a:p>
        </p:txBody>
      </p:sp>
      <p:sp>
        <p:nvSpPr>
          <p:cNvPr id="29" name="Flussdiagramm: Verbinder 28"/>
          <p:cNvSpPr/>
          <p:nvPr/>
        </p:nvSpPr>
        <p:spPr>
          <a:xfrm>
            <a:off x="6528205" y="1593368"/>
            <a:ext cx="655093" cy="614149"/>
          </a:xfrm>
          <a:prstGeom prst="flowChartConnector">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P4</a:t>
            </a:r>
          </a:p>
        </p:txBody>
      </p:sp>
      <p:sp>
        <p:nvSpPr>
          <p:cNvPr id="39" name="Abgerundetes Rechteck 38"/>
          <p:cNvSpPr/>
          <p:nvPr/>
        </p:nvSpPr>
        <p:spPr>
          <a:xfrm>
            <a:off x="934869" y="4521672"/>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0" name="Abgerundetes Rechteck 39"/>
          <p:cNvSpPr/>
          <p:nvPr/>
        </p:nvSpPr>
        <p:spPr>
          <a:xfrm>
            <a:off x="2636282" y="4954707"/>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1" name="Abgerundetes Rechteck 40"/>
          <p:cNvSpPr/>
          <p:nvPr/>
        </p:nvSpPr>
        <p:spPr>
          <a:xfrm>
            <a:off x="4357043" y="5401243"/>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
        <p:nvSpPr>
          <p:cNvPr id="42" name="Abgerundetes Rechteck 41"/>
          <p:cNvSpPr/>
          <p:nvPr/>
        </p:nvSpPr>
        <p:spPr>
          <a:xfrm>
            <a:off x="6222260" y="5850655"/>
            <a:ext cx="1330667" cy="44070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Abbruch?</a:t>
            </a:r>
          </a:p>
        </p:txBody>
      </p:sp>
    </p:spTree>
    <p:extLst>
      <p:ext uri="{BB962C8B-B14F-4D97-AF65-F5344CB8AC3E}">
        <p14:creationId xmlns:p14="http://schemas.microsoft.com/office/powerpoint/2010/main" val="163598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Fußzeilenplatzhalter 3"/>
          <p:cNvSpPr>
            <a:spLocks noGrp="1"/>
          </p:cNvSpPr>
          <p:nvPr>
            <p:ph type="ftr" sz="quarter" idx="12"/>
          </p:nvPr>
        </p:nvSpPr>
        <p:spPr/>
        <p:txBody>
          <a:bodyPr/>
          <a:lstStyle/>
          <a:p>
            <a:r>
              <a:rPr lang="de-DE" dirty="0"/>
              <a:t>Oliver Jung | Robin </a:t>
            </a:r>
            <a:r>
              <a:rPr lang="de-DE" dirty="0" err="1"/>
              <a:t>Ostner</a:t>
            </a:r>
            <a:r>
              <a:rPr lang="de-DE" dirty="0"/>
              <a:t> | Florian Sprang</a:t>
            </a:r>
            <a:endParaRPr lang="en-US" dirty="0"/>
          </a:p>
        </p:txBody>
      </p:sp>
      <p:sp>
        <p:nvSpPr>
          <p:cNvPr id="5" name="Titel 4"/>
          <p:cNvSpPr>
            <a:spLocks noGrp="1"/>
          </p:cNvSpPr>
          <p:nvPr>
            <p:ph type="title"/>
          </p:nvPr>
        </p:nvSpPr>
        <p:spPr>
          <a:xfrm>
            <a:off x="319090" y="739579"/>
            <a:ext cx="8508999" cy="410369"/>
          </a:xfrm>
        </p:spPr>
        <p:txBody>
          <a:bodyPr/>
          <a:lstStyle/>
          <a:p>
            <a:r>
              <a:rPr lang="de-DE" dirty="0"/>
              <a:t>Single vs. Parallel</a:t>
            </a:r>
          </a:p>
        </p:txBody>
      </p:sp>
      <p:pic>
        <p:nvPicPr>
          <p:cNvPr id="2" name="Grafik 1"/>
          <p:cNvPicPr>
            <a:picLocks noChangeAspect="1"/>
          </p:cNvPicPr>
          <p:nvPr/>
        </p:nvPicPr>
        <p:blipFill>
          <a:blip r:embed="rId2"/>
          <a:stretch>
            <a:fillRect/>
          </a:stretch>
        </p:blipFill>
        <p:spPr>
          <a:xfrm>
            <a:off x="1476375" y="1385887"/>
            <a:ext cx="6191250" cy="4086225"/>
          </a:xfrm>
          <a:prstGeom prst="rect">
            <a:avLst/>
          </a:prstGeom>
        </p:spPr>
      </p:pic>
    </p:spTree>
    <p:extLst>
      <p:ext uri="{BB962C8B-B14F-4D97-AF65-F5344CB8AC3E}">
        <p14:creationId xmlns:p14="http://schemas.microsoft.com/office/powerpoint/2010/main" val="21610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lang="de-DE" sz="3200" dirty="0"/>
              <a:t>Hier steht eine Überschrift</a:t>
            </a:r>
            <a:br>
              <a:rPr lang="de-DE" sz="3200" dirty="0"/>
            </a:br>
            <a:r>
              <a:rPr lang="de-DE" sz="3200" dirty="0"/>
              <a:t>max. 2-zeilig</a:t>
            </a:r>
            <a:endParaRPr lang="de-DE"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1_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 (1)</Template>
  <TotalTime>0</TotalTime>
  <Words>986</Words>
  <Application>Microsoft Office PowerPoint</Application>
  <PresentationFormat>Bildschirmpräsentation (4:3)</PresentationFormat>
  <Paragraphs>201</Paragraphs>
  <Slides>24</Slides>
  <Notes>1</Notes>
  <HiddenSlides>0</HiddenSlides>
  <MMClips>0</MMClips>
  <ScaleCrop>false</ScaleCrop>
  <HeadingPairs>
    <vt:vector size="6" baseType="variant">
      <vt:variant>
        <vt:lpstr>Verwendete Schriftarten</vt:lpstr>
      </vt:variant>
      <vt:variant>
        <vt:i4>5</vt:i4>
      </vt:variant>
      <vt:variant>
        <vt:lpstr>Design</vt:lpstr>
      </vt:variant>
      <vt:variant>
        <vt:i4>7</vt:i4>
      </vt:variant>
      <vt:variant>
        <vt:lpstr>Folientitel</vt:lpstr>
      </vt:variant>
      <vt:variant>
        <vt:i4>24</vt:i4>
      </vt:variant>
    </vt:vector>
  </HeadingPairs>
  <TitlesOfParts>
    <vt:vector size="36"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1_Inhalt</vt:lpstr>
      <vt:lpstr>Team 1 - Mandelbrotmenge</vt:lpstr>
      <vt:lpstr>Aufgabenstellung</vt:lpstr>
      <vt:lpstr>Lösungsfindung</vt:lpstr>
      <vt:lpstr>Single-Pixel-Calculation</vt:lpstr>
      <vt:lpstr>Umsetzung der Parallelisierung</vt:lpstr>
      <vt:lpstr>Single vs. Parallel</vt:lpstr>
      <vt:lpstr>Gültigkeit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1 - Mandelbrotmenge</dc:title>
  <dc:creator>Florian Sprang</dc:creator>
  <cp:lastModifiedBy>Florian Sprang</cp:lastModifiedBy>
  <cp:revision>18</cp:revision>
  <cp:lastPrinted>2015-07-30T14:04:45Z</cp:lastPrinted>
  <dcterms:created xsi:type="dcterms:W3CDTF">2017-01-24T22:03:37Z</dcterms:created>
  <dcterms:modified xsi:type="dcterms:W3CDTF">2017-01-31T19:06:32Z</dcterms:modified>
</cp:coreProperties>
</file>