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4.xml" ContentType="application/vnd.openxmlformats-officedocument.theme+xml"/>
  <Override PartName="/ppt/slideLayouts/slideLayout12.xml" ContentType="application/vnd.openxmlformats-officedocument.presentationml.slideLayout+xml"/>
  <Override PartName="/ppt/theme/theme5.xml" ContentType="application/vnd.openxmlformats-officedocument.theme+xml"/>
  <Override PartName="/ppt/slideLayouts/slideLayout13.xml" ContentType="application/vnd.openxmlformats-officedocument.presentationml.slideLayout+xml"/>
  <Override PartName="/ppt/theme/theme6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3" r:id="rId1"/>
    <p:sldMasterId id="2147483668" r:id="rId2"/>
    <p:sldMasterId id="2147483674" r:id="rId3"/>
    <p:sldMasterId id="2147483648" r:id="rId4"/>
    <p:sldMasterId id="2147483684" r:id="rId5"/>
    <p:sldMasterId id="2147483697" r:id="rId6"/>
    <p:sldMasterId id="2147483712" r:id="rId7"/>
  </p:sldMasterIdLst>
  <p:notesMasterIdLst>
    <p:notesMasterId r:id="rId14"/>
  </p:notesMasterIdLst>
  <p:handoutMasterIdLst>
    <p:handoutMasterId r:id="rId15"/>
  </p:handoutMasterIdLst>
  <p:sldIdLst>
    <p:sldId id="355" r:id="rId8"/>
    <p:sldId id="399" r:id="rId9"/>
    <p:sldId id="398" r:id="rId10"/>
    <p:sldId id="400" r:id="rId11"/>
    <p:sldId id="396" r:id="rId12"/>
    <p:sldId id="397" r:id="rId13"/>
  </p:sldIdLst>
  <p:sldSz cx="9144000" cy="6858000" type="screen4x3"/>
  <p:notesSz cx="9925050" cy="66659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00">
          <p15:clr>
            <a:srgbClr val="A4A3A4"/>
          </p15:clr>
        </p15:guide>
        <p15:guide id="2" pos="312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9999"/>
    <a:srgbClr val="98C6EA"/>
    <a:srgbClr val="0052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C7853C-536D-4A76-A0AE-DD22124D55A5}" styleName="Designformatvorlage 1 - Akz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25" autoAdjust="0"/>
    <p:restoredTop sz="94244" autoAdjust="0"/>
  </p:normalViewPr>
  <p:slideViewPr>
    <p:cSldViewPr snapToGrid="0">
      <p:cViewPr varScale="1">
        <p:scale>
          <a:sx n="80" d="100"/>
          <a:sy n="80" d="100"/>
        </p:scale>
        <p:origin x="1697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35" d="100"/>
          <a:sy n="135" d="100"/>
        </p:scale>
        <p:origin x="-1518" y="-90"/>
      </p:cViewPr>
      <p:guideLst>
        <p:guide orient="horz" pos="2100"/>
        <p:guide pos="312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5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3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0751376-2EB8-4403-B858-305A8AAA6B01}" type="datetimeFigureOut">
              <a:rPr lang="en-GB"/>
              <a:pPr>
                <a:defRPr/>
              </a:pPr>
              <a:t>31/01/2017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2C15F7A-46C6-4AD2-BFEC-842DCCCC19C4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095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9C46BC9-2C9E-4670-A85A-6A588BA2D405}" type="datetimeFigureOut">
              <a:rPr lang="en-GB"/>
              <a:pPr>
                <a:defRPr/>
              </a:pPr>
              <a:t>31/01/2017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295650" y="500063"/>
            <a:ext cx="3333750" cy="25003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08" tIns="45354" rIns="90708" bIns="45354" rtlCol="0" anchor="ctr"/>
          <a:lstStyle/>
          <a:p>
            <a:pPr lvl="0"/>
            <a:endParaRPr lang="en-GB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</p:spPr>
        <p:txBody>
          <a:bodyPr vert="horz" wrap="square" lIns="90708" tIns="45354" rIns="90708" bIns="45354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0AFC6D0-44D5-4EB7-828F-6F464F83D79A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9973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182563" indent="-182563" algn="l" rtl="0" fontAlgn="base">
      <a:spcBef>
        <a:spcPct val="300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Arial" charset="0"/>
      </a:defRPr>
    </a:lvl2pPr>
    <a:lvl3pPr marL="355600" indent="-173038" algn="l" rtl="0" fontAlgn="base">
      <a:spcBef>
        <a:spcPct val="30000"/>
      </a:spcBef>
      <a:spcAft>
        <a:spcPct val="0"/>
      </a:spcAft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Arial" charset="0"/>
      </a:defRPr>
    </a:lvl3pPr>
    <a:lvl4pPr marL="538163" indent="-182563" algn="l" rtl="0" fontAlgn="base">
      <a:spcBef>
        <a:spcPct val="30000"/>
      </a:spcBef>
      <a:spcAft>
        <a:spcPct val="0"/>
      </a:spcAft>
      <a:buFont typeface="Courier New" pitchFamily="49" charset="0"/>
      <a:buChar char="o"/>
      <a:defRPr sz="1200" kern="1200">
        <a:solidFill>
          <a:schemeClr val="tx1"/>
        </a:solidFill>
        <a:latin typeface="+mn-lt"/>
        <a:ea typeface="+mn-ea"/>
        <a:cs typeface="Arial" charset="0"/>
      </a:defRPr>
    </a:lvl4pPr>
    <a:lvl5pPr marL="720725" indent="-182563" algn="l" rtl="0" fontAlgn="base">
      <a:spcBef>
        <a:spcPct val="30000"/>
      </a:spcBef>
      <a:spcAft>
        <a:spcPct val="0"/>
      </a:spcAft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476500"/>
            <a:ext cx="9144000" cy="43815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91640"/>
            <a:ext cx="9144000" cy="516636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2579873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5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2000">
              <a:solidFill>
                <a:prstClr val="black"/>
              </a:solidFill>
              <a:latin typeface="Arial" pitchFamily="34" charset="0"/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>
                <a:solidFill>
                  <a:prstClr val="black"/>
                </a:solidFill>
              </a:rPr>
              <a:pPr/>
              <a:t>‹Nr.›</a:t>
            </a:fld>
            <a:endParaRPr lang="de-DE" dirty="0">
              <a:solidFill>
                <a:prstClr val="black"/>
              </a:solidFill>
            </a:endParaRPr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>
                <a:solidFill>
                  <a:prstClr val="black"/>
                </a:solidFill>
              </a:rPr>
              <a:t>Dr. rer. nat. Erika Mustermann (TUM) | kann beliebig erweitert werden | Infos mit Strich trennen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9603624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762188"/>
            <a:ext cx="850899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>
                <a:solidFill>
                  <a:prstClr val="black"/>
                </a:solidFill>
              </a:rPr>
              <a:pPr/>
              <a:t>‹Nr.›</a:t>
            </a:fld>
            <a:endParaRPr lang="de-DE" dirty="0">
              <a:solidFill>
                <a:prstClr val="black"/>
              </a:solidFill>
            </a:endParaRP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>
                <a:solidFill>
                  <a:prstClr val="black"/>
                </a:solidFill>
              </a:rPr>
              <a:t>Dr. rer. nat. Erika Mustermann (TUM) | kann beliebig erweitert werden | Infos mit Strich trennen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3448651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499360"/>
            <a:ext cx="8508999" cy="39624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>
                <a:solidFill>
                  <a:prstClr val="black"/>
                </a:solidFill>
              </a:rPr>
              <a:pPr/>
              <a:t>‹Nr.›</a:t>
            </a:fld>
            <a:endParaRPr lang="de-DE" dirty="0">
              <a:solidFill>
                <a:prstClr val="black"/>
              </a:solidFill>
            </a:endParaRPr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>
                <a:solidFill>
                  <a:prstClr val="black"/>
                </a:solidFill>
              </a:rPr>
              <a:t>Dr. rer. nat. Erika Mustermann (TUM) | kann beliebig erweitert werden | Infos mit Strich trennen</a:t>
            </a:r>
            <a:endParaRPr lang="en-US" dirty="0">
              <a:solidFill>
                <a:prstClr val="black"/>
              </a:solidFill>
            </a:endParaRPr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0493826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>
                <a:solidFill>
                  <a:prstClr val="black"/>
                </a:solidFill>
              </a:rPr>
              <a:pPr/>
              <a:t>‹Nr.›</a:t>
            </a:fld>
            <a:endParaRPr lang="de-DE" dirty="0">
              <a:solidFill>
                <a:prstClr val="black"/>
              </a:solidFill>
            </a:endParaRP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>
                <a:solidFill>
                  <a:prstClr val="black"/>
                </a:solidFill>
              </a:rPr>
              <a:t>Dr. rer. nat. Erika Mustermann (TUM) | kann beliebig erweitert werden | Infos mit Strich trennen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6339384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>
                <a:solidFill>
                  <a:prstClr val="black"/>
                </a:solidFill>
              </a:rPr>
              <a:pPr/>
              <a:t>‹Nr.›</a:t>
            </a:fld>
            <a:endParaRPr lang="de-DE" dirty="0">
              <a:solidFill>
                <a:prstClr val="black"/>
              </a:solidFill>
            </a:endParaRPr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>
                <a:solidFill>
                  <a:prstClr val="black"/>
                </a:solidFill>
              </a:rPr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2574981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477139"/>
            <a:ext cx="9144000" cy="438086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solidFill>
                <a:prstClr val="black"/>
              </a:solidFill>
              <a:latin typeface="Arial" pitchFamily="34" charset="0"/>
            </a:endParaRPr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>
                <a:solidFill>
                  <a:prstClr val="black"/>
                </a:solidFill>
              </a:rPr>
              <a:pPr/>
              <a:t>‹Nr.›</a:t>
            </a:fld>
            <a:endParaRPr lang="de-DE" dirty="0">
              <a:solidFill>
                <a:prstClr val="black"/>
              </a:solidFill>
            </a:endParaRPr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>
                <a:solidFill>
                  <a:prstClr val="black"/>
                </a:solidFill>
              </a:rPr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661481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30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chemeClr val="bg1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>
                <a:solidFill>
                  <a:prstClr val="black"/>
                </a:solidFill>
              </a:rPr>
              <a:pPr/>
              <a:t>‹Nr.›</a:t>
            </a:fld>
            <a:endParaRPr lang="de-DE" dirty="0">
              <a:solidFill>
                <a:prstClr val="black"/>
              </a:solidFill>
            </a:endParaRPr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>
                <a:solidFill>
                  <a:prstClr val="black"/>
                </a:solidFill>
              </a:rPr>
              <a:t>Dr. rer. nat. Erika Mustermann (TUM) | kann beliebig erweitert werden | Infos mit Strich trennen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476500"/>
            <a:ext cx="9144000" cy="43815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784259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91640"/>
            <a:ext cx="9144000" cy="516636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>
                <a:solidFill>
                  <a:prstClr val="black"/>
                </a:solidFill>
              </a:rPr>
              <a:pPr/>
              <a:t>‹Nr.›</a:t>
            </a:fld>
            <a:endParaRPr lang="de-DE" dirty="0">
              <a:solidFill>
                <a:prstClr val="black"/>
              </a:solidFill>
            </a:endParaRPr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>
                <a:solidFill>
                  <a:prstClr val="black"/>
                </a:solidFill>
              </a:rPr>
              <a:t>Dr. rer. nat. Erika Mustermann (TUM) | kann beliebig erweitert werden | Infos mit Strich trennen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914454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rgbClr val="000000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762188"/>
            <a:ext cx="850899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499360"/>
            <a:ext cx="8508999" cy="39624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462901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477139"/>
            <a:ext cx="9144000" cy="438086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5" Type="http://schemas.openxmlformats.org/officeDocument/2006/relationships/slideLayout" Target="../slideLayouts/slideLayout8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7.xml"/><Relationship Id="rId9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2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13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17.xml"/><Relationship Id="rId9" Type="http://schemas.openxmlformats.org/officeDocument/2006/relationships/theme" Target="../theme/theme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 8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7829538" cy="384687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11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dt="0"/>
  <p:txStyles>
    <p:title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feld 22"/>
          <p:cNvSpPr txBox="1"/>
          <p:nvPr/>
        </p:nvSpPr>
        <p:spPr>
          <a:xfrm>
            <a:off x="7713330" y="6563283"/>
            <a:ext cx="1115376" cy="193002"/>
          </a:xfrm>
          <a:prstGeom prst="rect">
            <a:avLst/>
          </a:prstGeom>
        </p:spPr>
        <p:txBody>
          <a:bodyPr wrap="square" lIns="0" tIns="0" rIns="0" bIns="0" rtlCol="0" anchor="b" anchorCtr="0">
            <a:spAutoFit/>
          </a:bodyPr>
          <a:lstStyle/>
          <a:p>
            <a:pPr algn="r">
              <a:lnSpc>
                <a:spcPct val="114000"/>
              </a:lnSpc>
            </a:pPr>
            <a:fld id="{C51078C5-4710-4254-8001-F1C0900803FD}" type="slidenum">
              <a:rPr lang="de-DE" sz="1200" smtClean="0">
                <a:latin typeface="+mn-lt"/>
                <a:cs typeface="Arial" pitchFamily="34" charset="0"/>
              </a:rPr>
              <a:pPr algn="r">
                <a:lnSpc>
                  <a:spcPct val="114000"/>
                </a:lnSpc>
              </a:pPr>
              <a:t>‹Nr.›</a:t>
            </a:fld>
            <a:endParaRPr lang="de-DE" sz="1200" dirty="0">
              <a:latin typeface="+mn-lt"/>
              <a:cs typeface="Arial" pitchFamily="34" charset="0"/>
            </a:endParaRPr>
          </a:p>
        </p:txBody>
      </p:sp>
      <p:pic>
        <p:nvPicPr>
          <p:cNvPr id="5" name="Bild 4" descr="Fahnen_HG.jpg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>
          <a:xfrm>
            <a:off x="-42532" y="0"/>
            <a:ext cx="9185031" cy="6858000"/>
          </a:xfrm>
          <a:prstGeom prst="rect">
            <a:avLst/>
          </a:prstGeom>
        </p:spPr>
      </p:pic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2627" y="324650"/>
            <a:ext cx="599722" cy="320400"/>
          </a:xfrm>
          <a:prstGeom prst="rect">
            <a:avLst/>
          </a:prstGeom>
        </p:spPr>
      </p:pic>
      <p:sp>
        <p:nvSpPr>
          <p:cNvPr id="8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0401" y="314325"/>
            <a:ext cx="7699650" cy="3484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Lehrstuhl für Musterverfahren</a:t>
            </a: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Fakultät für Mustertechnik</a:t>
            </a: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Technische Universität</a:t>
            </a:r>
            <a:r>
              <a:rPr lang="de-DE" sz="800" baseline="0" dirty="0">
                <a:solidFill>
                  <a:schemeClr val="tx2"/>
                </a:solidFill>
                <a:latin typeface="+mn-lt"/>
              </a:rPr>
              <a:t> München</a:t>
            </a:r>
            <a:endParaRPr lang="de-DE" sz="800" dirty="0">
              <a:solidFill>
                <a:schemeClr val="tx2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74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  <p:sldLayoutId id="2147483704" r:id="rId3"/>
    <p:sldLayoutId id="2147483657" r:id="rId4"/>
    <p:sldLayoutId id="2147483711" r:id="rId5"/>
    <p:sldLayoutId id="2147483703" r:id="rId6"/>
    <p:sldLayoutId id="2147483653" r:id="rId7"/>
    <p:sldLayoutId id="2147483656" r:id="rId8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22628" y="324650"/>
            <a:ext cx="599723" cy="320400"/>
          </a:xfrm>
          <a:prstGeom prst="rect">
            <a:avLst/>
          </a:prstGeom>
        </p:spPr>
      </p:pic>
      <p:sp>
        <p:nvSpPr>
          <p:cNvPr id="7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22627" y="324650"/>
            <a:ext cx="599722" cy="320400"/>
          </a:xfrm>
          <a:prstGeom prst="rect">
            <a:avLst/>
          </a:prstGeom>
        </p:spPr>
      </p:pic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74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>
                <a:solidFill>
                  <a:prstClr val="black"/>
                </a:solidFill>
              </a:rPr>
              <a:pPr/>
              <a:t>‹Nr.›</a:t>
            </a:fld>
            <a:endParaRPr lang="de-DE" dirty="0">
              <a:solidFill>
                <a:prstClr val="black"/>
              </a:solidFill>
            </a:endParaRPr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>
                <a:solidFill>
                  <a:prstClr val="black"/>
                </a:solidFill>
              </a:rPr>
              <a:t>Dr. rer. nat. Erika Mustermann (TUM) | kann beliebig erweitert werden | Infos mit Strich trennen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1815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de-DE" dirty="0"/>
              <a:t>Referenten: Oliver Jung, Robin Ostner, Florian Sprang</a:t>
            </a:r>
          </a:p>
          <a:p>
            <a:r>
              <a:rPr lang="de-DE" dirty="0"/>
              <a:t>Technische Universität München</a:t>
            </a:r>
          </a:p>
          <a:p>
            <a:r>
              <a:rPr lang="de-DE" dirty="0"/>
              <a:t>Lehrstuhl für Rechnertechnik und Rechnerorganisation</a:t>
            </a:r>
          </a:p>
          <a:p>
            <a:r>
              <a:rPr lang="de-DE" dirty="0"/>
              <a:t>Garching, 13. März 2017</a:t>
            </a:r>
            <a:endParaRPr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Team 1 - Mandelbrotmenge</a:t>
            </a:r>
          </a:p>
        </p:txBody>
      </p:sp>
      <p:pic>
        <p:nvPicPr>
          <p:cNvPr id="5" name="Bild 4" descr="TUM_Glockenturm.t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7101" y="3051360"/>
            <a:ext cx="3892489" cy="339741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nhaltsplatzhalter 1"/>
          <p:cNvPicPr>
            <a:picLocks noGrp="1" noChangeAspect="1"/>
          </p:cNvPicPr>
          <p:nvPr>
            <p:ph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259" y="1404703"/>
            <a:ext cx="4518835" cy="4518835"/>
          </a:xfrm>
        </p:spPr>
      </p:pic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>
                <a:solidFill>
                  <a:prstClr val="black"/>
                </a:solidFill>
              </a:rPr>
              <a:pPr/>
              <a:t>2</a:t>
            </a:fld>
            <a:endParaRPr lang="de-DE" dirty="0">
              <a:solidFill>
                <a:prstClr val="black"/>
              </a:solidFill>
            </a:endParaRPr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 dirty="0"/>
              <a:t>Oliver Jung | Robin </a:t>
            </a:r>
            <a:r>
              <a:rPr lang="de-DE" dirty="0" err="1"/>
              <a:t>Ostner</a:t>
            </a:r>
            <a:r>
              <a:rPr lang="de-DE" dirty="0"/>
              <a:t> | Florian Sprang</a:t>
            </a:r>
            <a:endParaRPr lang="en-US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Aufgabenstellung</a:t>
            </a:r>
          </a:p>
        </p:txBody>
      </p:sp>
    </p:spTree>
    <p:extLst>
      <p:ext uri="{BB962C8B-B14F-4D97-AF65-F5344CB8AC3E}">
        <p14:creationId xmlns:p14="http://schemas.microsoft.com/office/powerpoint/2010/main" val="1262625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C-Code mit Input / Output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Pseudo Assembler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Single-Pixel-</a:t>
            </a:r>
            <a:r>
              <a:rPr lang="de-DE" dirty="0" err="1"/>
              <a:t>Calculation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Parallelisierung</a:t>
            </a:r>
          </a:p>
          <a:p>
            <a:pPr marL="461963" lvl="1" indent="-285750">
              <a:buFont typeface="Symbol" panose="05050102010706020507" pitchFamily="18" charset="2"/>
              <a:buChar char="-"/>
            </a:pPr>
            <a:r>
              <a:rPr lang="de-DE" dirty="0"/>
              <a:t>Erster Ansatz:		</a:t>
            </a:r>
            <a:r>
              <a:rPr lang="de-DE" dirty="0" err="1"/>
              <a:t>Float</a:t>
            </a:r>
            <a:r>
              <a:rPr lang="de-DE" dirty="0"/>
              <a:t>-Array mit Positionen </a:t>
            </a:r>
            <a:r>
              <a:rPr lang="de-DE" dirty="0">
                <a:sym typeface="Wingdings" panose="05000000000000000000" pitchFamily="2" charset="2"/>
              </a:rPr>
              <a:t> Q-Register</a:t>
            </a:r>
            <a:endParaRPr lang="de-DE" dirty="0"/>
          </a:p>
          <a:p>
            <a:pPr marL="461963" lvl="1" indent="-285750">
              <a:buFont typeface="Symbol" panose="05050102010706020507" pitchFamily="18" charset="2"/>
              <a:buChar char="-"/>
            </a:pPr>
            <a:r>
              <a:rPr lang="de-DE" dirty="0"/>
              <a:t>Zweiter Ansatz:	Kontinuierlich 4 Pixel berechnen </a:t>
            </a:r>
            <a:r>
              <a:rPr lang="de-DE" dirty="0">
                <a:sym typeface="Wingdings" panose="05000000000000000000" pitchFamily="2" charset="2"/>
              </a:rPr>
              <a:t> Fertige Pixel austauschen</a:t>
            </a:r>
          </a:p>
          <a:p>
            <a:pPr marL="461963" lvl="1" indent="-285750">
              <a:buFont typeface="Symbol" panose="05050102010706020507" pitchFamily="18" charset="2"/>
              <a:buChar char="-"/>
            </a:pPr>
            <a:endParaRPr lang="de-DE" dirty="0">
              <a:sym typeface="Wingdings" panose="05000000000000000000" pitchFamily="2" charset="2"/>
            </a:endParaRPr>
          </a:p>
          <a:p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Oliver Jung | Robin </a:t>
            </a:r>
            <a:r>
              <a:rPr lang="de-DE" dirty="0" err="1"/>
              <a:t>Ostner</a:t>
            </a:r>
            <a:r>
              <a:rPr lang="de-DE" dirty="0"/>
              <a:t> | Florian Sprang</a:t>
            </a:r>
            <a:endParaRPr lang="en-US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</p:spPr>
        <p:txBody>
          <a:bodyPr/>
          <a:lstStyle/>
          <a:p>
            <a:r>
              <a:rPr lang="de-DE" dirty="0"/>
              <a:t>Lösungsfindung</a:t>
            </a:r>
          </a:p>
        </p:txBody>
      </p:sp>
    </p:spTree>
    <p:extLst>
      <p:ext uri="{BB962C8B-B14F-4D97-AF65-F5344CB8AC3E}">
        <p14:creationId xmlns:p14="http://schemas.microsoft.com/office/powerpoint/2010/main" val="1769324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feil: gebogen 32"/>
          <p:cNvSpPr/>
          <p:nvPr/>
        </p:nvSpPr>
        <p:spPr>
          <a:xfrm rot="5400000">
            <a:off x="2626257" y="2158446"/>
            <a:ext cx="3894637" cy="3894637"/>
          </a:xfrm>
          <a:prstGeom prst="circularArrow">
            <a:avLst>
              <a:gd name="adj1" fmla="val 5085"/>
              <a:gd name="adj2" fmla="val 327528"/>
              <a:gd name="adj3" fmla="val 15845032"/>
              <a:gd name="adj4" fmla="val 16227440"/>
              <a:gd name="adj5" fmla="val 5932"/>
            </a:avLst>
          </a:prstGeom>
          <a:solidFill>
            <a:schemeClr val="accent2"/>
          </a:solidFill>
        </p:spPr>
        <p:style>
          <a:lnRef idx="0">
            <a:schemeClr val="accent2">
              <a:tint val="6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Oliver Jung | Robin </a:t>
            </a:r>
            <a:r>
              <a:rPr lang="de-DE" dirty="0" err="1"/>
              <a:t>Ostner</a:t>
            </a:r>
            <a:r>
              <a:rPr lang="de-DE" dirty="0"/>
              <a:t> | Florian Sprang</a:t>
            </a:r>
            <a:endParaRPr lang="en-US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Single-Pixel-</a:t>
            </a:r>
            <a:r>
              <a:rPr lang="de-DE" dirty="0" err="1"/>
              <a:t>Calculation</a:t>
            </a:r>
            <a:endParaRPr lang="de-DE" dirty="0"/>
          </a:p>
        </p:txBody>
      </p:sp>
      <p:sp>
        <p:nvSpPr>
          <p:cNvPr id="29" name="Pfeil: gebogen 28"/>
          <p:cNvSpPr/>
          <p:nvPr/>
        </p:nvSpPr>
        <p:spPr>
          <a:xfrm rot="5400000">
            <a:off x="2095169" y="1633206"/>
            <a:ext cx="4956838" cy="4956838"/>
          </a:xfrm>
          <a:prstGeom prst="circularArrow">
            <a:avLst>
              <a:gd name="adj1" fmla="val 5085"/>
              <a:gd name="adj2" fmla="val 327528"/>
              <a:gd name="adj3" fmla="val 15841117"/>
              <a:gd name="adj4" fmla="val 16231354"/>
              <a:gd name="adj5" fmla="val 5932"/>
            </a:avLst>
          </a:prstGeom>
          <a:solidFill>
            <a:schemeClr val="accent1"/>
          </a:solidFill>
        </p:spPr>
        <p:style>
          <a:lnRef idx="0">
            <a:schemeClr val="accent2">
              <a:tint val="6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de-DE" dirty="0"/>
          </a:p>
        </p:txBody>
      </p:sp>
      <p:sp>
        <p:nvSpPr>
          <p:cNvPr id="30" name="Textfeld 29"/>
          <p:cNvSpPr txBox="1"/>
          <p:nvPr/>
        </p:nvSpPr>
        <p:spPr>
          <a:xfrm>
            <a:off x="6682687" y="4146584"/>
            <a:ext cx="136256" cy="2572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600" dirty="0">
                <a:solidFill>
                  <a:schemeClr val="bg1"/>
                </a:solidFill>
                <a:latin typeface="+mn-lt"/>
              </a:rPr>
              <a:t>Y</a:t>
            </a:r>
          </a:p>
        </p:txBody>
      </p:sp>
      <p:sp>
        <p:nvSpPr>
          <p:cNvPr id="34" name="Textfeld 33"/>
          <p:cNvSpPr txBox="1"/>
          <p:nvPr/>
        </p:nvSpPr>
        <p:spPr>
          <a:xfrm>
            <a:off x="3469106" y="3567828"/>
            <a:ext cx="2208938" cy="107587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Mandelbrot</a:t>
            </a:r>
          </a:p>
          <a:p>
            <a:pPr algn="ctr">
              <a:lnSpc>
                <a:spcPct val="114000"/>
              </a:lnSpc>
            </a:pPr>
            <a:r>
              <a:rPr lang="de-DE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Berechnung</a:t>
            </a:r>
          </a:p>
        </p:txBody>
      </p:sp>
      <p:sp>
        <p:nvSpPr>
          <p:cNvPr id="35" name="Textfeld 34"/>
          <p:cNvSpPr txBox="1"/>
          <p:nvPr/>
        </p:nvSpPr>
        <p:spPr>
          <a:xfrm>
            <a:off x="6216033" y="4146584"/>
            <a:ext cx="136256" cy="2572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600" dirty="0">
                <a:solidFill>
                  <a:schemeClr val="bg1"/>
                </a:solidFill>
                <a:latin typeface="+mn-lt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952674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Gerader Verbinder 31"/>
          <p:cNvCxnSpPr/>
          <p:nvPr/>
        </p:nvCxnSpPr>
        <p:spPr>
          <a:xfrm flipH="1">
            <a:off x="3330047" y="2207517"/>
            <a:ext cx="2" cy="3187898"/>
          </a:xfrm>
          <a:prstGeom prst="line">
            <a:avLst/>
          </a:prstGeom>
          <a:ln w="571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3" name="Gerader Verbinder 32"/>
          <p:cNvCxnSpPr/>
          <p:nvPr/>
        </p:nvCxnSpPr>
        <p:spPr>
          <a:xfrm>
            <a:off x="4985991" y="2207517"/>
            <a:ext cx="36386" cy="3574584"/>
          </a:xfrm>
          <a:prstGeom prst="line">
            <a:avLst/>
          </a:prstGeom>
          <a:ln w="571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4" name="Gerader Verbinder 33"/>
          <p:cNvCxnSpPr/>
          <p:nvPr/>
        </p:nvCxnSpPr>
        <p:spPr>
          <a:xfrm>
            <a:off x="6855754" y="2207517"/>
            <a:ext cx="31840" cy="4024961"/>
          </a:xfrm>
          <a:prstGeom prst="line">
            <a:avLst/>
          </a:prstGeom>
          <a:ln w="571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1" name="Gerader Verbinder 30"/>
          <p:cNvCxnSpPr>
            <a:stCxn id="26" idx="4"/>
          </p:cNvCxnSpPr>
          <p:nvPr/>
        </p:nvCxnSpPr>
        <p:spPr>
          <a:xfrm flipH="1">
            <a:off x="1605871" y="2207517"/>
            <a:ext cx="2" cy="2314155"/>
          </a:xfrm>
          <a:prstGeom prst="line">
            <a:avLst/>
          </a:prstGeom>
          <a:ln w="571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Oliver Jung | Robin </a:t>
            </a:r>
            <a:r>
              <a:rPr lang="de-DE" dirty="0" err="1"/>
              <a:t>Ostner</a:t>
            </a:r>
            <a:r>
              <a:rPr lang="de-DE" dirty="0"/>
              <a:t> | Florian Sprang</a:t>
            </a:r>
            <a:endParaRPr lang="en-US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</p:spPr>
        <p:txBody>
          <a:bodyPr/>
          <a:lstStyle/>
          <a:p>
            <a:r>
              <a:rPr lang="de-DE" dirty="0"/>
              <a:t>Umsetzung der Parallelisierung</a:t>
            </a:r>
          </a:p>
        </p:txBody>
      </p:sp>
      <p:sp>
        <p:nvSpPr>
          <p:cNvPr id="8" name="Rechteck 7"/>
          <p:cNvSpPr/>
          <p:nvPr/>
        </p:nvSpPr>
        <p:spPr>
          <a:xfrm>
            <a:off x="415572" y="3545008"/>
            <a:ext cx="6699462" cy="6141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sz="2400" dirty="0"/>
              <a:t>Berechnung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7151428" y="3243618"/>
            <a:ext cx="1992572" cy="112287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600" dirty="0">
                <a:latin typeface="+mn-lt"/>
              </a:rPr>
              <a:t>Q1, Konstante x-Wert</a:t>
            </a:r>
          </a:p>
          <a:p>
            <a:pPr>
              <a:lnSpc>
                <a:spcPct val="114000"/>
              </a:lnSpc>
            </a:pPr>
            <a:r>
              <a:rPr lang="de-DE" sz="1600" dirty="0">
                <a:latin typeface="+mn-lt"/>
              </a:rPr>
              <a:t>Q2, Konstante y-Wert</a:t>
            </a:r>
          </a:p>
          <a:p>
            <a:pPr>
              <a:lnSpc>
                <a:spcPct val="114000"/>
              </a:lnSpc>
            </a:pPr>
            <a:r>
              <a:rPr lang="de-DE" sz="1600" dirty="0">
                <a:latin typeface="+mn-lt"/>
              </a:rPr>
              <a:t>Q3, Realteil</a:t>
            </a:r>
          </a:p>
          <a:p>
            <a:pPr>
              <a:lnSpc>
                <a:spcPct val="114000"/>
              </a:lnSpc>
            </a:pPr>
            <a:r>
              <a:rPr lang="de-DE" sz="1600" dirty="0">
                <a:latin typeface="+mn-lt"/>
              </a:rPr>
              <a:t>Q4, </a:t>
            </a:r>
            <a:r>
              <a:rPr lang="de-DE" sz="1600" dirty="0" err="1">
                <a:latin typeface="+mn-lt"/>
              </a:rPr>
              <a:t>Imaginärteil</a:t>
            </a:r>
            <a:endParaRPr lang="de-DE" sz="1600" dirty="0">
              <a:latin typeface="+mn-lt"/>
            </a:endParaRPr>
          </a:p>
        </p:txBody>
      </p:sp>
      <p:cxnSp>
        <p:nvCxnSpPr>
          <p:cNvPr id="18" name="Gerader Verbinder 17"/>
          <p:cNvCxnSpPr/>
          <p:nvPr/>
        </p:nvCxnSpPr>
        <p:spPr>
          <a:xfrm flipH="1" flipV="1">
            <a:off x="159167" y="4366489"/>
            <a:ext cx="2302" cy="1928425"/>
          </a:xfrm>
          <a:prstGeom prst="line">
            <a:avLst/>
          </a:prstGeom>
          <a:ln w="28575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feld 18"/>
          <p:cNvSpPr txBox="1"/>
          <p:nvPr/>
        </p:nvSpPr>
        <p:spPr>
          <a:xfrm>
            <a:off x="9056" y="3241704"/>
            <a:ext cx="304827" cy="1099404"/>
          </a:xfrm>
          <a:prstGeom prst="rect">
            <a:avLst/>
          </a:prstGeom>
          <a:noFill/>
        </p:spPr>
        <p:txBody>
          <a:bodyPr vert="wordArtVert"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600" dirty="0">
                <a:latin typeface="+mn-lt"/>
              </a:rPr>
              <a:t>LOOP</a:t>
            </a:r>
          </a:p>
        </p:txBody>
      </p:sp>
      <p:cxnSp>
        <p:nvCxnSpPr>
          <p:cNvPr id="22" name="Gerade Verbindung mit Pfeil 21"/>
          <p:cNvCxnSpPr/>
          <p:nvPr/>
        </p:nvCxnSpPr>
        <p:spPr>
          <a:xfrm flipV="1">
            <a:off x="172871" y="1678675"/>
            <a:ext cx="9099" cy="1483057"/>
          </a:xfrm>
          <a:prstGeom prst="straightConnector1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lussdiagramm: Verbinder 25"/>
          <p:cNvSpPr/>
          <p:nvPr/>
        </p:nvSpPr>
        <p:spPr>
          <a:xfrm>
            <a:off x="1278326" y="1593368"/>
            <a:ext cx="655093" cy="614149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P1</a:t>
            </a:r>
          </a:p>
        </p:txBody>
      </p:sp>
      <p:sp>
        <p:nvSpPr>
          <p:cNvPr id="27" name="Flussdiagramm: Verbinder 26"/>
          <p:cNvSpPr/>
          <p:nvPr/>
        </p:nvSpPr>
        <p:spPr>
          <a:xfrm>
            <a:off x="3002501" y="1593368"/>
            <a:ext cx="655093" cy="614149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P2</a:t>
            </a:r>
          </a:p>
        </p:txBody>
      </p:sp>
      <p:sp>
        <p:nvSpPr>
          <p:cNvPr id="28" name="Flussdiagramm: Verbinder 27"/>
          <p:cNvSpPr/>
          <p:nvPr/>
        </p:nvSpPr>
        <p:spPr>
          <a:xfrm>
            <a:off x="4658443" y="1593368"/>
            <a:ext cx="655093" cy="614149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P3</a:t>
            </a:r>
          </a:p>
        </p:txBody>
      </p:sp>
      <p:sp>
        <p:nvSpPr>
          <p:cNvPr id="29" name="Flussdiagramm: Verbinder 28"/>
          <p:cNvSpPr/>
          <p:nvPr/>
        </p:nvSpPr>
        <p:spPr>
          <a:xfrm>
            <a:off x="6528205" y="1593368"/>
            <a:ext cx="655093" cy="614149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P4</a:t>
            </a:r>
          </a:p>
        </p:txBody>
      </p:sp>
      <p:sp>
        <p:nvSpPr>
          <p:cNvPr id="39" name="Abgerundetes Rechteck 38"/>
          <p:cNvSpPr/>
          <p:nvPr/>
        </p:nvSpPr>
        <p:spPr>
          <a:xfrm>
            <a:off x="934869" y="4521672"/>
            <a:ext cx="1330667" cy="44070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Abbruch?</a:t>
            </a:r>
          </a:p>
        </p:txBody>
      </p:sp>
      <p:sp>
        <p:nvSpPr>
          <p:cNvPr id="40" name="Abgerundetes Rechteck 39"/>
          <p:cNvSpPr/>
          <p:nvPr/>
        </p:nvSpPr>
        <p:spPr>
          <a:xfrm>
            <a:off x="2636282" y="4954707"/>
            <a:ext cx="1330667" cy="44070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Abbruch?</a:t>
            </a:r>
          </a:p>
        </p:txBody>
      </p:sp>
      <p:sp>
        <p:nvSpPr>
          <p:cNvPr id="41" name="Abgerundetes Rechteck 40"/>
          <p:cNvSpPr/>
          <p:nvPr/>
        </p:nvSpPr>
        <p:spPr>
          <a:xfrm>
            <a:off x="4357043" y="5401243"/>
            <a:ext cx="1330667" cy="44070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Abbruch?</a:t>
            </a:r>
          </a:p>
        </p:txBody>
      </p:sp>
      <p:sp>
        <p:nvSpPr>
          <p:cNvPr id="42" name="Abgerundetes Rechteck 41"/>
          <p:cNvSpPr/>
          <p:nvPr/>
        </p:nvSpPr>
        <p:spPr>
          <a:xfrm>
            <a:off x="6222260" y="5850655"/>
            <a:ext cx="1330667" cy="44070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Abbruch?</a:t>
            </a:r>
          </a:p>
        </p:txBody>
      </p:sp>
    </p:spTree>
    <p:extLst>
      <p:ext uri="{BB962C8B-B14F-4D97-AF65-F5344CB8AC3E}">
        <p14:creationId xmlns:p14="http://schemas.microsoft.com/office/powerpoint/2010/main" val="1635984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Oliver Jung | Robin </a:t>
            </a:r>
            <a:r>
              <a:rPr lang="de-DE" dirty="0" err="1"/>
              <a:t>Ostner</a:t>
            </a:r>
            <a:r>
              <a:rPr lang="de-DE" dirty="0"/>
              <a:t> | Florian Sprang</a:t>
            </a:r>
            <a:endParaRPr lang="en-US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319090" y="739579"/>
            <a:ext cx="8508999" cy="410369"/>
          </a:xfrm>
        </p:spPr>
        <p:txBody>
          <a:bodyPr/>
          <a:lstStyle/>
          <a:p>
            <a:r>
              <a:rPr lang="de-DE" dirty="0"/>
              <a:t>Single vs. Parallel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375" y="1385887"/>
            <a:ext cx="6191250" cy="408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03440"/>
      </p:ext>
    </p:extLst>
  </p:cSld>
  <p:clrMapOvr>
    <a:masterClrMapping/>
  </p:clrMapOvr>
</p:sld>
</file>

<file path=ppt/theme/theme1.xml><?xml version="1.0" encoding="utf-8"?>
<a:theme xmlns:a="http://schemas.openxmlformats.org/drawingml/2006/main" name="160104_TUM_Praesentation_p_v1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itel 2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Titel 3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Inhalt">
  <a:themeElements>
    <a:clrScheme name="TUM">
      <a:dk1>
        <a:sysClr val="windowText" lastClr="000000"/>
      </a:dk1>
      <a:lt1>
        <a:sysClr val="window" lastClr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5.xml><?xml version="1.0" encoding="utf-8"?>
<a:theme xmlns:a="http://schemas.openxmlformats.org/drawingml/2006/main" name="Kapiteltrenner blau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6.xml><?xml version="1.0" encoding="utf-8"?>
<a:theme xmlns:a="http://schemas.openxmlformats.org/drawingml/2006/main" name="Kapiteltrenner schwarz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1_Inhalt">
  <a:themeElements>
    <a:clrScheme name="TUM">
      <a:dk1>
        <a:sysClr val="windowText" lastClr="000000"/>
      </a:dk1>
      <a:lt1>
        <a:sysClr val="window" lastClr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8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TUM_Praesentation_p_v1 (1)</Template>
  <TotalTime>0</TotalTime>
  <Words>129</Words>
  <Application>Microsoft Office PowerPoint</Application>
  <PresentationFormat>Bildschirmpräsentation (4:3)</PresentationFormat>
  <Paragraphs>49</Paragraphs>
  <Slides>6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7</vt:i4>
      </vt:variant>
      <vt:variant>
        <vt:lpstr>Folientitel</vt:lpstr>
      </vt:variant>
      <vt:variant>
        <vt:i4>6</vt:i4>
      </vt:variant>
    </vt:vector>
  </HeadingPairs>
  <TitlesOfParts>
    <vt:vector size="18" baseType="lpstr">
      <vt:lpstr>Arial</vt:lpstr>
      <vt:lpstr>Calibri</vt:lpstr>
      <vt:lpstr>Courier New</vt:lpstr>
      <vt:lpstr>Symbol</vt:lpstr>
      <vt:lpstr>Wingdings</vt:lpstr>
      <vt:lpstr>160104_TUM_Praesentation_p_v1</vt:lpstr>
      <vt:lpstr>Titel 2</vt:lpstr>
      <vt:lpstr>Titel 3</vt:lpstr>
      <vt:lpstr>Inhalt</vt:lpstr>
      <vt:lpstr>Kapiteltrenner blau</vt:lpstr>
      <vt:lpstr>Kapiteltrenner schwarz</vt:lpstr>
      <vt:lpstr>1_Inhalt</vt:lpstr>
      <vt:lpstr>Team 1 - Mandelbrotmenge</vt:lpstr>
      <vt:lpstr>Aufgabenstellung</vt:lpstr>
      <vt:lpstr>Lösungsfindung</vt:lpstr>
      <vt:lpstr>Single-Pixel-Calculation</vt:lpstr>
      <vt:lpstr>Umsetzung der Parallelisierung</vt:lpstr>
      <vt:lpstr>Single vs. Parallel</vt:lpstr>
    </vt:vector>
  </TitlesOfParts>
  <Company>--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1 - Mandelbrotmenge</dc:title>
  <dc:creator>Florian Sprang</dc:creator>
  <cp:lastModifiedBy>Robin Ostner</cp:lastModifiedBy>
  <cp:revision>24</cp:revision>
  <cp:lastPrinted>2015-07-30T14:04:45Z</cp:lastPrinted>
  <dcterms:created xsi:type="dcterms:W3CDTF">2017-01-24T22:03:37Z</dcterms:created>
  <dcterms:modified xsi:type="dcterms:W3CDTF">2017-01-31T19:50:30Z</dcterms:modified>
</cp:coreProperties>
</file>