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theme/theme5.xml" ContentType="application/vnd.openxmlformats-officedocument.theme+xml"/>
  <Override PartName="/ppt/slideLayouts/slideLayout13.xml" ContentType="application/vnd.openxmlformats-officedocument.presentationml.slideLayout+xml"/>
  <Override PartName="/ppt/theme/theme6.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 id="2147483668" r:id="rId2"/>
    <p:sldMasterId id="2147483674" r:id="rId3"/>
    <p:sldMasterId id="2147483648" r:id="rId4"/>
    <p:sldMasterId id="2147483684" r:id="rId5"/>
    <p:sldMasterId id="2147483697" r:id="rId6"/>
    <p:sldMasterId id="2147483712" r:id="rId7"/>
  </p:sldMasterIdLst>
  <p:notesMasterIdLst>
    <p:notesMasterId r:id="rId31"/>
  </p:notesMasterIdLst>
  <p:handoutMasterIdLst>
    <p:handoutMasterId r:id="rId32"/>
  </p:handoutMasterIdLst>
  <p:sldIdLst>
    <p:sldId id="355" r:id="rId8"/>
    <p:sldId id="399" r:id="rId9"/>
    <p:sldId id="398" r:id="rId10"/>
    <p:sldId id="396" r:id="rId11"/>
    <p:sldId id="397" r:id="rId12"/>
    <p:sldId id="369" r:id="rId13"/>
    <p:sldId id="392" r:id="rId14"/>
    <p:sldId id="371" r:id="rId15"/>
    <p:sldId id="372" r:id="rId16"/>
    <p:sldId id="373" r:id="rId17"/>
    <p:sldId id="394" r:id="rId18"/>
    <p:sldId id="375" r:id="rId19"/>
    <p:sldId id="376" r:id="rId20"/>
    <p:sldId id="393" r:id="rId21"/>
    <p:sldId id="391" r:id="rId22"/>
    <p:sldId id="390" r:id="rId23"/>
    <p:sldId id="378" r:id="rId24"/>
    <p:sldId id="377" r:id="rId25"/>
    <p:sldId id="389" r:id="rId26"/>
    <p:sldId id="379" r:id="rId27"/>
    <p:sldId id="395" r:id="rId28"/>
    <p:sldId id="380" r:id="rId29"/>
    <p:sldId id="381" r:id="rId30"/>
  </p:sldIdLst>
  <p:sldSz cx="9144000" cy="6858000" type="screen4x3"/>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100">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99"/>
    <a:srgbClr val="98C6EA"/>
    <a:srgbClr val="0052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C7853C-536D-4A76-A0AE-DD22124D55A5}" styleName="Designformatvorlage 1 - Akz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25" autoAdjust="0"/>
    <p:restoredTop sz="94244" autoAdjust="0"/>
  </p:normalViewPr>
  <p:slideViewPr>
    <p:cSldViewPr snapToGrid="0">
      <p:cViewPr>
        <p:scale>
          <a:sx n="80" d="100"/>
          <a:sy n="80" d="100"/>
        </p:scale>
        <p:origin x="-1854" y="-228"/>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35" d="100"/>
          <a:sy n="135" d="100"/>
        </p:scale>
        <p:origin x="-1518" y="-90"/>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Single</c:v>
                </c:pt>
              </c:strCache>
            </c:strRef>
          </c:tx>
          <c:spPr>
            <a:solidFill>
              <a:schemeClr val="accent1"/>
            </a:solidFill>
            <a:ln>
              <a:noFill/>
            </a:ln>
            <a:effectLst/>
          </c:spPr>
          <c:invertIfNegative val="0"/>
          <c:cat>
            <c:numRef>
              <c:f>Tabelle1!$A$2:$A$6</c:f>
              <c:numCache>
                <c:formatCode>General</c:formatCode>
                <c:ptCount val="5"/>
                <c:pt idx="0">
                  <c:v>128</c:v>
                </c:pt>
                <c:pt idx="1">
                  <c:v>512</c:v>
                </c:pt>
                <c:pt idx="2">
                  <c:v>1024</c:v>
                </c:pt>
                <c:pt idx="3">
                  <c:v>4096</c:v>
                </c:pt>
                <c:pt idx="4">
                  <c:v>16384</c:v>
                </c:pt>
              </c:numCache>
            </c:numRef>
          </c:cat>
          <c:val>
            <c:numRef>
              <c:f>Tabelle1!$B$2:$B$6</c:f>
              <c:numCache>
                <c:formatCode>General</c:formatCode>
                <c:ptCount val="5"/>
                <c:pt idx="0">
                  <c:v>0</c:v>
                </c:pt>
                <c:pt idx="1">
                  <c:v>0</c:v>
                </c:pt>
                <c:pt idx="2">
                  <c:v>0</c:v>
                </c:pt>
                <c:pt idx="3">
                  <c:v>0</c:v>
                </c:pt>
                <c:pt idx="4">
                  <c:v>0</c:v>
                </c:pt>
              </c:numCache>
            </c:numRef>
          </c:val>
          <c:extLst xmlns:c16r2="http://schemas.microsoft.com/office/drawing/2015/06/chart">
            <c:ext xmlns:c16="http://schemas.microsoft.com/office/drawing/2014/chart" uri="{C3380CC4-5D6E-409C-BE32-E72D297353CC}">
              <c16:uniqueId val="{00000000-5856-45FC-9875-FA0A9BDF3537}"/>
            </c:ext>
          </c:extLst>
        </c:ser>
        <c:ser>
          <c:idx val="1"/>
          <c:order val="1"/>
          <c:tx>
            <c:strRef>
              <c:f>Tabelle1!$C$1</c:f>
              <c:strCache>
                <c:ptCount val="1"/>
                <c:pt idx="0">
                  <c:v>Parallel</c:v>
                </c:pt>
              </c:strCache>
            </c:strRef>
          </c:tx>
          <c:spPr>
            <a:solidFill>
              <a:schemeClr val="accent2"/>
            </a:solidFill>
            <a:ln>
              <a:noFill/>
            </a:ln>
            <a:effectLst/>
          </c:spPr>
          <c:invertIfNegative val="0"/>
          <c:cat>
            <c:numRef>
              <c:f>Tabelle1!$A$2:$A$6</c:f>
              <c:numCache>
                <c:formatCode>General</c:formatCode>
                <c:ptCount val="5"/>
                <c:pt idx="0">
                  <c:v>128</c:v>
                </c:pt>
                <c:pt idx="1">
                  <c:v>512</c:v>
                </c:pt>
                <c:pt idx="2">
                  <c:v>1024</c:v>
                </c:pt>
                <c:pt idx="3">
                  <c:v>4096</c:v>
                </c:pt>
                <c:pt idx="4">
                  <c:v>16384</c:v>
                </c:pt>
              </c:numCache>
            </c:numRef>
          </c:cat>
          <c:val>
            <c:numRef>
              <c:f>Tabelle1!$C$2:$C$6</c:f>
              <c:numCache>
                <c:formatCode>General</c:formatCode>
                <c:ptCount val="5"/>
                <c:pt idx="0">
                  <c:v>0</c:v>
                </c:pt>
                <c:pt idx="1">
                  <c:v>0</c:v>
                </c:pt>
                <c:pt idx="2">
                  <c:v>0</c:v>
                </c:pt>
                <c:pt idx="3">
                  <c:v>0</c:v>
                </c:pt>
                <c:pt idx="4">
                  <c:v>0</c:v>
                </c:pt>
              </c:numCache>
            </c:numRef>
          </c:val>
          <c:extLst xmlns:c16r2="http://schemas.microsoft.com/office/drawing/2015/06/chart">
            <c:ext xmlns:c16="http://schemas.microsoft.com/office/drawing/2014/chart" uri="{C3380CC4-5D6E-409C-BE32-E72D297353CC}">
              <c16:uniqueId val="{00000001-5856-45FC-9875-FA0A9BDF3537}"/>
            </c:ext>
          </c:extLst>
        </c:ser>
        <c:dLbls>
          <c:showLegendKey val="0"/>
          <c:showVal val="0"/>
          <c:showCatName val="0"/>
          <c:showSerName val="0"/>
          <c:showPercent val="0"/>
          <c:showBubbleSize val="0"/>
        </c:dLbls>
        <c:gapWidth val="219"/>
        <c:overlap val="-27"/>
        <c:axId val="32700288"/>
        <c:axId val="32456704"/>
      </c:barChart>
      <c:catAx>
        <c:axId val="3270028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de-DE" dirty="0"/>
                  <a:t>Auflösung</a:t>
                </a:r>
                <a:r>
                  <a:rPr lang="de-DE" baseline="0" dirty="0"/>
                  <a:t> pro Achse</a:t>
                </a:r>
                <a:endParaRPr lang="de-DE" dirty="0"/>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32456704"/>
        <c:crosses val="autoZero"/>
        <c:auto val="1"/>
        <c:lblAlgn val="ctr"/>
        <c:lblOffset val="100"/>
        <c:noMultiLvlLbl val="0"/>
      </c:catAx>
      <c:valAx>
        <c:axId val="324567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de-DE" dirty="0"/>
                  <a:t>Zeit</a:t>
                </a:r>
                <a:r>
                  <a:rPr lang="de-DE" baseline="0" dirty="0"/>
                  <a:t> in s</a:t>
                </a:r>
                <a:endParaRPr lang="de-DE" dirty="0"/>
              </a:p>
            </c:rich>
          </c:tx>
          <c:layout>
            <c:manualLayout>
              <c:xMode val="edge"/>
              <c:yMode val="edge"/>
              <c:x val="1.2500000000000001E-2"/>
              <c:y val="0.36392224409448815"/>
            </c:manualLayout>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3270028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284448490622305"/>
          <c:y val="2.9692476916371611E-3"/>
          <c:w val="0.4620606955380589"/>
          <c:h val="0.84285219742549367"/>
        </c:manualLayout>
      </c:layout>
      <c:barChart>
        <c:barDir val="bar"/>
        <c:grouping val="clustered"/>
        <c:varyColors val="0"/>
        <c:ser>
          <c:idx val="0"/>
          <c:order val="0"/>
          <c:tx>
            <c:strRef>
              <c:f>Tabelle1!$B$1</c:f>
              <c:strCache>
                <c:ptCount val="1"/>
                <c:pt idx="0">
                  <c:v>Datenreihe 1</c:v>
                </c:pt>
              </c:strCache>
            </c:strRef>
          </c:tx>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0-DCF6-400F-B109-FF128E5E5DD0}"/>
            </c:ext>
          </c:extLst>
        </c:ser>
        <c:ser>
          <c:idx val="1"/>
          <c:order val="1"/>
          <c:tx>
            <c:strRef>
              <c:f>Tabelle1!$C$1</c:f>
              <c:strCache>
                <c:ptCount val="1"/>
                <c:pt idx="0">
                  <c:v>Datenreihe 2</c:v>
                </c:pt>
              </c:strCache>
            </c:strRef>
          </c:tx>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01-DCF6-400F-B109-FF128E5E5DD0}"/>
            </c:ext>
          </c:extLst>
        </c:ser>
        <c:ser>
          <c:idx val="2"/>
          <c:order val="2"/>
          <c:tx>
            <c:strRef>
              <c:f>Tabelle1!$D$1</c:f>
              <c:strCache>
                <c:ptCount val="1"/>
                <c:pt idx="0">
                  <c:v>Datenreihe 3</c:v>
                </c:pt>
              </c:strCache>
            </c:strRef>
          </c:tx>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extLst xmlns:c16r2="http://schemas.microsoft.com/office/drawing/2015/06/chart">
            <c:ext xmlns:c16="http://schemas.microsoft.com/office/drawing/2014/chart" uri="{C3380CC4-5D6E-409C-BE32-E72D297353CC}">
              <c16:uniqueId val="{00000002-DCF6-400F-B109-FF128E5E5DD0}"/>
            </c:ext>
          </c:extLst>
        </c:ser>
        <c:dLbls>
          <c:showLegendKey val="0"/>
          <c:showVal val="0"/>
          <c:showCatName val="0"/>
          <c:showSerName val="0"/>
          <c:showPercent val="0"/>
          <c:showBubbleSize val="0"/>
        </c:dLbls>
        <c:gapWidth val="150"/>
        <c:axId val="40064128"/>
        <c:axId val="40065664"/>
      </c:barChart>
      <c:catAx>
        <c:axId val="40064128"/>
        <c:scaling>
          <c:orientation val="maxMin"/>
        </c:scaling>
        <c:delete val="0"/>
        <c:axPos val="l"/>
        <c:numFmt formatCode="General" sourceLinked="0"/>
        <c:majorTickMark val="out"/>
        <c:minorTickMark val="none"/>
        <c:tickLblPos val="nextTo"/>
        <c:spPr>
          <a:ln>
            <a:noFill/>
          </a:ln>
        </c:spPr>
        <c:crossAx val="40065664"/>
        <c:crosses val="autoZero"/>
        <c:auto val="1"/>
        <c:lblAlgn val="ctr"/>
        <c:lblOffset val="100"/>
        <c:noMultiLvlLbl val="0"/>
      </c:catAx>
      <c:valAx>
        <c:axId val="40065664"/>
        <c:scaling>
          <c:orientation val="minMax"/>
        </c:scaling>
        <c:delete val="1"/>
        <c:axPos val="t"/>
        <c:numFmt formatCode="General" sourceLinked="1"/>
        <c:majorTickMark val="out"/>
        <c:minorTickMark val="none"/>
        <c:tickLblPos val="none"/>
        <c:crossAx val="40064128"/>
        <c:crosses val="autoZero"/>
        <c:crossBetween val="between"/>
      </c:valAx>
      <c:spPr>
        <a:noFill/>
        <a:ln w="25400">
          <a:noFill/>
        </a:ln>
      </c:spPr>
    </c:plotArea>
    <c:legend>
      <c:legendPos val="r"/>
      <c:layout>
        <c:manualLayout>
          <c:xMode val="edge"/>
          <c:yMode val="edge"/>
          <c:x val="0.12911754177788201"/>
          <c:y val="0.88845197256189412"/>
          <c:w val="0.63252645439265498"/>
          <c:h val="4.7614212345838999E-2"/>
        </c:manualLayout>
      </c:layout>
      <c:overlay val="0"/>
    </c:legend>
    <c:plotVisOnly val="1"/>
    <c:dispBlanksAs val="gap"/>
    <c:showDLblsOverMax val="0"/>
  </c:chart>
  <c:txPr>
    <a:bodyPr/>
    <a:lstStyle/>
    <a:p>
      <a:pPr>
        <a:defRPr sz="1600"/>
      </a:pPr>
      <a:endParaRPr lang="de-DE"/>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Datenreihe 1</c:v>
                </c:pt>
              </c:strCache>
            </c:strRef>
          </c:tx>
          <c:spPr>
            <a:solidFill>
              <a:schemeClr val="accent1"/>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0-B67E-4CD6-9B37-A34C239A5A53}"/>
            </c:ext>
          </c:extLst>
        </c:ser>
        <c:ser>
          <c:idx val="1"/>
          <c:order val="1"/>
          <c:tx>
            <c:strRef>
              <c:f>Tabelle1!$C$1</c:f>
              <c:strCache>
                <c:ptCount val="1"/>
                <c:pt idx="0">
                  <c:v>Datenreihe 2</c:v>
                </c:pt>
              </c:strCache>
            </c:strRef>
          </c:tx>
          <c:spPr>
            <a:solidFill>
              <a:schemeClr val="accent2"/>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01-B67E-4CD6-9B37-A34C239A5A53}"/>
            </c:ext>
          </c:extLst>
        </c:ser>
        <c:ser>
          <c:idx val="2"/>
          <c:order val="2"/>
          <c:tx>
            <c:strRef>
              <c:f>Tabelle1!$D$1</c:f>
              <c:strCache>
                <c:ptCount val="1"/>
                <c:pt idx="0">
                  <c:v>Datenreihe 3</c:v>
                </c:pt>
              </c:strCache>
            </c:strRef>
          </c:tx>
          <c:spPr>
            <a:solidFill>
              <a:schemeClr val="accent3"/>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extLst xmlns:c16r2="http://schemas.microsoft.com/office/drawing/2015/06/chart">
            <c:ext xmlns:c16="http://schemas.microsoft.com/office/drawing/2014/chart" uri="{C3380CC4-5D6E-409C-BE32-E72D297353CC}">
              <c16:uniqueId val="{00000002-B67E-4CD6-9B37-A34C239A5A53}"/>
            </c:ext>
          </c:extLst>
        </c:ser>
        <c:dLbls>
          <c:showLegendKey val="0"/>
          <c:showVal val="0"/>
          <c:showCatName val="0"/>
          <c:showSerName val="0"/>
          <c:showPercent val="0"/>
          <c:showBubbleSize val="0"/>
        </c:dLbls>
        <c:gapWidth val="219"/>
        <c:overlap val="-27"/>
        <c:axId val="40700928"/>
        <c:axId val="40706816"/>
      </c:barChart>
      <c:catAx>
        <c:axId val="40700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crossAx val="40706816"/>
        <c:crosses val="autoZero"/>
        <c:auto val="1"/>
        <c:lblAlgn val="ctr"/>
        <c:lblOffset val="100"/>
        <c:noMultiLvlLbl val="0"/>
      </c:catAx>
      <c:valAx>
        <c:axId val="407068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40700928"/>
        <c:crosses val="autoZero"/>
        <c:crossBetween val="between"/>
      </c:valAx>
      <c:spPr>
        <a:noFill/>
        <a:ln>
          <a:noFill/>
        </a:ln>
        <a:effectLst/>
      </c:spPr>
    </c:plotArea>
    <c:legend>
      <c:legendPos val="b"/>
      <c:layout>
        <c:manualLayout>
          <c:xMode val="edge"/>
          <c:yMode val="edge"/>
          <c:x val="0.28357421553649131"/>
          <c:y val="0.94919412095734657"/>
          <c:w val="0.43285156892702098"/>
          <c:h val="5.0805879042652886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31/01/2017</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‹Nr.›</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31/01/2017</a:t>
            </a:fld>
            <a:endParaRPr lang="en-GB"/>
          </a:p>
        </p:txBody>
      </p:sp>
      <p:sp>
        <p:nvSpPr>
          <p:cNvPr id="4" name="Folienbildplatzhalter 3"/>
          <p:cNvSpPr>
            <a:spLocks noGrp="1" noRot="1" noChangeAspect="1"/>
          </p:cNvSpPr>
          <p:nvPr>
            <p:ph type="sldImg" idx="2"/>
          </p:nvPr>
        </p:nvSpPr>
        <p:spPr>
          <a:xfrm>
            <a:off x="3295650" y="500063"/>
            <a:ext cx="333375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‹Nr.›</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‹Nr.›</a:t>
            </a:fld>
            <a:endParaRPr lang="de-DE" dirty="0"/>
          </a:p>
        </p:txBody>
      </p:sp>
      <p:sp>
        <p:nvSpPr>
          <p:cNvPr id="7" name="Fußzeilenplatzhalter 6"/>
          <p:cNvSpPr>
            <a:spLocks noGrp="1"/>
          </p:cNvSpPr>
          <p:nvPr>
            <p:ph type="ftr" sz="quarter" idx="13"/>
          </p:nvPr>
        </p:nvSpPr>
        <p:spPr/>
        <p:txBody>
          <a:bodyPr/>
          <a:lstStyle/>
          <a:p>
            <a:r>
              <a:rPr lang="de-DE"/>
              <a:t>Dr. rer. nat. Erika Mustermann (TUM) | kann beliebig erweitert werden | Infos mit Strich trennen</a:t>
            </a:r>
            <a:endParaRPr lang="en-US" dirty="0"/>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9" name="Bildplatzhalter 8"/>
          <p:cNvSpPr>
            <a:spLocks noGrp="1"/>
          </p:cNvSpPr>
          <p:nvPr>
            <p:ph type="pic" sz="quarter" idx="17"/>
          </p:nvPr>
        </p:nvSpPr>
        <p:spPr>
          <a:xfrm>
            <a:off x="0" y="2476500"/>
            <a:ext cx="9144000" cy="4381500"/>
          </a:xfrm>
          <a:prstGeom prst="rect">
            <a:avLst/>
          </a:prstGeom>
        </p:spPr>
        <p:txBody>
          <a:bodyPr/>
          <a:lstStyle/>
          <a:p>
            <a:endParaRPr lang="de-DE"/>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4257987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r>
              <a:rPr lang="de-DE" noProof="0" dirty="0"/>
              <a:t/>
            </a:r>
            <a:br>
              <a:rPr lang="de-DE" noProof="0" dirty="0"/>
            </a:br>
            <a:r>
              <a:rPr lang="de-DE" noProof="0" dirty="0"/>
              <a:t>kann auch als </a:t>
            </a:r>
            <a:r>
              <a:rPr lang="de-DE" noProof="0" dirty="0" err="1"/>
              <a:t>Kapiteltrenner</a:t>
            </a:r>
            <a:r>
              <a:rPr lang="de-DE" noProof="0" dirty="0"/>
              <a:t> verwendet werden</a:t>
            </a:r>
          </a:p>
        </p:txBody>
      </p:sp>
      <p:sp>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‹Nr.›</a:t>
            </a:fld>
            <a:endParaRPr lang="de-DE" dirty="0"/>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
        <p:nvSpPr>
          <p:cNvPr id="5"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r>
              <a:rPr lang="de-DE" noProof="0" dirty="0"/>
              <a:t/>
            </a:r>
            <a:br>
              <a:rPr lang="de-DE" noProof="0" dirty="0"/>
            </a:br>
            <a:r>
              <a:rPr lang="de-DE" noProof="0" dirty="0"/>
              <a:t>kann auch als </a:t>
            </a:r>
            <a:r>
              <a:rPr lang="de-DE" noProof="0" dirty="0" err="1"/>
              <a:t>Kapiteltrenner</a:t>
            </a:r>
            <a:r>
              <a:rPr lang="de-DE" noProof="0" dirty="0"/>
              <a:t> verwendet werden</a:t>
            </a:r>
          </a:p>
        </p:txBody>
      </p:sp>
    </p:spTree>
    <p:extLst>
      <p:ext uri="{BB962C8B-B14F-4D97-AF65-F5344CB8AC3E}">
        <p14:creationId xmlns:p14="http://schemas.microsoft.com/office/powerpoint/2010/main" val="171855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2000">
              <a:solidFill>
                <a:prstClr val="black"/>
              </a:solidFill>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solidFill>
                  <a:prstClr val="black"/>
                </a:solidFill>
              </a:rPr>
              <a:pPr/>
              <a:t>‹Nr.›</a:t>
            </a:fld>
            <a:endParaRPr lang="de-DE" dirty="0">
              <a:solidFill>
                <a:prstClr val="black"/>
              </a:solidFill>
            </a:endParaRPr>
          </a:p>
        </p:txBody>
      </p:sp>
      <p:sp>
        <p:nvSpPr>
          <p:cNvPr id="10" name="Fußzeilenplatzhalter 9"/>
          <p:cNvSpPr>
            <a:spLocks noGrp="1"/>
          </p:cNvSpPr>
          <p:nvPr>
            <p:ph type="ftr" sz="quarter" idx="13"/>
          </p:nvPr>
        </p:nvSpPr>
        <p:spPr/>
        <p:txBody>
          <a:bodyPr/>
          <a:lstStyle/>
          <a:p>
            <a:r>
              <a:rPr lang="de-DE">
                <a:solidFill>
                  <a:prstClr val="black"/>
                </a:solidFill>
              </a:rPr>
              <a:t>Dr. rer. nat. Erika Mustermann (TUM) | kann beliebig erweitert werden | Infos mit Strich trennen</a:t>
            </a:r>
            <a:endParaRPr lang="en-US" dirty="0">
              <a:solidFill>
                <a:prstClr val="black"/>
              </a:solidFill>
            </a:endParaRPr>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960362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solidFill>
                  <a:prstClr val="black"/>
                </a:solidFill>
              </a:rPr>
              <a:pPr/>
              <a:t>‹Nr.›</a:t>
            </a:fld>
            <a:endParaRPr lang="de-DE" dirty="0">
              <a:solidFill>
                <a:prstClr val="black"/>
              </a:solidFill>
            </a:endParaRPr>
          </a:p>
        </p:txBody>
      </p:sp>
      <p:sp>
        <p:nvSpPr>
          <p:cNvPr id="7" name="Fußzeilenplatzhalter 6"/>
          <p:cNvSpPr>
            <a:spLocks noGrp="1"/>
          </p:cNvSpPr>
          <p:nvPr>
            <p:ph type="ftr" sz="quarter" idx="12"/>
          </p:nvPr>
        </p:nvSpPr>
        <p:spPr/>
        <p:txBody>
          <a:bodyPr/>
          <a:lstStyle/>
          <a:p>
            <a:r>
              <a:rPr lang="de-DE">
                <a:solidFill>
                  <a:prstClr val="black"/>
                </a:solidFill>
              </a:rPr>
              <a:t>Dr. rer. nat. Erika Mustermann (TUM) | kann beliebig erweitert werden | Infos mit Strich trennen</a:t>
            </a:r>
            <a:endParaRPr lang="en-US" dirty="0">
              <a:solidFill>
                <a:prstClr val="black"/>
              </a:solidFill>
            </a:endParaRPr>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3448651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solidFill>
                  <a:prstClr val="black"/>
                </a:solidFill>
              </a:rPr>
              <a:pPr/>
              <a:t>‹Nr.›</a:t>
            </a:fld>
            <a:endParaRPr lang="de-DE" dirty="0">
              <a:solidFill>
                <a:prstClr val="black"/>
              </a:solidFill>
            </a:endParaRPr>
          </a:p>
        </p:txBody>
      </p:sp>
      <p:sp useBgFill="1">
        <p:nvSpPr>
          <p:cNvPr id="7" name="Fußzeilenplatzhalter 6"/>
          <p:cNvSpPr>
            <a:spLocks noGrp="1"/>
          </p:cNvSpPr>
          <p:nvPr>
            <p:ph type="ftr" sz="quarter" idx="12"/>
          </p:nvPr>
        </p:nvSpPr>
        <p:spPr/>
        <p:txBody>
          <a:bodyPr/>
          <a:lstStyle/>
          <a:p>
            <a:r>
              <a:rPr lang="de-DE">
                <a:solidFill>
                  <a:prstClr val="black"/>
                </a:solidFill>
              </a:rPr>
              <a:t>Dr. rer. nat. Erika Mustermann (TUM) | kann beliebig erweitert werden | Infos mit Strich trennen</a:t>
            </a:r>
            <a:endParaRPr lang="en-US" dirty="0">
              <a:solidFill>
                <a:prstClr val="black"/>
              </a:solidFill>
            </a:endParaRPr>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0493826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solidFill>
                  <a:prstClr val="black"/>
                </a:solidFill>
              </a:rPr>
              <a:pPr/>
              <a:t>‹Nr.›</a:t>
            </a:fld>
            <a:endParaRPr lang="de-DE" dirty="0">
              <a:solidFill>
                <a:prstClr val="black"/>
              </a:solidFill>
            </a:endParaRPr>
          </a:p>
        </p:txBody>
      </p:sp>
      <p:sp>
        <p:nvSpPr>
          <p:cNvPr id="8" name="Fußzeilenplatzhalter 7"/>
          <p:cNvSpPr>
            <a:spLocks noGrp="1"/>
          </p:cNvSpPr>
          <p:nvPr>
            <p:ph type="ftr" sz="quarter" idx="17"/>
          </p:nvPr>
        </p:nvSpPr>
        <p:spPr/>
        <p:txBody>
          <a:bodyPr/>
          <a:lstStyle/>
          <a:p>
            <a:r>
              <a:rPr lang="de-DE">
                <a:solidFill>
                  <a:prstClr val="black"/>
                </a:solidFill>
              </a:rPr>
              <a:t>Dr. rer. nat. Erika Mustermann (TUM) | kann beliebig erweitert werden | Infos mit Strich trennen</a:t>
            </a:r>
            <a:endParaRPr lang="en-US" dirty="0">
              <a:solidFill>
                <a:prstClr val="black"/>
              </a:solidFill>
            </a:endParaRPr>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6339384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solidFill>
                  <a:prstClr val="black"/>
                </a:solidFill>
              </a:rPr>
              <a:pPr/>
              <a:t>‹Nr.›</a:t>
            </a:fld>
            <a:endParaRPr lang="de-DE" dirty="0">
              <a:solidFill>
                <a:prstClr val="black"/>
              </a:solidFill>
            </a:endParaRPr>
          </a:p>
        </p:txBody>
      </p:sp>
      <p:sp>
        <p:nvSpPr>
          <p:cNvPr id="12" name="Fußzeilenplatzhalter 11"/>
          <p:cNvSpPr>
            <a:spLocks noGrp="1"/>
          </p:cNvSpPr>
          <p:nvPr>
            <p:ph type="ftr" sz="quarter" idx="16"/>
          </p:nvPr>
        </p:nvSpPr>
        <p:spPr/>
        <p:txBody>
          <a:bodyPr/>
          <a:lstStyle/>
          <a:p>
            <a:r>
              <a:rPr lang="de-DE">
                <a:solidFill>
                  <a:prstClr val="black"/>
                </a:solidFill>
              </a:rPr>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2574981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solidFill>
                <a:prstClr val="black"/>
              </a:solidFill>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solidFill>
                  <a:prstClr val="black"/>
                </a:solidFill>
              </a:rPr>
              <a:pPr/>
              <a:t>‹Nr.›</a:t>
            </a:fld>
            <a:endParaRPr lang="de-DE" dirty="0">
              <a:solidFill>
                <a:prstClr val="black"/>
              </a:solidFill>
            </a:endParaRPr>
          </a:p>
        </p:txBody>
      </p:sp>
      <p:sp>
        <p:nvSpPr>
          <p:cNvPr id="12" name="Fußzeilenplatzhalter 11"/>
          <p:cNvSpPr>
            <a:spLocks noGrp="1"/>
          </p:cNvSpPr>
          <p:nvPr>
            <p:ph type="ftr" sz="quarter" idx="16"/>
          </p:nvPr>
        </p:nvSpPr>
        <p:spPr/>
        <p:txBody>
          <a:bodyPr/>
          <a:lstStyle/>
          <a:p>
            <a:r>
              <a:rPr lang="de-DE">
                <a:solidFill>
                  <a:prstClr val="black"/>
                </a:solidFill>
              </a:rPr>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661481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5016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3000" noProof="0" dirty="0">
                <a:solidFill>
                  <a:schemeClr val="bg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‹Nr.›</a:t>
            </a:fld>
            <a:endParaRPr lang="de-DE" dirty="0"/>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solidFill>
                  <a:prstClr val="black"/>
                </a:solidFill>
              </a:rPr>
              <a:pPr/>
              <a:t>‹Nr.›</a:t>
            </a:fld>
            <a:endParaRPr lang="de-DE" dirty="0">
              <a:solidFill>
                <a:prstClr val="black"/>
              </a:solidFill>
            </a:endParaRPr>
          </a:p>
        </p:txBody>
      </p:sp>
      <p:sp>
        <p:nvSpPr>
          <p:cNvPr id="12" name="Fußzeilenplatzhalter 11"/>
          <p:cNvSpPr>
            <a:spLocks noGrp="1"/>
          </p:cNvSpPr>
          <p:nvPr>
            <p:ph type="ftr" sz="quarter" idx="16"/>
          </p:nvPr>
        </p:nvSpPr>
        <p:spPr/>
        <p:txBody>
          <a:bodyPr/>
          <a:lstStyle/>
          <a:p>
            <a:r>
              <a:rPr lang="de-DE">
                <a:solidFill>
                  <a:prstClr val="black"/>
                </a:solidFill>
              </a:rPr>
              <a:t>Dr. rer. nat. Erika Mustermann (TUM) | kann beliebig erweitert werden | Infos mit Strich trennen</a:t>
            </a:r>
          </a:p>
        </p:txBody>
      </p:sp>
      <p:sp>
        <p:nvSpPr>
          <p:cNvPr id="9" name="Bildplatzhalter 8"/>
          <p:cNvSpPr>
            <a:spLocks noGrp="1"/>
          </p:cNvSpPr>
          <p:nvPr>
            <p:ph type="pic" sz="quarter" idx="17"/>
          </p:nvPr>
        </p:nvSpPr>
        <p:spPr>
          <a:xfrm>
            <a:off x="0" y="2476500"/>
            <a:ext cx="9144000" cy="4381500"/>
          </a:xfrm>
          <a:prstGeom prst="rect">
            <a:avLst/>
          </a:prstGeom>
        </p:spPr>
        <p:txBody>
          <a:bodyPr/>
          <a:lstStyle/>
          <a:p>
            <a:endParaRPr lang="de-DE"/>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784259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solidFill>
                  <a:prstClr val="black"/>
                </a:solidFill>
              </a:rPr>
              <a:pPr/>
              <a:t>‹Nr.›</a:t>
            </a:fld>
            <a:endParaRPr lang="de-DE" dirty="0">
              <a:solidFill>
                <a:prstClr val="black"/>
              </a:solidFill>
            </a:endParaRPr>
          </a:p>
        </p:txBody>
      </p:sp>
      <p:sp>
        <p:nvSpPr>
          <p:cNvPr id="10" name="Fußzeilenplatzhalter 9"/>
          <p:cNvSpPr>
            <a:spLocks noGrp="1"/>
          </p:cNvSpPr>
          <p:nvPr>
            <p:ph type="ftr" sz="quarter" idx="16"/>
          </p:nvPr>
        </p:nvSpPr>
        <p:spPr/>
        <p:txBody>
          <a:bodyPr/>
          <a:lstStyle/>
          <a:p>
            <a:r>
              <a:rPr lang="de-DE">
                <a:solidFill>
                  <a:prstClr val="black"/>
                </a:solidFill>
              </a:rPr>
              <a:t>Dr. rer. nat. Erika Mustermann (TUM) | kann beliebig erweitert werden | Infos mit Strich trennen</a:t>
            </a:r>
            <a:endParaRPr lang="en-US" dirty="0">
              <a:solidFill>
                <a:prstClr val="black"/>
              </a:solidFill>
            </a:endParaRPr>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914454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rgbClr val="000000"/>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‹Nr.›</a:t>
            </a:fld>
            <a:endParaRPr lang="de-DE" dirty="0"/>
          </a:p>
        </p:txBody>
      </p:sp>
      <p:sp>
        <p:nvSpPr>
          <p:cNvPr id="8" name="Fußzeilenplatzhalter 7"/>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‹Nr.›</a:t>
            </a:fld>
            <a:endParaRPr lang="de-DE" dirty="0"/>
          </a:p>
        </p:txBody>
      </p:sp>
      <p:sp>
        <p:nvSpPr>
          <p:cNvPr id="10" name="Fußzeilenplatzhalter 9"/>
          <p:cNvSpPr>
            <a:spLocks noGrp="1"/>
          </p:cNvSpPr>
          <p:nvPr>
            <p:ph type="ftr" sz="quarter" idx="13"/>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useBgFill="1">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‹Nr.›</a:t>
            </a:fld>
            <a:endParaRPr lang="de-DE" dirty="0"/>
          </a:p>
        </p:txBody>
      </p:sp>
      <p:sp>
        <p:nvSpPr>
          <p:cNvPr id="8" name="Fußzeilenplatzhalter 7"/>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462901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10" Type="http://schemas.openxmlformats.org/officeDocument/2006/relationships/image" Target="../media/image1.wmf"/><Relationship Id="rId4" Type="http://schemas.openxmlformats.org/officeDocument/2006/relationships/slideLayout" Target="../slideLayouts/slideLayout7.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12.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13.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10" Type="http://schemas.openxmlformats.org/officeDocument/2006/relationships/image" Target="../media/image1.wmf"/><Relationship Id="rId4" Type="http://schemas.openxmlformats.org/officeDocument/2006/relationships/slideLayout" Target="../slideLayouts/slideLayout17.xml"/><Relationship Id="rId9"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Bild 8" descr="20150416 tum logo blau png final.png"/>
          <p:cNvPicPr>
            <a:picLocks noChangeAspect="1"/>
          </p:cNvPicPr>
          <p:nvPr/>
        </p:nvPicPr>
        <p:blipFill>
          <a:blip r:embed="rId3"/>
          <a:stretch>
            <a:fillRect/>
          </a:stretch>
        </p:blipFill>
        <p:spPr>
          <a:xfrm>
            <a:off x="8218411" y="324685"/>
            <a:ext cx="608352" cy="320400"/>
          </a:xfrm>
          <a:prstGeom prst="rect">
            <a:avLst/>
          </a:prstGeom>
        </p:spPr>
      </p:pic>
      <p:sp>
        <p:nvSpPr>
          <p:cNvPr id="10" name="Fußzeilenplatzhalter 3"/>
          <p:cNvSpPr>
            <a:spLocks noGrp="1"/>
          </p:cNvSpPr>
          <p:nvPr>
            <p:ph type="ftr" sz="quarter" idx="3"/>
          </p:nvPr>
        </p:nvSpPr>
        <p:spPr>
          <a:xfrm>
            <a:off x="311162" y="6473313"/>
            <a:ext cx="7829538" cy="384687"/>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sp>
        <p:nvSpPr>
          <p:cNvPr id="11"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Tree>
  </p:cSld>
  <p:clrMap bg1="lt1" tx1="dk1" bg2="lt2" tx2="dk2" accent1="accent1" accent2="accent2" accent3="accent3" accent4="accent4" accent5="accent5" accent6="accent6" hlink="hlink" folHlink="folHlink"/>
  <p:sldLayoutIdLst>
    <p:sldLayoutId id="2147483664" r:id="rId1"/>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6563283"/>
            <a:ext cx="1115376" cy="193002"/>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‹Nr.›</a:t>
            </a:fld>
            <a:endParaRPr lang="de-DE" sz="1200" dirty="0">
              <a:latin typeface="+mn-lt"/>
              <a:cs typeface="Arial" pitchFamily="34" charset="0"/>
            </a:endParaRPr>
          </a:p>
        </p:txBody>
      </p:sp>
      <p:pic>
        <p:nvPicPr>
          <p:cNvPr id="5" name="Bild 4" descr="Fahnen_HG.jpg"/>
          <p:cNvPicPr>
            <a:picLocks noChangeAspect="1"/>
          </p:cNvPicPr>
          <p:nvPr/>
        </p:nvPicPr>
        <p:blipFill>
          <a:blip r:embed="rId3" cstate="screen"/>
          <a:srcRect/>
          <a:stretch>
            <a:fillRect/>
          </a:stretch>
        </p:blipFill>
        <p:spPr>
          <a:xfrm>
            <a:off x="-42532" y="0"/>
            <a:ext cx="9185031" cy="6858000"/>
          </a:xfrm>
          <a:prstGeom prst="rect">
            <a:avLst/>
          </a:prstGeom>
        </p:spPr>
      </p:pic>
      <p:pic>
        <p:nvPicPr>
          <p:cNvPr id="7" name="Bild 6" descr="20150416 tum logo blau png final.png"/>
          <p:cNvPicPr>
            <a:picLocks noChangeAspect="1"/>
          </p:cNvPicPr>
          <p:nvPr/>
        </p:nvPicPr>
        <p:blipFill>
          <a:blip r:embed="rId4"/>
          <a:stretch>
            <a:fillRect/>
          </a:stretch>
        </p:blipFill>
        <p:spPr>
          <a:xfrm>
            <a:off x="8222627" y="324650"/>
            <a:ext cx="599722" cy="320400"/>
          </a:xfrm>
          <a:prstGeom prst="rect">
            <a:avLst/>
          </a:prstGeom>
        </p:spPr>
      </p:pic>
      <p:sp>
        <p:nvSpPr>
          <p:cNvPr id="8"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noProof="0" smtClean="0"/>
              <a:pPr/>
              <a:t>‹Nr.›</a:t>
            </a:fld>
            <a:endParaRPr lang="de-DE" noProof="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9"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pic>
        <p:nvPicPr>
          <p:cNvPr id="7" name="Bild 6" descr="20150416 tum logo blau png final.png"/>
          <p:cNvPicPr>
            <a:picLocks noChangeAspect="1"/>
          </p:cNvPicPr>
          <p:nvPr/>
        </p:nvPicPr>
        <p:blipFill>
          <a:blip r:embed="rId3"/>
          <a:stretch>
            <a:fillRect/>
          </a:stretch>
        </p:blipFill>
        <p:spPr>
          <a:xfrm>
            <a:off x="8218411" y="324685"/>
            <a:ext cx="608352" cy="320400"/>
          </a:xfrm>
          <a:prstGeom prst="rect">
            <a:avLst/>
          </a:prstGeom>
        </p:spPr>
      </p:pic>
      <p:sp>
        <p:nvSpPr>
          <p:cNvPr id="11" name="Textfeld 10"/>
          <p:cNvSpPr txBox="1"/>
          <p:nvPr userDrawn="1"/>
        </p:nvSpPr>
        <p:spPr>
          <a:xfrm>
            <a:off x="320401" y="314325"/>
            <a:ext cx="7699650" cy="348403"/>
          </a:xfrm>
          <a:prstGeom prst="rect">
            <a:avLst/>
          </a:prstGeom>
          <a:noFill/>
        </p:spPr>
        <p:txBody>
          <a:bodyPr wrap="square" lIns="0" tIns="0" rIns="0" bIns="0" rtlCol="0">
            <a:spAutoFit/>
          </a:bodyPr>
          <a:lstStyle/>
          <a:p>
            <a:pPr>
              <a:lnSpc>
                <a:spcPct val="94000"/>
              </a:lnSpc>
              <a:tabLst/>
            </a:pPr>
            <a:r>
              <a:rPr lang="de-DE" sz="800" dirty="0">
                <a:solidFill>
                  <a:schemeClr val="tx2"/>
                </a:solidFill>
                <a:latin typeface="+mn-lt"/>
              </a:rPr>
              <a:t>Lehrstuhl für Musterverfahren</a:t>
            </a:r>
          </a:p>
          <a:p>
            <a:pPr>
              <a:lnSpc>
                <a:spcPct val="94000"/>
              </a:lnSpc>
              <a:tabLst/>
            </a:pPr>
            <a:r>
              <a:rPr lang="de-DE" sz="800" dirty="0">
                <a:solidFill>
                  <a:schemeClr val="tx2"/>
                </a:solidFill>
                <a:latin typeface="+mn-lt"/>
              </a:rPr>
              <a:t>Fakultät für Mustertechnik</a:t>
            </a:r>
          </a:p>
          <a:p>
            <a:pPr>
              <a:lnSpc>
                <a:spcPct val="94000"/>
              </a:lnSpc>
              <a:tabLst/>
            </a:pPr>
            <a:r>
              <a:rPr lang="de-DE" sz="800" dirty="0">
                <a:solidFill>
                  <a:schemeClr val="tx2"/>
                </a:solidFill>
                <a:latin typeface="+mn-lt"/>
              </a:rPr>
              <a:t>Technische Universität</a:t>
            </a:r>
            <a:r>
              <a:rPr lang="de-DE" sz="800" baseline="0" dirty="0">
                <a:solidFill>
                  <a:schemeClr val="tx2"/>
                </a:solidFill>
                <a:latin typeface="+mn-lt"/>
              </a:rPr>
              <a:t> München</a:t>
            </a:r>
            <a:endParaRPr lang="de-DE" sz="800" dirty="0">
              <a:solidFill>
                <a:schemeClr val="tx2"/>
              </a:solidFill>
              <a:latin typeface="+mn-lt"/>
            </a:endParaRPr>
          </a:p>
        </p:txBody>
      </p:sp>
    </p:spTree>
  </p:cSld>
  <p:clrMap bg1="lt1" tx1="dk1" bg2="lt2" tx2="dk2" accent1="accent1" accent2="accent2" accent3="accent3" accent4="accent4" accent5="accent5" accent6="accent6" hlink="hlink" folHlink="folHlink"/>
  <p:sldLayoutIdLst>
    <p:sldLayoutId id="214748367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5" name="Foliennummernplatzhalter 4"/>
          <p:cNvSpPr>
            <a:spLocks noGrp="1"/>
          </p:cNvSpPr>
          <p:nvPr>
            <p:ph type="sldNum" sz="quarter" idx="4"/>
          </p:nvPr>
        </p:nvSpPr>
        <p:spPr>
          <a:xfrm>
            <a:off x="6774934" y="6473313"/>
            <a:ext cx="2052074"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
        <p:nvSpPr>
          <p:cNvPr id="6"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54" r:id="rId2"/>
    <p:sldLayoutId id="2147483704" r:id="rId3"/>
    <p:sldLayoutId id="2147483657" r:id="rId4"/>
    <p:sldLayoutId id="2147483711" r:id="rId5"/>
    <p:sldLayoutId id="2147483703" r:id="rId6"/>
    <p:sldLayoutId id="2147483653" r:id="rId7"/>
    <p:sldLayoutId id="2147483656"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pic>
        <p:nvPicPr>
          <p:cNvPr id="4" name="Bild 3" descr="20150416 tum logo blau png final.png"/>
          <p:cNvPicPr>
            <a:picLocks noChangeAspect="1"/>
          </p:cNvPicPr>
          <p:nvPr/>
        </p:nvPicPr>
        <p:blipFill>
          <a:blip r:embed="rId3"/>
          <a:stretch>
            <a:fillRect/>
          </a:stretch>
        </p:blipFill>
        <p:spPr bwMode="black">
          <a:xfrm>
            <a:off x="8222628" y="324650"/>
            <a:ext cx="599723" cy="320400"/>
          </a:xfrm>
          <a:prstGeom prst="rect">
            <a:avLst/>
          </a:prstGeom>
        </p:spPr>
      </p:pic>
      <p:sp>
        <p:nvSpPr>
          <p:cNvPr id="7"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‹Nr.›</a:t>
            </a:fld>
            <a:endParaRPr lang="de-DE" dirty="0"/>
          </a:p>
        </p:txBody>
      </p:sp>
      <p:sp>
        <p:nvSpPr>
          <p:cNvPr id="8"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8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8222627" y="324650"/>
            <a:ext cx="599722" cy="320400"/>
          </a:xfrm>
          <a:prstGeom prst="rect">
            <a:avLst/>
          </a:prstGeom>
        </p:spPr>
      </p:pic>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‹Nr.›</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98"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5" name="Foliennummernplatzhalter 4"/>
          <p:cNvSpPr>
            <a:spLocks noGrp="1"/>
          </p:cNvSpPr>
          <p:nvPr>
            <p:ph type="sldNum" sz="quarter" idx="4"/>
          </p:nvPr>
        </p:nvSpPr>
        <p:spPr>
          <a:xfrm>
            <a:off x="6774934" y="6473313"/>
            <a:ext cx="2052074"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solidFill>
                  <a:prstClr val="black"/>
                </a:solidFill>
              </a:rPr>
              <a:pPr/>
              <a:t>‹Nr.›</a:t>
            </a:fld>
            <a:endParaRPr lang="de-DE" dirty="0">
              <a:solidFill>
                <a:prstClr val="black"/>
              </a:solidFill>
            </a:endParaRPr>
          </a:p>
        </p:txBody>
      </p:sp>
      <p:sp>
        <p:nvSpPr>
          <p:cNvPr id="6"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a:solidFill>
                  <a:prstClr val="black"/>
                </a:solidFill>
              </a:rPr>
              <a:t>Dr. rer. nat. Erika Mustermann (TUM) | kann beliebig erweitert werden | Infos mit Strich trennen</a:t>
            </a:r>
            <a:endParaRPr lang="en-US" dirty="0">
              <a:solidFill>
                <a:prstClr val="black"/>
              </a:solidFill>
            </a:endParaRPr>
          </a:p>
        </p:txBody>
      </p:sp>
    </p:spTree>
    <p:extLst>
      <p:ext uri="{BB962C8B-B14F-4D97-AF65-F5344CB8AC3E}">
        <p14:creationId xmlns:p14="http://schemas.microsoft.com/office/powerpoint/2010/main" val="205181581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0"/>
          </p:nvPr>
        </p:nvSpPr>
        <p:spPr/>
        <p:txBody>
          <a:bodyPr/>
          <a:lstStyle/>
          <a:p>
            <a:r>
              <a:rPr lang="de-DE" dirty="0"/>
              <a:t>Referent: Oliver Jung, Robin </a:t>
            </a:r>
            <a:r>
              <a:rPr lang="de-DE" dirty="0" err="1"/>
              <a:t>Ostner</a:t>
            </a:r>
            <a:r>
              <a:rPr lang="de-DE" dirty="0"/>
              <a:t>, Florian Sprang</a:t>
            </a:r>
          </a:p>
          <a:p>
            <a:r>
              <a:rPr lang="de-DE" dirty="0"/>
              <a:t>Technische Universität München</a:t>
            </a:r>
          </a:p>
          <a:p>
            <a:r>
              <a:rPr lang="de-DE" dirty="0"/>
              <a:t>Fakultät für Informatik</a:t>
            </a:r>
          </a:p>
          <a:p>
            <a:r>
              <a:rPr lang="de-DE" dirty="0"/>
              <a:t>Garching, 13. März 2017</a:t>
            </a:r>
            <a:endParaRPr dirty="0"/>
          </a:p>
        </p:txBody>
      </p:sp>
      <p:sp>
        <p:nvSpPr>
          <p:cNvPr id="7" name="Titel 6"/>
          <p:cNvSpPr>
            <a:spLocks noGrp="1"/>
          </p:cNvSpPr>
          <p:nvPr>
            <p:ph type="title"/>
          </p:nvPr>
        </p:nvSpPr>
        <p:spPr/>
        <p:txBody>
          <a:bodyPr/>
          <a:lstStyle/>
          <a:p>
            <a:r>
              <a:rPr lang="de-DE" dirty="0"/>
              <a:t>Team 1 - Mandelbrotmenge</a:t>
            </a:r>
          </a:p>
        </p:txBody>
      </p:sp>
      <p:pic>
        <p:nvPicPr>
          <p:cNvPr id="5" name="Bild 4" descr="TUM_Glockenturm.tif"/>
          <p:cNvPicPr>
            <a:picLocks noChangeAspect="1"/>
          </p:cNvPicPr>
          <p:nvPr/>
        </p:nvPicPr>
        <p:blipFill>
          <a:blip r:embed="rId3"/>
          <a:stretch>
            <a:fillRect/>
          </a:stretch>
        </p:blipFill>
        <p:spPr>
          <a:xfrm>
            <a:off x="4927101" y="3051360"/>
            <a:ext cx="3892489" cy="33974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a:t>Kurze und knappe Texte, Fließtexte linksbündig, kein Blocksatz</a:t>
            </a:r>
          </a:p>
          <a:p>
            <a:endParaRPr/>
          </a:p>
          <a:p>
            <a:r>
              <a:rPr/>
              <a:t>Beispiel:</a:t>
            </a:r>
          </a:p>
          <a:p>
            <a:r>
              <a:rPr/>
              <a:t>Tem soluptam, nisi as verum ereprehendam at acculpa quidisq uissit volupta tusdant utem as etur, odi odis es doluptiae dem nimaion con nossinctenis pora quam voloria consenimus blabore everfer epeliquo maio etur.</a:t>
            </a:r>
          </a:p>
        </p:txBody>
      </p:sp>
      <p:sp>
        <p:nvSpPr>
          <p:cNvPr id="4" name="Foliennummernplatzhalter 3"/>
          <p:cNvSpPr>
            <a:spLocks noGrp="1"/>
          </p:cNvSpPr>
          <p:nvPr>
            <p:ph type="sldNum" sz="quarter" idx="11"/>
          </p:nvPr>
        </p:nvSpPr>
        <p:spPr/>
        <p:txBody>
          <a:bodyPr/>
          <a:lstStyle/>
          <a:p>
            <a:fld id="{CE58CB1E-F828-4F11-99E0-327109AF9DA4}" type="slidenum">
              <a:rPr lang="de-DE" smtClean="0"/>
              <a:pPr/>
              <a:t>10</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dirty="0"/>
              <a:t>Texte</a:t>
            </a:r>
            <a:endParaRPr lang="de-DE"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a:t>Bei kleinen Aufzählungen auf Aufzählungszeichen verzichten und ggf. zusätzliche Leerzeile</a:t>
            </a:r>
          </a:p>
          <a:p>
            <a:r>
              <a:rPr lang="de-DE"/>
              <a:t>Nur die wesentlichen Punkte nennen und Themen auf verschiedene Seiten splitten.</a:t>
            </a:r>
          </a:p>
          <a:p>
            <a:endParaRPr lang="de-DE"/>
          </a:p>
          <a:p>
            <a:r>
              <a:rPr lang="de-DE"/>
              <a:t>Punkt 1</a:t>
            </a:r>
          </a:p>
          <a:p>
            <a:endParaRPr lang="de-DE"/>
          </a:p>
          <a:p>
            <a:r>
              <a:rPr lang="de-DE"/>
              <a:t>Punkt 2</a:t>
            </a:r>
          </a:p>
          <a:p>
            <a:endParaRPr lang="de-DE"/>
          </a:p>
          <a:p>
            <a:r>
              <a:rPr lang="de-DE"/>
              <a:t>Wenn Unterpunkte in einer Aufzählung nötig sind ist ein Einrücken mit – möglich</a:t>
            </a:r>
          </a:p>
          <a:p>
            <a:pPr lvl="1"/>
            <a:r>
              <a:rPr lang="de-DE"/>
              <a:t>Unterpunkt 1</a:t>
            </a:r>
          </a:p>
          <a:p>
            <a:pPr lvl="2"/>
            <a:r>
              <a:rPr lang="de-DE"/>
              <a:t>Unterpunkt 1</a:t>
            </a:r>
          </a:p>
          <a:p>
            <a:pPr lvl="2"/>
            <a:r>
              <a:rPr lang="de-DE"/>
              <a:t>Unterpunkt 2</a:t>
            </a:r>
          </a:p>
          <a:p>
            <a:endParaRPr lang="de-DE"/>
          </a:p>
          <a:p>
            <a:r>
              <a:rPr lang="de-DE"/>
              <a:t>Bei größeren Listen die Standardeinstellung • verwenden</a:t>
            </a:r>
          </a:p>
          <a:p>
            <a:pPr lvl="1"/>
            <a:r>
              <a:rPr lang="de-DE"/>
              <a:t>Unterpunkt 1</a:t>
            </a:r>
          </a:p>
          <a:p>
            <a:pPr lvl="1"/>
            <a:r>
              <a:rPr lang="de-DE"/>
              <a:t>Unterpunkt 2</a:t>
            </a:r>
          </a:p>
          <a:p>
            <a:pPr lvl="1"/>
            <a:r>
              <a:rPr lang="de-DE"/>
              <a:t>Unterpunkt 3</a:t>
            </a:r>
            <a:endParaRPr lang="de-DE"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11</a:t>
            </a:fld>
            <a:endParaRPr lang="de-DE" dirty="0"/>
          </a:p>
        </p:txBody>
      </p:sp>
      <p:sp>
        <p:nvSpPr>
          <p:cNvPr id="5"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p:txBody>
          <a:bodyPr/>
          <a:lstStyle/>
          <a:p>
            <a:r>
              <a:rPr lang="de-DE"/>
              <a:t>Aufzählung</a:t>
            </a:r>
            <a:endParaRPr lang="de-DE"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a:t>schlichte Darstellung von Informationen</a:t>
            </a:r>
          </a:p>
          <a:p>
            <a:endParaRPr/>
          </a:p>
          <a:p>
            <a:r>
              <a:rPr/>
              <a:t>reduzierte Farben</a:t>
            </a:r>
          </a:p>
          <a:p>
            <a:endParaRPr/>
          </a:p>
          <a:p>
            <a:r>
              <a:rPr/>
              <a:t>Rahmen und Überlagerungen nach Möglichkeit vermeiden</a:t>
            </a:r>
          </a:p>
          <a:p>
            <a:endParaRPr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12</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a:t>Bilder - Allgemein</a:t>
            </a:r>
            <a:endParaRPr lang="de-DE" sz="3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5" name="Foliennummernplatzhalter 4"/>
          <p:cNvSpPr>
            <a:spLocks noGrp="1"/>
          </p:cNvSpPr>
          <p:nvPr>
            <p:ph type="sldNum" sz="quarter" idx="15"/>
          </p:nvPr>
        </p:nvSpPr>
        <p:spPr/>
        <p:txBody>
          <a:bodyPr/>
          <a:lstStyle/>
          <a:p>
            <a:fld id="{CE58CB1E-F828-4F11-99E0-327109AF9DA4}" type="slidenum">
              <a:rPr lang="de-DE" smtClean="0"/>
              <a:pPr/>
              <a:t>13</a:t>
            </a:fld>
            <a:endParaRPr lang="de-DE" dirty="0"/>
          </a:p>
        </p:txBody>
      </p:sp>
      <p:sp>
        <p:nvSpPr>
          <p:cNvPr id="10"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22" name="Inhaltsplatzhalter 21"/>
          <p:cNvSpPr>
            <a:spLocks noGrp="1"/>
          </p:cNvSpPr>
          <p:nvPr>
            <p:ph sz="quarter" idx="18"/>
          </p:nvPr>
        </p:nvSpPr>
        <p:spPr/>
        <p:txBody>
          <a:bodyPr/>
          <a:lstStyle/>
          <a:p>
            <a:endParaRPr lang="de-DE"/>
          </a:p>
        </p:txBody>
      </p:sp>
      <p:sp>
        <p:nvSpPr>
          <p:cNvPr id="21" name="Bildplatzhalter 20"/>
          <p:cNvSpPr>
            <a:spLocks noGrp="1"/>
          </p:cNvSpPr>
          <p:nvPr>
            <p:ph type="pic" sz="quarter" idx="14"/>
          </p:nvPr>
        </p:nvSpPr>
        <p:spPr/>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idx="14"/>
          </p:nvPr>
        </p:nvSpPr>
        <p:spPr/>
        <p:txBody>
          <a:bodyPr/>
          <a:lstStyle/>
          <a:p>
            <a:r>
              <a:rPr lang="de-DE" dirty="0"/>
              <a:t>Überschrift 2</a:t>
            </a:r>
          </a:p>
          <a:p>
            <a:r>
              <a:rPr lang="de-DE" dirty="0"/>
              <a:t>Hier steht ein einleitender oder beschreibender Fließtext und nach Wunsch eine Aufzählung</a:t>
            </a:r>
          </a:p>
          <a:p>
            <a:endParaRPr lang="de-DE" dirty="0"/>
          </a:p>
          <a:p>
            <a:r>
              <a:rPr lang="de-DE" dirty="0"/>
              <a:t>Punkt 1</a:t>
            </a:r>
          </a:p>
          <a:p>
            <a:endParaRPr lang="de-DE" dirty="0"/>
          </a:p>
          <a:p>
            <a:r>
              <a:rPr lang="de-DE" dirty="0"/>
              <a:t>Punkt 2</a:t>
            </a:r>
          </a:p>
          <a:p>
            <a:endParaRPr lang="de-DE" dirty="0"/>
          </a:p>
          <a:p>
            <a:r>
              <a:rPr lang="de-DE" dirty="0"/>
              <a:t>Punkt 3</a:t>
            </a:r>
          </a:p>
          <a:p>
            <a:endParaRPr lang="de-DE" dirty="0"/>
          </a:p>
          <a:p>
            <a:r>
              <a:rPr lang="de-DE" dirty="0"/>
              <a:t>Punkt 4</a:t>
            </a:r>
          </a:p>
          <a:p>
            <a:endParaRPr lang="de-DE" dirty="0"/>
          </a:p>
          <a:p>
            <a:endParaRPr lang="de-DE" dirty="0"/>
          </a:p>
        </p:txBody>
      </p:sp>
      <p:sp>
        <p:nvSpPr>
          <p:cNvPr id="18" name="Inhaltsplatzhalter 17"/>
          <p:cNvSpPr>
            <a:spLocks noGrp="1"/>
          </p:cNvSpPr>
          <p:nvPr>
            <p:ph idx="15"/>
          </p:nvPr>
        </p:nvSpPr>
        <p:spPr/>
        <p:txBody>
          <a:bodyPr/>
          <a:lstStyle/>
          <a:p>
            <a:endParaRPr lang="de-DE"/>
          </a:p>
        </p:txBody>
      </p:sp>
      <p:sp>
        <p:nvSpPr>
          <p:cNvPr id="5" name="Foliennummernplatzhalter 4"/>
          <p:cNvSpPr>
            <a:spLocks noGrp="1"/>
          </p:cNvSpPr>
          <p:nvPr>
            <p:ph type="sldNum" sz="quarter" idx="16"/>
          </p:nvPr>
        </p:nvSpPr>
        <p:spPr/>
        <p:txBody>
          <a:bodyPr/>
          <a:lstStyle/>
          <a:p>
            <a:fld id="{CE58CB1E-F828-4F11-99E0-327109AF9DA4}" type="slidenum">
              <a:rPr lang="de-DE" smtClean="0"/>
              <a:pPr/>
              <a:t>14</a:t>
            </a:fld>
            <a:endParaRPr lang="de-DE" dirty="0"/>
          </a:p>
        </p:txBody>
      </p:sp>
      <p:sp>
        <p:nvSpPr>
          <p:cNvPr id="7" name="Fußzeilenplatzhalter 4"/>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Inhaltsplatzhalter 17"/>
          <p:cNvSpPr>
            <a:spLocks noGrp="1"/>
          </p:cNvSpPr>
          <p:nvPr>
            <p:ph idx="1"/>
          </p:nvPr>
        </p:nvSpPr>
        <p:spPr/>
        <p:txBody>
          <a:bodyPr/>
          <a:lstStyle/>
          <a:p>
            <a:endParaRPr lang="de-DE"/>
          </a:p>
        </p:txBody>
      </p:sp>
      <p:sp>
        <p:nvSpPr>
          <p:cNvPr id="5" name="Foliennummernplatzhalter 4"/>
          <p:cNvSpPr>
            <a:spLocks noGrp="1"/>
          </p:cNvSpPr>
          <p:nvPr>
            <p:ph type="sldNum" sz="quarter" idx="11"/>
          </p:nvPr>
        </p:nvSpPr>
        <p:spPr/>
        <p:txBody>
          <a:bodyPr/>
          <a:lstStyle/>
          <a:p>
            <a:fld id="{CE58CB1E-F828-4F11-99E0-327109AF9DA4}" type="slidenum">
              <a:rPr lang="de-DE" smtClean="0"/>
              <a:pPr/>
              <a:t>15</a:t>
            </a:fld>
            <a:endParaRPr lang="de-DE" dirty="0"/>
          </a:p>
        </p:txBody>
      </p:sp>
      <p:sp>
        <p:nvSpPr>
          <p:cNvPr id="8"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5" name="Foliennummernplatzhalter 4"/>
          <p:cNvSpPr>
            <a:spLocks noGrp="1"/>
          </p:cNvSpPr>
          <p:nvPr>
            <p:ph type="sldNum" sz="quarter" idx="15"/>
          </p:nvPr>
        </p:nvSpPr>
        <p:spPr/>
        <p:txBody>
          <a:bodyPr/>
          <a:lstStyle/>
          <a:p>
            <a:fld id="{CE58CB1E-F828-4F11-99E0-327109AF9DA4}" type="slidenum">
              <a:rPr lang="de-DE" smtClean="0"/>
              <a:pPr/>
              <a:t>16</a:t>
            </a:fld>
            <a:endParaRPr lang="de-DE" dirty="0"/>
          </a:p>
        </p:txBody>
      </p:sp>
      <p:sp>
        <p:nvSpPr>
          <p:cNvPr id="6" name="Fußzeilenplatzhalter 5"/>
          <p:cNvSpPr>
            <a:spLocks noGrp="1"/>
          </p:cNvSpPr>
          <p:nvPr>
            <p:ph type="ftr" sz="quarter" idx="16"/>
          </p:nvPr>
        </p:nvSpPr>
        <p:spPr/>
        <p:txBody>
          <a:bodyPr/>
          <a:lstStyle/>
          <a:p>
            <a:r>
              <a:rPr lang="de-DE" noProof="0"/>
              <a:t>Dr. rer. nat. Erika Mustermann (TUM) | kann beliebig erweitert werden | Infos mit Strich trennen</a:t>
            </a:r>
          </a:p>
        </p:txBody>
      </p:sp>
      <p:sp>
        <p:nvSpPr>
          <p:cNvPr id="17" name="Bildplatzhalter 16"/>
          <p:cNvSpPr>
            <a:spLocks noGrp="1"/>
          </p:cNvSpPr>
          <p:nvPr>
            <p:ph type="pic" sz="quarter" idx="17"/>
          </p:nvPr>
        </p:nvSpPr>
        <p:spPr/>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Weißer bzw. transparenter Hintergrund</a:t>
            </a:r>
            <a:br>
              <a:rPr lang="de-DE"/>
            </a:br>
            <a:r>
              <a:rPr lang="de-DE"/>
              <a:t>mit genug Freiraum anordnen</a:t>
            </a:r>
            <a:endParaRPr lang="de-DE" dirty="0"/>
          </a:p>
        </p:txBody>
      </p:sp>
      <p:sp>
        <p:nvSpPr>
          <p:cNvPr id="5" name="Foliennummernplatzhalter 4"/>
          <p:cNvSpPr>
            <a:spLocks noGrp="1"/>
          </p:cNvSpPr>
          <p:nvPr>
            <p:ph type="sldNum" sz="quarter" idx="15"/>
          </p:nvPr>
        </p:nvSpPr>
        <p:spPr/>
        <p:txBody>
          <a:bodyPr/>
          <a:lstStyle/>
          <a:p>
            <a:fld id="{CE58CB1E-F828-4F11-99E0-327109AF9DA4}" type="slidenum">
              <a:rPr lang="de-DE" smtClean="0"/>
              <a:pPr/>
              <a:t>17</a:t>
            </a:fld>
            <a:endParaRPr lang="de-DE" dirty="0"/>
          </a:p>
        </p:txBody>
      </p:sp>
      <p:sp>
        <p:nvSpPr>
          <p:cNvPr id="10"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18" name="Bildplatzhalter 17"/>
          <p:cNvSpPr>
            <a:spLocks noGrp="1"/>
          </p:cNvSpPr>
          <p:nvPr>
            <p:ph type="pic" sz="quarter" idx="17"/>
          </p:nvPr>
        </p:nvSpPr>
        <p:spPr/>
      </p:sp>
      <p:sp>
        <p:nvSpPr>
          <p:cNvPr id="4" name="Titel 3"/>
          <p:cNvSpPr>
            <a:spLocks noGrp="1"/>
          </p:cNvSpPr>
          <p:nvPr>
            <p:ph type="title"/>
          </p:nvPr>
        </p:nvSpPr>
        <p:spPr/>
        <p:txBody>
          <a:bodyPr/>
          <a:lstStyle/>
          <a:p>
            <a:r>
              <a:rPr lang="de-DE"/>
              <a:t>Nicht formatfüllende Bilder</a:t>
            </a:r>
            <a:endParaRPr lang="de-DE"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Bildplatzhalter 13"/>
          <p:cNvSpPr>
            <a:spLocks noGrp="1"/>
          </p:cNvSpPr>
          <p:nvPr>
            <p:ph type="pic" sz="quarter" idx="14"/>
          </p:nvPr>
        </p:nvSpPr>
        <p:spPr/>
      </p:sp>
      <p:sp>
        <p:nvSpPr>
          <p:cNvPr id="4" name="Foliennummernplatzhalter 3"/>
          <p:cNvSpPr>
            <a:spLocks noGrp="1"/>
          </p:cNvSpPr>
          <p:nvPr>
            <p:ph type="sldNum" sz="quarter" idx="15"/>
          </p:nvPr>
        </p:nvSpPr>
        <p:spPr/>
        <p:txBody>
          <a:bodyPr/>
          <a:lstStyle/>
          <a:p>
            <a:fld id="{CE58CB1E-F828-4F11-99E0-327109AF9DA4}" type="slidenum">
              <a:rPr lang="de-DE" smtClean="0"/>
              <a:pPr/>
              <a:t>18</a:t>
            </a:fld>
            <a:endParaRPr lang="de-DE" dirty="0"/>
          </a:p>
        </p:txBody>
      </p:sp>
      <p:sp>
        <p:nvSpPr>
          <p:cNvPr id="5"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p:txBody>
          <a:bodyPr/>
          <a:lstStyle/>
          <a:p>
            <a:r>
              <a:rPr lang="de-DE"/>
              <a:t>Bilder Format füllend - maximale Bildgröße</a:t>
            </a:r>
            <a:endParaRPr lang="de-DE"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r>
              <a:rPr lang="de-DE"/>
              <a:t>Alternativ mit formatfüllendem Hintergrund: 5 % schwarz</a:t>
            </a:r>
          </a:p>
          <a:p>
            <a:r>
              <a:rPr lang="de-DE"/>
              <a:t>Beschriftungen können zusätzlich neben den Bildern angebracht werden</a:t>
            </a:r>
          </a:p>
        </p:txBody>
      </p:sp>
      <p:sp>
        <p:nvSpPr>
          <p:cNvPr id="4" name="Foliennummernplatzhalter 3"/>
          <p:cNvSpPr>
            <a:spLocks noGrp="1"/>
          </p:cNvSpPr>
          <p:nvPr>
            <p:ph type="sldNum" sz="quarter" idx="15"/>
          </p:nvPr>
        </p:nvSpPr>
        <p:spPr/>
        <p:txBody>
          <a:bodyPr/>
          <a:lstStyle/>
          <a:p>
            <a:fld id="{CE58CB1E-F828-4F11-99E0-327109AF9DA4}" type="slidenum">
              <a:rPr lang="de-DE" smtClean="0"/>
              <a:pPr/>
              <a:t>19</a:t>
            </a:fld>
            <a:endParaRPr lang="de-DE" dirty="0"/>
          </a:p>
        </p:txBody>
      </p:sp>
      <p:sp>
        <p:nvSpPr>
          <p:cNvPr id="11"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Inhaltsplatzhalter 6"/>
          <p:cNvSpPr>
            <a:spLocks noGrp="1"/>
          </p:cNvSpPr>
          <p:nvPr>
            <p:ph sz="quarter" idx="18"/>
          </p:nvPr>
        </p:nvSpPr>
        <p:spPr/>
        <p:txBody>
          <a:bodyPr/>
          <a:lstStyle/>
          <a:p>
            <a:r>
              <a:rPr lang="de-DE"/>
              <a:t>Bilderklärung</a:t>
            </a:r>
            <a:endParaRPr lang="de-DE" dirty="0"/>
          </a:p>
        </p:txBody>
      </p:sp>
      <p:sp>
        <p:nvSpPr>
          <p:cNvPr id="21" name="Bildplatzhalter 20"/>
          <p:cNvSpPr>
            <a:spLocks noGrp="1"/>
          </p:cNvSpPr>
          <p:nvPr>
            <p:ph type="pic" sz="quarter" idx="14"/>
          </p:nvPr>
        </p:nvSpPr>
        <p:spPr/>
      </p:sp>
      <p:sp>
        <p:nvSpPr>
          <p:cNvPr id="3" name="Titel 2"/>
          <p:cNvSpPr>
            <a:spLocks noGrp="1"/>
          </p:cNvSpPr>
          <p:nvPr>
            <p:ph type="title"/>
          </p:nvPr>
        </p:nvSpPr>
        <p:spPr/>
        <p:txBody>
          <a:bodyPr/>
          <a:lstStyle/>
          <a:p>
            <a:r>
              <a:rPr lang="de-DE"/>
              <a:t>Nicht Format füllende Bilder</a:t>
            </a:r>
            <a:endParaRPr lang="de-DE"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idx="14"/>
          </p:nvPr>
        </p:nvSpPr>
        <p:spPr/>
        <p:txBody>
          <a:bodyPr/>
          <a:lstStyle/>
          <a:p>
            <a:r>
              <a:rPr lang="de-DE" dirty="0"/>
              <a:t>Überschrift 2</a:t>
            </a:r>
          </a:p>
          <a:p>
            <a:r>
              <a:rPr lang="de-DE" dirty="0"/>
              <a:t>Hier steht ein einleitender oder beschreibender Fließtext und nach Wunsch eine Aufzählung</a:t>
            </a:r>
          </a:p>
          <a:p>
            <a:endParaRPr lang="de-DE" dirty="0"/>
          </a:p>
          <a:p>
            <a:r>
              <a:rPr lang="de-DE" dirty="0"/>
              <a:t>Punkt 1</a:t>
            </a:r>
          </a:p>
          <a:p>
            <a:endParaRPr lang="de-DE" dirty="0"/>
          </a:p>
          <a:p>
            <a:r>
              <a:rPr lang="de-DE" dirty="0"/>
              <a:t>Punkt 2</a:t>
            </a:r>
          </a:p>
          <a:p>
            <a:endParaRPr lang="de-DE" dirty="0"/>
          </a:p>
          <a:p>
            <a:r>
              <a:rPr lang="de-DE" dirty="0"/>
              <a:t>Punkt 3</a:t>
            </a:r>
          </a:p>
          <a:p>
            <a:endParaRPr lang="de-DE" dirty="0"/>
          </a:p>
          <a:p>
            <a:r>
              <a:rPr lang="de-DE" dirty="0"/>
              <a:t>Punkt 4</a:t>
            </a:r>
          </a:p>
          <a:p>
            <a:endParaRPr lang="de-DE" dirty="0"/>
          </a:p>
          <a:p>
            <a:endParaRPr lang="de-DE" dirty="0"/>
          </a:p>
        </p:txBody>
      </p:sp>
      <p:pic>
        <p:nvPicPr>
          <p:cNvPr id="2" name="Inhaltsplatzhalter 1"/>
          <p:cNvPicPr>
            <a:picLocks noGrp="1" noChangeAspect="1"/>
          </p:cNvPicPr>
          <p:nvPr>
            <p:ph idx="15"/>
          </p:nvPr>
        </p:nvPicPr>
        <p:blipFill>
          <a:blip r:embed="rId2">
            <a:extLst>
              <a:ext uri="{28A0092B-C50C-407E-A947-70E740481C1C}">
                <a14:useLocalDpi xmlns:a14="http://schemas.microsoft.com/office/drawing/2010/main" val="0"/>
              </a:ext>
            </a:extLst>
          </a:blip>
          <a:stretch>
            <a:fillRect/>
          </a:stretch>
        </p:blipFill>
        <p:spPr>
          <a:xfrm>
            <a:off x="4646613" y="2015331"/>
            <a:ext cx="4181475" cy="4181475"/>
          </a:xfrm>
        </p:spPr>
      </p:pic>
      <p:sp>
        <p:nvSpPr>
          <p:cNvPr id="5" name="Foliennummernplatzhalter 4"/>
          <p:cNvSpPr>
            <a:spLocks noGrp="1"/>
          </p:cNvSpPr>
          <p:nvPr>
            <p:ph type="sldNum" sz="quarter" idx="16"/>
          </p:nvPr>
        </p:nvSpPr>
        <p:spPr/>
        <p:txBody>
          <a:bodyPr/>
          <a:lstStyle/>
          <a:p>
            <a:fld id="{CE58CB1E-F828-4F11-99E0-327109AF9DA4}" type="slidenum">
              <a:rPr lang="de-DE" smtClean="0">
                <a:solidFill>
                  <a:prstClr val="black"/>
                </a:solidFill>
              </a:rPr>
              <a:pPr/>
              <a:t>2</a:t>
            </a:fld>
            <a:endParaRPr lang="de-DE" dirty="0">
              <a:solidFill>
                <a:prstClr val="black"/>
              </a:solidFill>
            </a:endParaRPr>
          </a:p>
        </p:txBody>
      </p:sp>
      <p:sp>
        <p:nvSpPr>
          <p:cNvPr id="7" name="Fußzeilenplatzhalter 4"/>
          <p:cNvSpPr>
            <a:spLocks noGrp="1"/>
          </p:cNvSpPr>
          <p:nvPr>
            <p:ph type="ftr" sz="quarter" idx="17"/>
          </p:nvPr>
        </p:nvSpPr>
        <p:spPr/>
        <p:txBody>
          <a:bodyPr/>
          <a:lstStyle/>
          <a:p>
            <a:r>
              <a:rPr lang="de-DE">
                <a:solidFill>
                  <a:prstClr val="black"/>
                </a:solidFill>
              </a:rPr>
              <a:t>Dr. rer. nat. Erika Mustermann (TUM) | kann beliebig erweitert werden | Infos mit Strich trennen</a:t>
            </a:r>
            <a:endParaRPr lang="en-US" dirty="0">
              <a:solidFill>
                <a:prstClr val="black"/>
              </a:solidFill>
            </a:endParaRPr>
          </a:p>
        </p:txBody>
      </p:sp>
      <p:sp>
        <p:nvSpPr>
          <p:cNvPr id="4" name="Titel 3"/>
          <p:cNvSpPr>
            <a:spLocks noGrp="1"/>
          </p:cNvSpPr>
          <p:nvPr>
            <p:ph type="title"/>
          </p:nvPr>
        </p:nvSpPr>
        <p:spPr/>
        <p:txBody>
          <a:bodyPr/>
          <a:lstStyle/>
          <a:p>
            <a:r>
              <a:rPr lang="de-DE" dirty="0" smtClean="0"/>
              <a:t>Aufgabenstellung</a:t>
            </a:r>
            <a:endParaRPr lang="de-DE" dirty="0"/>
          </a:p>
        </p:txBody>
      </p:sp>
    </p:spTree>
    <p:extLst>
      <p:ext uri="{BB962C8B-B14F-4D97-AF65-F5344CB8AC3E}">
        <p14:creationId xmlns:p14="http://schemas.microsoft.com/office/powerpoint/2010/main" val="1262625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498725"/>
          <a:ext cx="8509507" cy="2119200"/>
        </p:xfrm>
        <a:graphic>
          <a:graphicData uri="http://schemas.openxmlformats.org/drawingml/2006/table">
            <a:tbl>
              <a:tblPr bandRow="1">
                <a:tableStyleId>{5940675A-B579-460E-94D1-54222C63F5DA}</a:tableStyleId>
              </a:tblPr>
              <a:tblGrid>
                <a:gridCol w="3493889">
                  <a:extLst>
                    <a:ext uri="{9D8B030D-6E8A-4147-A177-3AD203B41FA5}">
                      <a16:colId xmlns:a16="http://schemas.microsoft.com/office/drawing/2014/main" xmlns="" val="20000"/>
                    </a:ext>
                  </a:extLst>
                </a:gridCol>
                <a:gridCol w="5015618">
                  <a:extLst>
                    <a:ext uri="{9D8B030D-6E8A-4147-A177-3AD203B41FA5}">
                      <a16:colId xmlns:a16="http://schemas.microsoft.com/office/drawing/2014/main" xmlns="" val="20001"/>
                    </a:ext>
                  </a:extLst>
                </a:gridCol>
              </a:tblGrid>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Strecke</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39 km/Tag (14.360 km/Jahr)</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42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Ø - Geschwindigkeit</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25 km/h</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Verfügbare Ladezeit</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22 h/Tag</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Kosten</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Kleinwagen mit Verbrennungsmotor</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Einsatzgebiet</a:t>
                      </a:r>
                      <a:endParaRPr lang="de-DE" sz="1600" b="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Stadt und Umland</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bl>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20</a:t>
            </a:fld>
            <a:endParaRPr lang="de-DE" dirty="0"/>
          </a:p>
        </p:txBody>
      </p:sp>
      <p:sp>
        <p:nvSpPr>
          <p:cNvPr id="10"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2" name="Textplatzhalter 1"/>
          <p:cNvSpPr>
            <a:spLocks noGrp="1"/>
          </p:cNvSpPr>
          <p:nvPr>
            <p:ph type="body" sz="quarter" idx="13"/>
          </p:nvPr>
        </p:nvSpPr>
        <p:spPr/>
        <p:txBody>
          <a:bodyPr/>
          <a:lstStyle/>
          <a:p>
            <a:r>
              <a:rPr lang="de-DE"/>
              <a:t>Tabelle ohne Farbe und kein Rand</a:t>
            </a:r>
            <a:br>
              <a:rPr lang="de-DE"/>
            </a:br>
            <a:r>
              <a:rPr lang="de-DE"/>
              <a:t>innerer Seitenrand links 0 cm, oben z.B. 0,5 cm (für genug Zeilenabstand innerhalb) </a:t>
            </a:r>
            <a:endParaRPr lang="de-DE" dirty="0"/>
          </a:p>
        </p:txBody>
      </p:sp>
      <p:sp>
        <p:nvSpPr>
          <p:cNvPr id="3" name="Titel 2"/>
          <p:cNvSpPr>
            <a:spLocks noGrp="1"/>
          </p:cNvSpPr>
          <p:nvPr>
            <p:ph type="title"/>
          </p:nvPr>
        </p:nvSpPr>
        <p:spPr/>
        <p:txBody>
          <a:bodyPr/>
          <a:lstStyle/>
          <a:p>
            <a:r>
              <a:rPr lang="de-DE"/>
              <a:t>Tabelle – Beispiel 1</a:t>
            </a:r>
            <a:endParaRPr lang="de-DE"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498725"/>
          <a:ext cx="8509507" cy="2119200"/>
        </p:xfrm>
        <a:graphic>
          <a:graphicData uri="http://schemas.openxmlformats.org/drawingml/2006/table">
            <a:tbl>
              <a:tblPr bandRow="1">
                <a:tableStyleId>{5940675A-B579-460E-94D1-54222C63F5DA}</a:tableStyleId>
              </a:tblPr>
              <a:tblGrid>
                <a:gridCol w="3493889">
                  <a:extLst>
                    <a:ext uri="{9D8B030D-6E8A-4147-A177-3AD203B41FA5}">
                      <a16:colId xmlns:a16="http://schemas.microsoft.com/office/drawing/2014/main" xmlns="" val="20000"/>
                    </a:ext>
                  </a:extLst>
                </a:gridCol>
                <a:gridCol w="5015618">
                  <a:extLst>
                    <a:ext uri="{9D8B030D-6E8A-4147-A177-3AD203B41FA5}">
                      <a16:colId xmlns:a16="http://schemas.microsoft.com/office/drawing/2014/main" xmlns="" val="20001"/>
                    </a:ext>
                  </a:extLst>
                </a:gridCol>
              </a:tblGrid>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Strecke</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39 km/Tag (14.360 km/Jahr)</a:t>
                      </a:r>
                      <a:endParaRPr lang="de-DE" sz="1600" dirty="0">
                        <a:latin typeface="+mn-lt"/>
                      </a:endParaRPr>
                    </a:p>
                  </a:txBody>
                  <a:tcPr marL="54000" marR="0" marT="180000" marB="0" anchor="ctr"/>
                </a:tc>
                <a:extLst>
                  <a:ext uri="{0D108BD9-81ED-4DB2-BD59-A6C34878D82A}">
                    <a16:rowId xmlns:a16="http://schemas.microsoft.com/office/drawing/2014/main" xmlns="" val="10000"/>
                  </a:ext>
                </a:extLst>
              </a:tr>
              <a:tr h="42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Ø - Geschwindigkeit</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25 km/h</a:t>
                      </a:r>
                      <a:endParaRPr lang="de-DE" sz="1600" dirty="0">
                        <a:latin typeface="+mn-lt"/>
                      </a:endParaRPr>
                    </a:p>
                  </a:txBody>
                  <a:tcPr marL="54000" marR="0" marT="180000" marB="0" anchor="ctr"/>
                </a:tc>
                <a:extLst>
                  <a:ext uri="{0D108BD9-81ED-4DB2-BD59-A6C34878D82A}">
                    <a16:rowId xmlns:a16="http://schemas.microsoft.com/office/drawing/2014/main" xmlns="" val="10001"/>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Verfügbare Ladezeit</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22 h/Tag</a:t>
                      </a:r>
                      <a:endParaRPr lang="de-DE" sz="1600" dirty="0">
                        <a:latin typeface="+mn-lt"/>
                      </a:endParaRPr>
                    </a:p>
                  </a:txBody>
                  <a:tcPr marL="54000" marR="0" marT="180000" marB="0" anchor="ctr"/>
                </a:tc>
                <a:extLst>
                  <a:ext uri="{0D108BD9-81ED-4DB2-BD59-A6C34878D82A}">
                    <a16:rowId xmlns:a16="http://schemas.microsoft.com/office/drawing/2014/main" xmlns="" val="10002"/>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Kosten</a:t>
                      </a:r>
                      <a:endParaRPr lang="de-DE" sz="1600" dirty="0">
                        <a:latin typeface="+mn-lt"/>
                      </a:endParaRPr>
                    </a:p>
                  </a:txBody>
                  <a:tcPr marL="54000" marR="0" marT="18000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Kleinwagen mit Verbrennungsmotor</a:t>
                      </a:r>
                      <a:endParaRPr lang="de-DE" sz="1600" dirty="0">
                        <a:latin typeface="+mn-lt"/>
                      </a:endParaRPr>
                    </a:p>
                  </a:txBody>
                  <a:tcPr marL="54000" marR="0" marT="180000" marB="0" anchor="ctr"/>
                </a:tc>
                <a:extLst>
                  <a:ext uri="{0D108BD9-81ED-4DB2-BD59-A6C34878D82A}">
                    <a16:rowId xmlns:a16="http://schemas.microsoft.com/office/drawing/2014/main" xmlns="" val="10003"/>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Einsatzgebiet</a:t>
                      </a:r>
                      <a:endParaRPr lang="de-DE" sz="1600" b="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Stadt und Umland</a:t>
                      </a:r>
                      <a:endParaRPr lang="de-DE" sz="1600" dirty="0">
                        <a:latin typeface="+mn-lt"/>
                      </a:endParaRPr>
                    </a:p>
                  </a:txBody>
                  <a:tcPr marL="54000" marR="0" marT="180000" marB="0" anchor="ctr"/>
                </a:tc>
                <a:extLst>
                  <a:ext uri="{0D108BD9-81ED-4DB2-BD59-A6C34878D82A}">
                    <a16:rowId xmlns:a16="http://schemas.microsoft.com/office/drawing/2014/main" xmlns="" val="10004"/>
                  </a:ext>
                </a:extLst>
              </a:tr>
            </a:tbl>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21</a:t>
            </a:fld>
            <a:endParaRPr lang="de-DE" dirty="0"/>
          </a:p>
        </p:txBody>
      </p:sp>
      <p:sp>
        <p:nvSpPr>
          <p:cNvPr id="10"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2" name="Textplatzhalter 1"/>
          <p:cNvSpPr>
            <a:spLocks noGrp="1"/>
          </p:cNvSpPr>
          <p:nvPr>
            <p:ph type="body" sz="quarter" idx="13"/>
          </p:nvPr>
        </p:nvSpPr>
        <p:spPr/>
        <p:txBody>
          <a:bodyPr/>
          <a:lstStyle/>
          <a:p>
            <a:r>
              <a:rPr lang="de-DE"/>
              <a:t>Tabelle mit schwarzem Rand</a:t>
            </a:r>
            <a:br>
              <a:rPr lang="de-DE"/>
            </a:br>
            <a:r>
              <a:rPr lang="de-DE"/>
              <a:t>innerer Seitenrand links 0,15 cm, oben z.B. 0,5 cm (für genug Zeilenabstand innerhalb) </a:t>
            </a:r>
            <a:endParaRPr lang="de-DE" dirty="0"/>
          </a:p>
        </p:txBody>
      </p:sp>
      <p:sp>
        <p:nvSpPr>
          <p:cNvPr id="3" name="Titel 2"/>
          <p:cNvSpPr>
            <a:spLocks noGrp="1"/>
          </p:cNvSpPr>
          <p:nvPr>
            <p:ph type="title"/>
          </p:nvPr>
        </p:nvSpPr>
        <p:spPr/>
        <p:txBody>
          <a:bodyPr/>
          <a:lstStyle/>
          <a:p>
            <a:r>
              <a:rPr lang="de-DE"/>
              <a:t>Tabelle – Beispiel 2</a:t>
            </a:r>
            <a:endParaRPr lang="de-DE"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1"/>
          </p:nvPr>
        </p:nvSpPr>
        <p:spPr/>
        <p:txBody>
          <a:bodyPr/>
          <a:lstStyle/>
          <a:p>
            <a:fld id="{CE58CB1E-F828-4F11-99E0-327109AF9DA4}" type="slidenum">
              <a:rPr lang="de-DE" smtClean="0"/>
              <a:pPr/>
              <a:t>22</a:t>
            </a:fld>
            <a:endParaRPr lang="de-DE" dirty="0"/>
          </a:p>
        </p:txBody>
      </p:sp>
      <p:sp>
        <p:nvSpPr>
          <p:cNvPr id="9"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extplatzhalter 2"/>
          <p:cNvSpPr>
            <a:spLocks noGrp="1"/>
          </p:cNvSpPr>
          <p:nvPr>
            <p:ph type="body" sz="quarter" idx="13"/>
          </p:nvPr>
        </p:nvSpPr>
        <p:spPr/>
        <p:txBody>
          <a:bodyPr/>
          <a:lstStyle/>
          <a:p>
            <a:r>
              <a:rPr lang="de-DE" dirty="0"/>
              <a:t>Nach Möglichkeit linksbündig bleiben</a:t>
            </a:r>
            <a:br>
              <a:rPr lang="de-DE" dirty="0"/>
            </a:br>
            <a:r>
              <a:rPr lang="de-DE" dirty="0"/>
              <a:t>Unnötige Striche und Balken vermeiden</a:t>
            </a:r>
          </a:p>
        </p:txBody>
      </p:sp>
      <p:sp>
        <p:nvSpPr>
          <p:cNvPr id="4" name="Titel 3"/>
          <p:cNvSpPr>
            <a:spLocks noGrp="1"/>
          </p:cNvSpPr>
          <p:nvPr>
            <p:ph type="title"/>
          </p:nvPr>
        </p:nvSpPr>
        <p:spPr/>
        <p:txBody>
          <a:bodyPr/>
          <a:lstStyle/>
          <a:p>
            <a:r>
              <a:rPr lang="de-DE"/>
              <a:t>Diagramme – Beispiel 1</a:t>
            </a:r>
            <a:endParaRPr lang="de-DE" dirty="0"/>
          </a:p>
        </p:txBody>
      </p:sp>
      <p:graphicFrame>
        <p:nvGraphicFramePr>
          <p:cNvPr id="14" name="Diagramm 13"/>
          <p:cNvGraphicFramePr/>
          <p:nvPr>
            <p:extLst/>
          </p:nvPr>
        </p:nvGraphicFramePr>
        <p:xfrm>
          <a:off x="209868" y="2388199"/>
          <a:ext cx="8515032" cy="420786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Inhaltsplatzhalter 5"/>
          <p:cNvGraphicFramePr>
            <a:graphicFrameLocks noGrp="1"/>
          </p:cNvGraphicFramePr>
          <p:nvPr>
            <p:ph idx="1"/>
            <p:extLst>
              <p:ext uri="{D42A27DB-BD31-4B8C-83A1-F6EECF244321}">
                <p14:modId xmlns:p14="http://schemas.microsoft.com/office/powerpoint/2010/main" val="2021366215"/>
              </p:ext>
            </p:extLst>
          </p:nvPr>
        </p:nvGraphicFramePr>
        <p:xfrm>
          <a:off x="319088" y="1762125"/>
          <a:ext cx="8509000" cy="4699000"/>
        </p:xfrm>
        <a:graphic>
          <a:graphicData uri="http://schemas.openxmlformats.org/drawingml/2006/chart">
            <c:chart xmlns:c="http://schemas.openxmlformats.org/drawingml/2006/chart" xmlns:r="http://schemas.openxmlformats.org/officeDocument/2006/relationships" r:id="rId2"/>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23</a:t>
            </a:fld>
            <a:endParaRPr lang="de-DE" dirty="0"/>
          </a:p>
        </p:txBody>
      </p:sp>
      <p:sp>
        <p:nvSpPr>
          <p:cNvPr id="7"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p:txBody>
          <a:bodyPr/>
          <a:lstStyle/>
          <a:p>
            <a:r>
              <a:rPr lang="de-DE"/>
              <a:t>Diagramme</a:t>
            </a:r>
            <a:endParaRPr lang="de-DE"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285750" indent="-285750">
              <a:buFont typeface="Arial" panose="020B0604020202020204" pitchFamily="34" charset="0"/>
              <a:buChar char="•"/>
            </a:pPr>
            <a:r>
              <a:rPr lang="de-DE" dirty="0"/>
              <a:t>C-Code mit Input / Output</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Pseudo Assembler Code</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Single-Pixel-</a:t>
            </a:r>
            <a:r>
              <a:rPr lang="de-DE" dirty="0" err="1"/>
              <a:t>Calculation</a:t>
            </a: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Parallelisierung</a:t>
            </a:r>
          </a:p>
          <a:p>
            <a:pPr marL="461963" lvl="1" indent="-285750">
              <a:buFont typeface="Symbol" panose="05050102010706020507" pitchFamily="18" charset="2"/>
              <a:buChar char="-"/>
            </a:pPr>
            <a:r>
              <a:rPr lang="de-DE" dirty="0"/>
              <a:t>Erster Ansatz:		</a:t>
            </a:r>
            <a:r>
              <a:rPr lang="de-DE" dirty="0" err="1"/>
              <a:t>Float</a:t>
            </a:r>
            <a:r>
              <a:rPr lang="de-DE" dirty="0"/>
              <a:t>-Array mit Positionen </a:t>
            </a:r>
            <a:r>
              <a:rPr lang="de-DE" dirty="0">
                <a:sym typeface="Wingdings" panose="05000000000000000000" pitchFamily="2" charset="2"/>
              </a:rPr>
              <a:t> Q-Register</a:t>
            </a:r>
            <a:endParaRPr lang="de-DE" dirty="0"/>
          </a:p>
          <a:p>
            <a:pPr marL="461963" lvl="1" indent="-285750">
              <a:buFont typeface="Symbol" panose="05050102010706020507" pitchFamily="18" charset="2"/>
              <a:buChar char="-"/>
            </a:pPr>
            <a:r>
              <a:rPr lang="de-DE" dirty="0"/>
              <a:t>Zweiter Ansatz:	Kontinuierlich 4 Pixel berechnen </a:t>
            </a:r>
            <a:r>
              <a:rPr lang="de-DE" dirty="0">
                <a:sym typeface="Wingdings" panose="05000000000000000000" pitchFamily="2" charset="2"/>
              </a:rPr>
              <a:t> Fertige Pixel austauschen</a:t>
            </a:r>
          </a:p>
          <a:p>
            <a:pPr marL="461963" lvl="1" indent="-285750">
              <a:buFont typeface="Symbol" panose="05050102010706020507" pitchFamily="18" charset="2"/>
              <a:buChar char="-"/>
            </a:pPr>
            <a:endParaRPr lang="de-DE" dirty="0">
              <a:sym typeface="Wingdings" panose="05000000000000000000" pitchFamily="2" charset="2"/>
            </a:endParaRPr>
          </a:p>
          <a:p>
            <a:endParaRPr lang="de-DE" dirty="0"/>
          </a:p>
          <a:p>
            <a:pPr marL="285750" indent="-285750">
              <a:buFont typeface="Arial" panose="020B0604020202020204" pitchFamily="34" charset="0"/>
              <a:buChar char="•"/>
            </a:pPr>
            <a:endParaRPr lang="de-DE" dirty="0"/>
          </a:p>
        </p:txBody>
      </p:sp>
      <p:sp>
        <p:nvSpPr>
          <p:cNvPr id="3" name="Foliennummernplatzhalter 2"/>
          <p:cNvSpPr>
            <a:spLocks noGrp="1"/>
          </p:cNvSpPr>
          <p:nvPr>
            <p:ph type="sldNum" sz="quarter" idx="11"/>
          </p:nvPr>
        </p:nvSpPr>
        <p:spPr/>
        <p:txBody>
          <a:bodyPr/>
          <a:lstStyle/>
          <a:p>
            <a:fld id="{CE58CB1E-F828-4F11-99E0-327109AF9DA4}" type="slidenum">
              <a:rPr lang="de-DE" smtClean="0"/>
              <a:pPr/>
              <a:t>3</a:t>
            </a:fld>
            <a:endParaRPr lang="de-DE" dirty="0"/>
          </a:p>
        </p:txBody>
      </p:sp>
      <p:sp>
        <p:nvSpPr>
          <p:cNvPr id="4" name="Fußzeilenplatzhalter 3"/>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5" name="Titel 4"/>
          <p:cNvSpPr>
            <a:spLocks noGrp="1"/>
          </p:cNvSpPr>
          <p:nvPr>
            <p:ph type="title"/>
          </p:nvPr>
        </p:nvSpPr>
        <p:spPr>
          <a:xfrm>
            <a:off x="319090" y="994334"/>
            <a:ext cx="8508999" cy="410369"/>
          </a:xfrm>
        </p:spPr>
        <p:txBody>
          <a:bodyPr/>
          <a:lstStyle/>
          <a:p>
            <a:r>
              <a:rPr lang="de-DE" dirty="0"/>
              <a:t>Lösungsfindung</a:t>
            </a:r>
          </a:p>
        </p:txBody>
      </p:sp>
    </p:spTree>
    <p:extLst>
      <p:ext uri="{BB962C8B-B14F-4D97-AF65-F5344CB8AC3E}">
        <p14:creationId xmlns:p14="http://schemas.microsoft.com/office/powerpoint/2010/main" val="1769324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Gerader Verbinder 31"/>
          <p:cNvCxnSpPr/>
          <p:nvPr/>
        </p:nvCxnSpPr>
        <p:spPr>
          <a:xfrm flipH="1">
            <a:off x="3330047" y="2207517"/>
            <a:ext cx="2" cy="3187898"/>
          </a:xfrm>
          <a:prstGeom prst="line">
            <a:avLst/>
          </a:prstGeom>
          <a:ln w="57150"/>
        </p:spPr>
        <p:style>
          <a:lnRef idx="1">
            <a:schemeClr val="accent3"/>
          </a:lnRef>
          <a:fillRef idx="0">
            <a:schemeClr val="accent3"/>
          </a:fillRef>
          <a:effectRef idx="0">
            <a:schemeClr val="accent3"/>
          </a:effectRef>
          <a:fontRef idx="minor">
            <a:schemeClr val="tx1"/>
          </a:fontRef>
        </p:style>
      </p:cxnSp>
      <p:cxnSp>
        <p:nvCxnSpPr>
          <p:cNvPr id="33" name="Gerader Verbinder 32"/>
          <p:cNvCxnSpPr/>
          <p:nvPr/>
        </p:nvCxnSpPr>
        <p:spPr>
          <a:xfrm>
            <a:off x="4985991" y="2207517"/>
            <a:ext cx="36386" cy="3574584"/>
          </a:xfrm>
          <a:prstGeom prst="line">
            <a:avLst/>
          </a:prstGeom>
          <a:ln w="57150"/>
        </p:spPr>
        <p:style>
          <a:lnRef idx="1">
            <a:schemeClr val="accent3"/>
          </a:lnRef>
          <a:fillRef idx="0">
            <a:schemeClr val="accent3"/>
          </a:fillRef>
          <a:effectRef idx="0">
            <a:schemeClr val="accent3"/>
          </a:effectRef>
          <a:fontRef idx="minor">
            <a:schemeClr val="tx1"/>
          </a:fontRef>
        </p:style>
      </p:cxnSp>
      <p:cxnSp>
        <p:nvCxnSpPr>
          <p:cNvPr id="34" name="Gerader Verbinder 33"/>
          <p:cNvCxnSpPr/>
          <p:nvPr/>
        </p:nvCxnSpPr>
        <p:spPr>
          <a:xfrm>
            <a:off x="6855754" y="2207517"/>
            <a:ext cx="31840" cy="4024961"/>
          </a:xfrm>
          <a:prstGeom prst="line">
            <a:avLst/>
          </a:prstGeom>
          <a:ln w="57150"/>
        </p:spPr>
        <p:style>
          <a:lnRef idx="1">
            <a:schemeClr val="accent3"/>
          </a:lnRef>
          <a:fillRef idx="0">
            <a:schemeClr val="accent3"/>
          </a:fillRef>
          <a:effectRef idx="0">
            <a:schemeClr val="accent3"/>
          </a:effectRef>
          <a:fontRef idx="minor">
            <a:schemeClr val="tx1"/>
          </a:fontRef>
        </p:style>
      </p:cxnSp>
      <p:cxnSp>
        <p:nvCxnSpPr>
          <p:cNvPr id="31" name="Gerader Verbinder 30"/>
          <p:cNvCxnSpPr>
            <a:stCxn id="26" idx="4"/>
          </p:cNvCxnSpPr>
          <p:nvPr/>
        </p:nvCxnSpPr>
        <p:spPr>
          <a:xfrm flipH="1">
            <a:off x="1605871" y="2207517"/>
            <a:ext cx="2" cy="2314155"/>
          </a:xfrm>
          <a:prstGeom prst="line">
            <a:avLst/>
          </a:prstGeom>
          <a:ln w="57150"/>
        </p:spPr>
        <p:style>
          <a:lnRef idx="1">
            <a:schemeClr val="accent3"/>
          </a:lnRef>
          <a:fillRef idx="0">
            <a:schemeClr val="accent3"/>
          </a:fillRef>
          <a:effectRef idx="0">
            <a:schemeClr val="accent3"/>
          </a:effectRef>
          <a:fontRef idx="minor">
            <a:schemeClr val="tx1"/>
          </a:fontRef>
        </p:style>
      </p:cxnSp>
      <p:sp>
        <p:nvSpPr>
          <p:cNvPr id="3" name="Foliennummernplatzhalter 2"/>
          <p:cNvSpPr>
            <a:spLocks noGrp="1"/>
          </p:cNvSpPr>
          <p:nvPr>
            <p:ph type="sldNum" sz="quarter" idx="11"/>
          </p:nvPr>
        </p:nvSpPr>
        <p:spPr/>
        <p:txBody>
          <a:bodyPr/>
          <a:lstStyle/>
          <a:p>
            <a:fld id="{CE58CB1E-F828-4F11-99E0-327109AF9DA4}" type="slidenum">
              <a:rPr lang="de-DE" smtClean="0"/>
              <a:pPr/>
              <a:t>4</a:t>
            </a:fld>
            <a:endParaRPr lang="de-DE" dirty="0"/>
          </a:p>
        </p:txBody>
      </p:sp>
      <p:sp>
        <p:nvSpPr>
          <p:cNvPr id="4" name="Fußzeilenplatzhalter 3"/>
          <p:cNvSpPr>
            <a:spLocks noGrp="1"/>
          </p:cNvSpPr>
          <p:nvPr>
            <p:ph type="ftr" sz="quarter" idx="12"/>
          </p:nvPr>
        </p:nvSpPr>
        <p:spPr/>
        <p:txBody>
          <a:bodyPr/>
          <a:lstStyle/>
          <a:p>
            <a:r>
              <a:rPr lang="de-DE" dirty="0"/>
              <a:t>Oliver Jung | Robin </a:t>
            </a:r>
            <a:r>
              <a:rPr lang="de-DE" dirty="0" err="1"/>
              <a:t>Ostner</a:t>
            </a:r>
            <a:r>
              <a:rPr lang="de-DE" dirty="0"/>
              <a:t> | Florian Sprang</a:t>
            </a:r>
            <a:endParaRPr lang="en-US" dirty="0"/>
          </a:p>
        </p:txBody>
      </p:sp>
      <p:sp>
        <p:nvSpPr>
          <p:cNvPr id="5" name="Titel 4"/>
          <p:cNvSpPr>
            <a:spLocks noGrp="1"/>
          </p:cNvSpPr>
          <p:nvPr>
            <p:ph type="title"/>
          </p:nvPr>
        </p:nvSpPr>
        <p:spPr>
          <a:xfrm>
            <a:off x="319090" y="994334"/>
            <a:ext cx="8508999" cy="410369"/>
          </a:xfrm>
        </p:spPr>
        <p:txBody>
          <a:bodyPr/>
          <a:lstStyle/>
          <a:p>
            <a:r>
              <a:rPr lang="de-DE" dirty="0"/>
              <a:t>Umsetzung der Parallelisierung</a:t>
            </a:r>
          </a:p>
        </p:txBody>
      </p:sp>
      <p:sp>
        <p:nvSpPr>
          <p:cNvPr id="8" name="Rechteck 7"/>
          <p:cNvSpPr/>
          <p:nvPr/>
        </p:nvSpPr>
        <p:spPr>
          <a:xfrm>
            <a:off x="415572" y="3545008"/>
            <a:ext cx="6699462" cy="6141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sz="2400" dirty="0"/>
              <a:t>Berechnung</a:t>
            </a:r>
          </a:p>
        </p:txBody>
      </p:sp>
      <p:sp>
        <p:nvSpPr>
          <p:cNvPr id="12" name="Textfeld 11"/>
          <p:cNvSpPr txBox="1"/>
          <p:nvPr/>
        </p:nvSpPr>
        <p:spPr>
          <a:xfrm>
            <a:off x="7151428" y="3243618"/>
            <a:ext cx="1992572" cy="1122871"/>
          </a:xfrm>
          <a:prstGeom prst="rect">
            <a:avLst/>
          </a:prstGeom>
          <a:noFill/>
        </p:spPr>
        <p:txBody>
          <a:bodyPr wrap="square" lIns="0" tIns="0" rIns="0" bIns="0" rtlCol="0">
            <a:spAutoFit/>
          </a:bodyPr>
          <a:lstStyle/>
          <a:p>
            <a:pPr>
              <a:lnSpc>
                <a:spcPct val="114000"/>
              </a:lnSpc>
            </a:pPr>
            <a:r>
              <a:rPr lang="de-DE" sz="1600" dirty="0">
                <a:latin typeface="+mn-lt"/>
              </a:rPr>
              <a:t>Q1, Konstante x-Wert</a:t>
            </a:r>
          </a:p>
          <a:p>
            <a:pPr>
              <a:lnSpc>
                <a:spcPct val="114000"/>
              </a:lnSpc>
            </a:pPr>
            <a:r>
              <a:rPr lang="de-DE" sz="1600" dirty="0">
                <a:latin typeface="+mn-lt"/>
              </a:rPr>
              <a:t>Q2, Konstante y-Wert</a:t>
            </a:r>
          </a:p>
          <a:p>
            <a:pPr>
              <a:lnSpc>
                <a:spcPct val="114000"/>
              </a:lnSpc>
            </a:pPr>
            <a:r>
              <a:rPr lang="de-DE" sz="1600" dirty="0">
                <a:latin typeface="+mn-lt"/>
              </a:rPr>
              <a:t>Q3, Realteil</a:t>
            </a:r>
          </a:p>
          <a:p>
            <a:pPr>
              <a:lnSpc>
                <a:spcPct val="114000"/>
              </a:lnSpc>
            </a:pPr>
            <a:r>
              <a:rPr lang="de-DE" sz="1600" dirty="0">
                <a:latin typeface="+mn-lt"/>
              </a:rPr>
              <a:t>Q4, </a:t>
            </a:r>
            <a:r>
              <a:rPr lang="de-DE" sz="1600" dirty="0" err="1">
                <a:latin typeface="+mn-lt"/>
              </a:rPr>
              <a:t>Imaginärteil</a:t>
            </a:r>
            <a:endParaRPr lang="de-DE" sz="1600" dirty="0">
              <a:latin typeface="+mn-lt"/>
            </a:endParaRPr>
          </a:p>
        </p:txBody>
      </p:sp>
      <p:cxnSp>
        <p:nvCxnSpPr>
          <p:cNvPr id="18" name="Gerader Verbinder 17"/>
          <p:cNvCxnSpPr/>
          <p:nvPr/>
        </p:nvCxnSpPr>
        <p:spPr>
          <a:xfrm flipH="1" flipV="1">
            <a:off x="159167" y="4366489"/>
            <a:ext cx="2302" cy="1928425"/>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9" name="Textfeld 18"/>
          <p:cNvSpPr txBox="1"/>
          <p:nvPr/>
        </p:nvSpPr>
        <p:spPr>
          <a:xfrm>
            <a:off x="9056" y="3241704"/>
            <a:ext cx="304827" cy="1099404"/>
          </a:xfrm>
          <a:prstGeom prst="rect">
            <a:avLst/>
          </a:prstGeom>
          <a:noFill/>
        </p:spPr>
        <p:txBody>
          <a:bodyPr vert="wordArtVert" wrap="square" lIns="0" tIns="0" rIns="0" bIns="0" rtlCol="0">
            <a:spAutoFit/>
          </a:bodyPr>
          <a:lstStyle/>
          <a:p>
            <a:pPr>
              <a:lnSpc>
                <a:spcPct val="114000"/>
              </a:lnSpc>
            </a:pPr>
            <a:r>
              <a:rPr lang="de-DE" sz="1600" dirty="0">
                <a:latin typeface="+mn-lt"/>
              </a:rPr>
              <a:t>LOOP</a:t>
            </a:r>
          </a:p>
        </p:txBody>
      </p:sp>
      <p:cxnSp>
        <p:nvCxnSpPr>
          <p:cNvPr id="22" name="Gerade Verbindung mit Pfeil 21"/>
          <p:cNvCxnSpPr/>
          <p:nvPr/>
        </p:nvCxnSpPr>
        <p:spPr>
          <a:xfrm flipV="1">
            <a:off x="172871" y="1678675"/>
            <a:ext cx="9099" cy="1483057"/>
          </a:xfrm>
          <a:prstGeom prst="straightConnector1">
            <a:avLst/>
          </a:prstGeom>
          <a:ln w="28575">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Flussdiagramm: Verbinder 25"/>
          <p:cNvSpPr/>
          <p:nvPr/>
        </p:nvSpPr>
        <p:spPr>
          <a:xfrm>
            <a:off x="1278326" y="1593368"/>
            <a:ext cx="655093" cy="614149"/>
          </a:xfrm>
          <a:prstGeom prst="flowChartConnector">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P1</a:t>
            </a:r>
          </a:p>
        </p:txBody>
      </p:sp>
      <p:sp>
        <p:nvSpPr>
          <p:cNvPr id="27" name="Flussdiagramm: Verbinder 26"/>
          <p:cNvSpPr/>
          <p:nvPr/>
        </p:nvSpPr>
        <p:spPr>
          <a:xfrm>
            <a:off x="3002501" y="1593368"/>
            <a:ext cx="655093" cy="614149"/>
          </a:xfrm>
          <a:prstGeom prst="flowChartConnector">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P2</a:t>
            </a:r>
          </a:p>
        </p:txBody>
      </p:sp>
      <p:sp>
        <p:nvSpPr>
          <p:cNvPr id="28" name="Flussdiagramm: Verbinder 27"/>
          <p:cNvSpPr/>
          <p:nvPr/>
        </p:nvSpPr>
        <p:spPr>
          <a:xfrm>
            <a:off x="4658443" y="1593368"/>
            <a:ext cx="655093" cy="614149"/>
          </a:xfrm>
          <a:prstGeom prst="flowChartConnector">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P3</a:t>
            </a:r>
          </a:p>
        </p:txBody>
      </p:sp>
      <p:sp>
        <p:nvSpPr>
          <p:cNvPr id="29" name="Flussdiagramm: Verbinder 28"/>
          <p:cNvSpPr/>
          <p:nvPr/>
        </p:nvSpPr>
        <p:spPr>
          <a:xfrm>
            <a:off x="6528205" y="1593368"/>
            <a:ext cx="655093" cy="614149"/>
          </a:xfrm>
          <a:prstGeom prst="flowChartConnector">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P4</a:t>
            </a:r>
          </a:p>
        </p:txBody>
      </p:sp>
      <p:sp>
        <p:nvSpPr>
          <p:cNvPr id="39" name="Abgerundetes Rechteck 38"/>
          <p:cNvSpPr/>
          <p:nvPr/>
        </p:nvSpPr>
        <p:spPr>
          <a:xfrm>
            <a:off x="934869" y="4521672"/>
            <a:ext cx="1330667" cy="440708"/>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Abbruch?</a:t>
            </a:r>
          </a:p>
        </p:txBody>
      </p:sp>
      <p:sp>
        <p:nvSpPr>
          <p:cNvPr id="40" name="Abgerundetes Rechteck 39"/>
          <p:cNvSpPr/>
          <p:nvPr/>
        </p:nvSpPr>
        <p:spPr>
          <a:xfrm>
            <a:off x="2636282" y="4954707"/>
            <a:ext cx="1330667" cy="440708"/>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Abbruch?</a:t>
            </a:r>
          </a:p>
        </p:txBody>
      </p:sp>
      <p:sp>
        <p:nvSpPr>
          <p:cNvPr id="41" name="Abgerundetes Rechteck 40"/>
          <p:cNvSpPr/>
          <p:nvPr/>
        </p:nvSpPr>
        <p:spPr>
          <a:xfrm>
            <a:off x="4357043" y="5401243"/>
            <a:ext cx="1330667" cy="440708"/>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Abbruch?</a:t>
            </a:r>
          </a:p>
        </p:txBody>
      </p:sp>
      <p:sp>
        <p:nvSpPr>
          <p:cNvPr id="42" name="Abgerundetes Rechteck 41"/>
          <p:cNvSpPr/>
          <p:nvPr/>
        </p:nvSpPr>
        <p:spPr>
          <a:xfrm>
            <a:off x="6222260" y="5850655"/>
            <a:ext cx="1330667" cy="440708"/>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Abbruch?</a:t>
            </a:r>
          </a:p>
        </p:txBody>
      </p:sp>
    </p:spTree>
    <p:extLst>
      <p:ext uri="{BB962C8B-B14F-4D97-AF65-F5344CB8AC3E}">
        <p14:creationId xmlns:p14="http://schemas.microsoft.com/office/powerpoint/2010/main" val="1635984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1"/>
          </p:nvPr>
        </p:nvSpPr>
        <p:spPr/>
        <p:txBody>
          <a:bodyPr/>
          <a:lstStyle/>
          <a:p>
            <a:fld id="{CE58CB1E-F828-4F11-99E0-327109AF9DA4}" type="slidenum">
              <a:rPr lang="de-DE" smtClean="0"/>
              <a:pPr/>
              <a:t>5</a:t>
            </a:fld>
            <a:endParaRPr lang="de-DE" dirty="0"/>
          </a:p>
        </p:txBody>
      </p:sp>
      <p:sp>
        <p:nvSpPr>
          <p:cNvPr id="4" name="Fußzeilenplatzhalter 3"/>
          <p:cNvSpPr>
            <a:spLocks noGrp="1"/>
          </p:cNvSpPr>
          <p:nvPr>
            <p:ph type="ftr" sz="quarter" idx="12"/>
          </p:nvPr>
        </p:nvSpPr>
        <p:spPr/>
        <p:txBody>
          <a:bodyPr/>
          <a:lstStyle/>
          <a:p>
            <a:r>
              <a:rPr lang="de-DE" dirty="0"/>
              <a:t>Oliver Jung | Robin </a:t>
            </a:r>
            <a:r>
              <a:rPr lang="de-DE" dirty="0" err="1"/>
              <a:t>Ostner</a:t>
            </a:r>
            <a:r>
              <a:rPr lang="de-DE" dirty="0"/>
              <a:t> | Florian Sprang</a:t>
            </a:r>
            <a:endParaRPr lang="en-US" dirty="0"/>
          </a:p>
        </p:txBody>
      </p:sp>
      <p:sp>
        <p:nvSpPr>
          <p:cNvPr id="5" name="Titel 4"/>
          <p:cNvSpPr>
            <a:spLocks noGrp="1"/>
          </p:cNvSpPr>
          <p:nvPr>
            <p:ph type="title"/>
          </p:nvPr>
        </p:nvSpPr>
        <p:spPr>
          <a:xfrm>
            <a:off x="319090" y="739579"/>
            <a:ext cx="8508999" cy="410369"/>
          </a:xfrm>
        </p:spPr>
        <p:txBody>
          <a:bodyPr/>
          <a:lstStyle/>
          <a:p>
            <a:r>
              <a:rPr lang="de-DE" dirty="0"/>
              <a:t>Single vs. Parallel</a:t>
            </a:r>
          </a:p>
        </p:txBody>
      </p:sp>
      <p:graphicFrame>
        <p:nvGraphicFramePr>
          <p:cNvPr id="7" name="Diagramm 6"/>
          <p:cNvGraphicFramePr/>
          <p:nvPr>
            <p:extLst>
              <p:ext uri="{D42A27DB-BD31-4B8C-83A1-F6EECF244321}">
                <p14:modId xmlns:p14="http://schemas.microsoft.com/office/powerpoint/2010/main" val="1841260317"/>
              </p:ext>
            </p:extLst>
          </p:nvPr>
        </p:nvGraphicFramePr>
        <p:xfrm>
          <a:off x="1524000" y="1397000"/>
          <a:ext cx="6096000" cy="406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6103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err="1"/>
              <a:t>Dieser</a:t>
            </a:r>
            <a:r>
              <a:rPr dirty="0"/>
              <a:t> Folienmaster gilt bei offiziellen Präsentationen im Rahmen der TUM.</a:t>
            </a:r>
            <a:br>
              <a:rPr dirty="0"/>
            </a:br>
            <a:r>
              <a:rPr dirty="0"/>
              <a:t>Es ist darauf zu achten, dass wir uns in einem durchgängigen Layout </a:t>
            </a:r>
            <a:r>
              <a:rPr dirty="0" err="1"/>
              <a:t>präsentieren</a:t>
            </a:r>
            <a:r>
              <a:rPr dirty="0"/>
              <a:t>.</a:t>
            </a:r>
          </a:p>
          <a:p>
            <a:r>
              <a:rPr lang="de-DE" dirty="0"/>
              <a:t>Abweichungen vom vorgegebenen Layout bitte auf ein Minimum reduzieren.</a:t>
            </a:r>
          </a:p>
          <a:p>
            <a:endParaRPr dirty="0"/>
          </a:p>
          <a:p>
            <a:endParaRPr sz="2200"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6</a:t>
            </a:fld>
            <a:endParaRPr lang="de-DE" dirty="0"/>
          </a:p>
        </p:txBody>
      </p:sp>
      <p:sp>
        <p:nvSpPr>
          <p:cNvPr id="7"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Gültigkeit der Masterfolien</a:t>
            </a:r>
            <a:endParaRPr lang="de-DE" sz="3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2105024"/>
            <a:ext cx="8508999" cy="4356735"/>
          </a:xfrm>
        </p:spPr>
        <p:txBody>
          <a:bodyPr/>
          <a:lstStyle/>
          <a:p>
            <a:r>
              <a:rPr dirty="0"/>
              <a:t>Als Grundlage dient der Corporate Design Style Guide der TUM.</a:t>
            </a:r>
            <a:br>
              <a:rPr dirty="0"/>
            </a:br>
            <a:r>
              <a:rPr dirty="0"/>
              <a:t>Die Präsentationsvorlage ist auf gute Lesbarkeit und klare Darstellung von Informationen optimiert.</a:t>
            </a:r>
          </a:p>
        </p:txBody>
      </p:sp>
      <p:sp>
        <p:nvSpPr>
          <p:cNvPr id="4" name="Foliennummernplatzhalter 3"/>
          <p:cNvSpPr>
            <a:spLocks noGrp="1"/>
          </p:cNvSpPr>
          <p:nvPr>
            <p:ph type="sldNum" sz="quarter" idx="11"/>
          </p:nvPr>
        </p:nvSpPr>
        <p:spPr/>
        <p:txBody>
          <a:bodyPr/>
          <a:lstStyle/>
          <a:p>
            <a:fld id="{CE58CB1E-F828-4F11-99E0-327109AF9DA4}" type="slidenum">
              <a:rPr lang="de-DE" smtClean="0"/>
              <a:pPr/>
              <a:t>7</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lang="de-DE" sz="3200" dirty="0"/>
              <a:t>Hier steht eine Überschrift</a:t>
            </a:r>
            <a:br>
              <a:rPr lang="de-DE" sz="3200" dirty="0"/>
            </a:br>
            <a:r>
              <a:rPr lang="de-DE" sz="3200" dirty="0"/>
              <a:t>max. 2-zeilig</a:t>
            </a:r>
            <a:endParaRPr lang="de-DE" sz="3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Das Grundprinzip ist, Informationen bestmöglich zu transportieren. Dazu muss vor allem die Schrift einheitlich und für alle im Raum lesbar sein. </a:t>
            </a:r>
          </a:p>
          <a:p>
            <a:endParaRPr dirty="0"/>
          </a:p>
          <a:p>
            <a:r>
              <a:rPr dirty="0" err="1"/>
              <a:t>Schriftart</a:t>
            </a:r>
            <a:r>
              <a:rPr dirty="0"/>
              <a:t>: Arial</a:t>
            </a:r>
          </a:p>
          <a:p>
            <a:endParaRPr dirty="0"/>
          </a:p>
          <a:p>
            <a:r>
              <a:rPr dirty="0" err="1"/>
              <a:t>Schriftgr</a:t>
            </a:r>
            <a:r>
              <a:rPr lang="de-DE" dirty="0" err="1"/>
              <a:t>ößen</a:t>
            </a:r>
            <a:r>
              <a:rPr dirty="0"/>
              <a:t>:</a:t>
            </a:r>
            <a:r>
              <a:rPr lang="de-DE" dirty="0"/>
              <a:t>30 | 22 | 16 | 12</a:t>
            </a:r>
            <a:endParaRPr dirty="0"/>
          </a:p>
          <a:p>
            <a:endParaRPr dirty="0"/>
          </a:p>
          <a:p>
            <a:r>
              <a:rPr dirty="0" err="1"/>
              <a:t>Zeilenabstand</a:t>
            </a:r>
            <a:r>
              <a:rPr dirty="0"/>
              <a:t>: 1,15mm</a:t>
            </a:r>
          </a:p>
          <a:p>
            <a:endParaRPr dirty="0"/>
          </a:p>
          <a:p>
            <a:r>
              <a:rPr dirty="0"/>
              <a:t>Die Einstellungen sind in den Textfeldern und Textfeldvorlagen dieses ppt-Masters als Standard eingestellt. Bei Diagrammen und Tabellen muss die Schriftgröße ggf. angepasst werden.</a:t>
            </a:r>
            <a:r>
              <a:rPr lang="de-DE" dirty="0"/>
              <a:t> Für Auszeichnungen im Fließtext kann auch </a:t>
            </a:r>
            <a:r>
              <a:rPr lang="de-DE" b="1" dirty="0"/>
              <a:t>fett </a:t>
            </a:r>
            <a:r>
              <a:rPr lang="de-DE" dirty="0"/>
              <a:t>markiert werden.</a:t>
            </a:r>
            <a:endParaRPr dirty="0"/>
          </a:p>
          <a:p>
            <a:r>
              <a:rPr dirty="0"/>
              <a:t>Bei großer Distanz bzw. </a:t>
            </a:r>
            <a:r>
              <a:rPr dirty="0" err="1"/>
              <a:t>kleinem</a:t>
            </a:r>
            <a:r>
              <a:rPr dirty="0"/>
              <a:t> </a:t>
            </a:r>
            <a:r>
              <a:rPr dirty="0" err="1"/>
              <a:t>Präsentationsmedium</a:t>
            </a:r>
            <a:r>
              <a:rPr dirty="0"/>
              <a:t> kann der Schriftgrad notfalls proportional erhöht werden.</a:t>
            </a:r>
          </a:p>
        </p:txBody>
      </p:sp>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8</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Schrift</a:t>
            </a:r>
            <a:endParaRPr lang="de-DE" sz="3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Als erstes soll mit schwarz und weiß gearbeitet werden.</a:t>
            </a:r>
            <a:br>
              <a:rPr dirty="0"/>
            </a:br>
            <a:r>
              <a:rPr dirty="0"/>
              <a:t>Für Aufwändigere Darstellungen sind Farben mit Bedacht und in möglichst geringem Umfang einzusetzen.</a:t>
            </a:r>
            <a:br>
              <a:rPr dirty="0"/>
            </a:br>
            <a:endParaRPr dirty="0"/>
          </a:p>
          <a:p>
            <a:r>
              <a:rPr dirty="0"/>
              <a:t>In diesem Folienmaster ist die Farbpalette festgelegt.</a:t>
            </a:r>
          </a:p>
          <a:p>
            <a:endParaRPr dirty="0"/>
          </a:p>
          <a:p>
            <a:r>
              <a:rPr dirty="0"/>
              <a:t>Zuerst mit </a:t>
            </a:r>
            <a:r>
              <a:rPr lang="de-DE" dirty="0"/>
              <a:t>den Primärfarben </a:t>
            </a:r>
            <a:r>
              <a:rPr dirty="0"/>
              <a:t>arbeiten</a:t>
            </a:r>
            <a:r>
              <a:rPr lang="de-DE" dirty="0"/>
              <a:t>.</a:t>
            </a:r>
          </a:p>
          <a:p>
            <a:endParaRPr lang="de-DE" dirty="0"/>
          </a:p>
          <a:p>
            <a:endParaRPr lang="de-DE" dirty="0"/>
          </a:p>
          <a:p>
            <a:r>
              <a:rPr dirty="0"/>
              <a:t>Für z.B. komplexe Diagramme stehen noch</a:t>
            </a:r>
            <a:r>
              <a:rPr lang="de-DE" dirty="0"/>
              <a:t>Sekundärfarben </a:t>
            </a:r>
            <a:r>
              <a:rPr dirty="0"/>
              <a:t>zur Verfügung.</a:t>
            </a:r>
          </a:p>
          <a:p>
            <a:endParaRPr dirty="0"/>
          </a:p>
          <a:p>
            <a:endParaRPr dirty="0"/>
          </a:p>
          <a:p>
            <a:r>
              <a:rPr lang="de-DE" dirty="0"/>
              <a:t>Gering im Einsatz sind die Akzentfarben.</a:t>
            </a:r>
            <a:endParaRPr dirty="0"/>
          </a:p>
          <a:p>
            <a:endParaRPr dirty="0"/>
          </a:p>
        </p:txBody>
      </p:sp>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9</a:t>
            </a:fld>
            <a:endParaRPr lang="de-DE" dirty="0"/>
          </a:p>
        </p:txBody>
      </p:sp>
      <p:sp>
        <p:nvSpPr>
          <p:cNvPr id="19"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Farben</a:t>
            </a:r>
            <a:endParaRPr lang="de-DE" sz="3000" dirty="0"/>
          </a:p>
        </p:txBody>
      </p:sp>
      <p:sp>
        <p:nvSpPr>
          <p:cNvPr id="14" name="Rechteck 13"/>
          <p:cNvSpPr/>
          <p:nvPr/>
        </p:nvSpPr>
        <p:spPr>
          <a:xfrm>
            <a:off x="321735" y="3843868"/>
            <a:ext cx="855132" cy="2455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accent1"/>
              </a:solidFill>
            </a:endParaRPr>
          </a:p>
        </p:txBody>
      </p:sp>
      <p:sp>
        <p:nvSpPr>
          <p:cNvPr id="24" name="Rechteck 23"/>
          <p:cNvSpPr/>
          <p:nvPr/>
        </p:nvSpPr>
        <p:spPr>
          <a:xfrm>
            <a:off x="1295402" y="3843868"/>
            <a:ext cx="855132" cy="2455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tx1"/>
              </a:solidFill>
            </a:endParaRPr>
          </a:p>
        </p:txBody>
      </p:sp>
      <p:sp>
        <p:nvSpPr>
          <p:cNvPr id="25" name="Rechteck 24"/>
          <p:cNvSpPr/>
          <p:nvPr/>
        </p:nvSpPr>
        <p:spPr>
          <a:xfrm>
            <a:off x="2260602" y="3843868"/>
            <a:ext cx="855132" cy="245531"/>
          </a:xfrm>
          <a:prstGeom prst="rect">
            <a:avLst/>
          </a:prstGeom>
          <a:solidFill>
            <a:schemeClr val="bg1"/>
          </a:solidFill>
          <a:ln w="6350" cap="flat"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6" name="Rechteck 25"/>
          <p:cNvSpPr/>
          <p:nvPr/>
        </p:nvSpPr>
        <p:spPr>
          <a:xfrm>
            <a:off x="321735" y="4665135"/>
            <a:ext cx="855132" cy="2455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7" name="Rechteck 26"/>
          <p:cNvSpPr/>
          <p:nvPr/>
        </p:nvSpPr>
        <p:spPr>
          <a:xfrm>
            <a:off x="1295402" y="4665135"/>
            <a:ext cx="855132" cy="2455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8" name="Rechteck 27"/>
          <p:cNvSpPr/>
          <p:nvPr/>
        </p:nvSpPr>
        <p:spPr>
          <a:xfrm>
            <a:off x="2260602" y="4665135"/>
            <a:ext cx="855132" cy="24553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9" name="Rechteck 28"/>
          <p:cNvSpPr/>
          <p:nvPr/>
        </p:nvSpPr>
        <p:spPr>
          <a:xfrm>
            <a:off x="3225802" y="4665135"/>
            <a:ext cx="855132" cy="245531"/>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6" name="Rechteck 35"/>
          <p:cNvSpPr/>
          <p:nvPr/>
        </p:nvSpPr>
        <p:spPr>
          <a:xfrm>
            <a:off x="321735" y="5529793"/>
            <a:ext cx="855132" cy="24553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7" name="Rechteck 36"/>
          <p:cNvSpPr/>
          <p:nvPr/>
        </p:nvSpPr>
        <p:spPr>
          <a:xfrm>
            <a:off x="1295402" y="5529793"/>
            <a:ext cx="855132" cy="2455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8" name="Rechteck 37"/>
          <p:cNvSpPr/>
          <p:nvPr/>
        </p:nvSpPr>
        <p:spPr>
          <a:xfrm>
            <a:off x="2260602" y="5529793"/>
            <a:ext cx="855132" cy="24553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Tree>
  </p:cSld>
  <p:clrMapOvr>
    <a:masterClrMapping/>
  </p:clrMapOvr>
</p:sld>
</file>

<file path=ppt/theme/theme1.xml><?xml version="1.0" encoding="utf-8"?>
<a:theme xmlns:a="http://schemas.openxmlformats.org/drawingml/2006/main" name="160104_TUM_Praesentation_p_v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2.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3.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4.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5.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6.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7.xml><?xml version="1.0" encoding="utf-8"?>
<a:theme xmlns:a="http://schemas.openxmlformats.org/drawingml/2006/main" name="1_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8.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TUM_Praesentation_p_v1 (1)</Template>
  <TotalTime>0</TotalTime>
  <Words>965</Words>
  <Application>Microsoft Office PowerPoint</Application>
  <PresentationFormat>Bildschirmpräsentation (4:3)</PresentationFormat>
  <Paragraphs>196</Paragraphs>
  <Slides>23</Slides>
  <Notes>1</Notes>
  <HiddenSlides>0</HiddenSlides>
  <MMClips>0</MMClips>
  <ScaleCrop>false</ScaleCrop>
  <HeadingPairs>
    <vt:vector size="4" baseType="variant">
      <vt:variant>
        <vt:lpstr>Design</vt:lpstr>
      </vt:variant>
      <vt:variant>
        <vt:i4>7</vt:i4>
      </vt:variant>
      <vt:variant>
        <vt:lpstr>Folientitel</vt:lpstr>
      </vt:variant>
      <vt:variant>
        <vt:i4>23</vt:i4>
      </vt:variant>
    </vt:vector>
  </HeadingPairs>
  <TitlesOfParts>
    <vt:vector size="30" baseType="lpstr">
      <vt:lpstr>160104_TUM_Praesentation_p_v1</vt:lpstr>
      <vt:lpstr>Titel 2</vt:lpstr>
      <vt:lpstr>Titel 3</vt:lpstr>
      <vt:lpstr>Inhalt</vt:lpstr>
      <vt:lpstr>Kapiteltrenner blau</vt:lpstr>
      <vt:lpstr>Kapiteltrenner schwarz</vt:lpstr>
      <vt:lpstr>1_Inhalt</vt:lpstr>
      <vt:lpstr>Team 1 - Mandelbrotmenge</vt:lpstr>
      <vt:lpstr>Aufgabenstellung</vt:lpstr>
      <vt:lpstr>Lösungsfindung</vt:lpstr>
      <vt:lpstr>Umsetzung der Parallelisierung</vt:lpstr>
      <vt:lpstr>Single vs. Parallel</vt:lpstr>
      <vt:lpstr>Gültigkeit der Masterfolien</vt:lpstr>
      <vt:lpstr>Hier steht eine Überschrift max. 2-zeilig</vt:lpstr>
      <vt:lpstr>Schrift</vt:lpstr>
      <vt:lpstr>Farben</vt:lpstr>
      <vt:lpstr>Texte</vt:lpstr>
      <vt:lpstr>Aufzählung</vt:lpstr>
      <vt:lpstr>Bilder - Allgemein</vt:lpstr>
      <vt:lpstr>Bilder</vt:lpstr>
      <vt:lpstr>Bilder</vt:lpstr>
      <vt:lpstr>Bilder</vt:lpstr>
      <vt:lpstr>Bilder</vt:lpstr>
      <vt:lpstr>Nicht formatfüllende Bilder</vt:lpstr>
      <vt:lpstr>Bilder Format füllend - maximale Bildgröße</vt:lpstr>
      <vt:lpstr>Nicht Format füllende Bilder</vt:lpstr>
      <vt:lpstr>Tabelle – Beispiel 1</vt:lpstr>
      <vt:lpstr>Tabelle – Beispiel 2</vt:lpstr>
      <vt:lpstr>Diagramme – Beispiel 1</vt:lpstr>
      <vt:lpstr>Diagramme</vt:lpstr>
    </vt:vector>
  </TitlesOfParts>
  <Company>--</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1 - Mandelbrotmenge</dc:title>
  <dc:creator>Florian Sprang</dc:creator>
  <cp:lastModifiedBy>WIN-7</cp:lastModifiedBy>
  <cp:revision>13</cp:revision>
  <cp:lastPrinted>2015-07-30T14:04:45Z</cp:lastPrinted>
  <dcterms:created xsi:type="dcterms:W3CDTF">2017-01-24T22:03:37Z</dcterms:created>
  <dcterms:modified xsi:type="dcterms:W3CDTF">2017-01-31T08:23:44Z</dcterms:modified>
</cp:coreProperties>
</file>