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2" r:id="rId7"/>
  </p:sldMasterIdLst>
  <p:notesMasterIdLst>
    <p:notesMasterId r:id="rId32"/>
  </p:notesMasterIdLst>
  <p:handoutMasterIdLst>
    <p:handoutMasterId r:id="rId33"/>
  </p:handoutMasterIdLst>
  <p:sldIdLst>
    <p:sldId id="355" r:id="rId8"/>
    <p:sldId id="399" r:id="rId9"/>
    <p:sldId id="398" r:id="rId10"/>
    <p:sldId id="400" r:id="rId11"/>
    <p:sldId id="396" r:id="rId12"/>
    <p:sldId id="397" r:id="rId13"/>
    <p:sldId id="369" r:id="rId14"/>
    <p:sldId id="392" r:id="rId15"/>
    <p:sldId id="371" r:id="rId16"/>
    <p:sldId id="372" r:id="rId17"/>
    <p:sldId id="373" r:id="rId18"/>
    <p:sldId id="394" r:id="rId19"/>
    <p:sldId id="375" r:id="rId20"/>
    <p:sldId id="376" r:id="rId21"/>
    <p:sldId id="393" r:id="rId22"/>
    <p:sldId id="391" r:id="rId23"/>
    <p:sldId id="390" r:id="rId24"/>
    <p:sldId id="378" r:id="rId25"/>
    <p:sldId id="377" r:id="rId26"/>
    <p:sldId id="389" r:id="rId27"/>
    <p:sldId id="379" r:id="rId28"/>
    <p:sldId id="395" r:id="rId29"/>
    <p:sldId id="380" r:id="rId30"/>
    <p:sldId id="381" r:id="rId3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94244" autoAdjust="0"/>
  </p:normalViewPr>
  <p:slideViewPr>
    <p:cSldViewPr snapToGrid="0">
      <p:cViewPr>
        <p:scale>
          <a:sx n="78" d="100"/>
          <a:sy n="78" d="100"/>
        </p:scale>
        <p:origin x="1757" y="89"/>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Single</c:v>
                </c:pt>
              </c:strCache>
            </c:strRef>
          </c:tx>
          <c:spPr>
            <a:solidFill>
              <a:schemeClr val="accent1"/>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5856-45FC-9875-FA0A9BDF3537}"/>
            </c:ext>
          </c:extLst>
        </c:ser>
        <c:ser>
          <c:idx val="1"/>
          <c:order val="1"/>
          <c:tx>
            <c:strRef>
              <c:f>Tabelle1!$C$1</c:f>
              <c:strCache>
                <c:ptCount val="1"/>
                <c:pt idx="0">
                  <c:v>Parallel</c:v>
                </c:pt>
              </c:strCache>
            </c:strRef>
          </c:tx>
          <c:spPr>
            <a:solidFill>
              <a:schemeClr val="accent2"/>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Tabelle1!$C$2:$C$6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5856-45FC-9875-FA0A9BDF3537}"/>
            </c:ext>
          </c:extLst>
        </c:ser>
        <c:dLbls>
          <c:showLegendKey val="0"/>
          <c:showVal val="0"/>
          <c:showCatName val="0"/>
          <c:showSerName val="0"/>
          <c:showPercent val="0"/>
          <c:showBubbleSize val="0"/>
        </c:dLbls>
        <c:gapWidth val="219"/>
        <c:overlap val="-27"/>
        <c:axId val="32700288"/>
        <c:axId val="32456704"/>
      </c:barChart>
      <c:catAx>
        <c:axId val="327002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Auflösung</a:t>
                </a:r>
                <a:r>
                  <a:rPr lang="de-DE" baseline="0" dirty="0"/>
                  <a:t> pro Achse</a:t>
                </a:r>
                <a:endParaRPr lang="de-DE"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2456704"/>
        <c:crosses val="autoZero"/>
        <c:auto val="1"/>
        <c:lblAlgn val="ctr"/>
        <c:lblOffset val="100"/>
        <c:noMultiLvlLbl val="0"/>
      </c:catAx>
      <c:valAx>
        <c:axId val="3245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Zeit</a:t>
                </a:r>
                <a:r>
                  <a:rPr lang="de-DE" baseline="0" dirty="0"/>
                  <a:t> in s</a:t>
                </a:r>
                <a:endParaRPr lang="de-DE" dirty="0"/>
              </a:p>
            </c:rich>
          </c:tx>
          <c:layout>
            <c:manualLayout>
              <c:xMode val="edge"/>
              <c:yMode val="edge"/>
              <c:x val="1.2500000000000001E-2"/>
              <c:y val="0.3639222440944881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270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0064128"/>
        <c:axId val="40065664"/>
      </c:barChart>
      <c:catAx>
        <c:axId val="40064128"/>
        <c:scaling>
          <c:orientation val="maxMin"/>
        </c:scaling>
        <c:delete val="0"/>
        <c:axPos val="l"/>
        <c:numFmt formatCode="General" sourceLinked="0"/>
        <c:majorTickMark val="out"/>
        <c:minorTickMark val="none"/>
        <c:tickLblPos val="nextTo"/>
        <c:spPr>
          <a:ln>
            <a:noFill/>
          </a:ln>
        </c:spPr>
        <c:crossAx val="40065664"/>
        <c:crosses val="autoZero"/>
        <c:auto val="1"/>
        <c:lblAlgn val="ctr"/>
        <c:lblOffset val="100"/>
        <c:noMultiLvlLbl val="0"/>
      </c:catAx>
      <c:valAx>
        <c:axId val="40065664"/>
        <c:scaling>
          <c:orientation val="minMax"/>
        </c:scaling>
        <c:delete val="1"/>
        <c:axPos val="t"/>
        <c:numFmt formatCode="General" sourceLinked="1"/>
        <c:majorTickMark val="out"/>
        <c:minorTickMark val="none"/>
        <c:tickLblPos val="none"/>
        <c:crossAx val="40064128"/>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40700928"/>
        <c:axId val="40706816"/>
      </c:barChart>
      <c:catAx>
        <c:axId val="407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0706816"/>
        <c:crosses val="autoZero"/>
        <c:auto val="1"/>
        <c:lblAlgn val="ctr"/>
        <c:lblOffset val="100"/>
        <c:noMultiLvlLbl val="0"/>
      </c:catAx>
      <c:valAx>
        <c:axId val="4070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700928"/>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31/01/2017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31/01/2017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2000">
              <a:solidFill>
                <a:prstClr val="black"/>
              </a:solidFill>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3"/>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960362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solidFill>
                  <a:prstClr val="black"/>
                </a:solidFill>
              </a:rPr>
              <a:pPr/>
              <a:t>‹Nr.›</a:t>
            </a:fld>
            <a:endParaRPr lang="de-DE" dirty="0">
              <a:solidFill>
                <a:prstClr val="black"/>
              </a:solidFill>
            </a:endParaRPr>
          </a:p>
        </p:txBody>
      </p:sp>
      <p:sp>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4486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useBgFill="1">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04938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8" name="Fußzeilenplatzhalter 7"/>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3393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25749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solidFill>
                <a:prstClr val="black"/>
              </a:solidFill>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6148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78425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6"/>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91445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wmf"/><Relationship Id="rId4" Type="http://schemas.openxmlformats.org/officeDocument/2006/relationships/slideLayout" Target="../slideLayouts/slideLayout17.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solidFill>
                  <a:prstClr val="black"/>
                </a:solidFill>
              </a:rPr>
              <a:pPr/>
              <a:t>‹Nr.›</a:t>
            </a:fld>
            <a:endParaRPr lang="de-DE" dirty="0">
              <a:solidFill>
                <a:prstClr val="black"/>
              </a:solidFill>
            </a:endParaRPr>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solidFill>
                  <a:prstClr val="black"/>
                </a:solidFill>
              </a:rPr>
              <a:t>Dr. rer. nat. Erika Mustermann (TUM) | kann beliebig erweitert werden | Infos mit Strich trennen</a:t>
            </a:r>
            <a:endParaRPr lang="en-US" dirty="0">
              <a:solidFill>
                <a:prstClr val="black"/>
              </a:solidFill>
            </a:endParaRPr>
          </a:p>
        </p:txBody>
      </p:sp>
    </p:spTree>
    <p:extLst>
      <p:ext uri="{BB962C8B-B14F-4D97-AF65-F5344CB8AC3E}">
        <p14:creationId xmlns:p14="http://schemas.microsoft.com/office/powerpoint/2010/main" val="20518158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10</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pic>
        <p:nvPicPr>
          <p:cNvPr id="2" name="Inhaltsplatzhalter 1"/>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646613" y="2015331"/>
            <a:ext cx="4181475" cy="4181475"/>
          </a:xfrm>
        </p:spPr>
      </p:pic>
      <p:sp>
        <p:nvSpPr>
          <p:cNvPr id="5" name="Foliennummernplatzhalter 4"/>
          <p:cNvSpPr>
            <a:spLocks noGrp="1"/>
          </p:cNvSpPr>
          <p:nvPr>
            <p:ph type="sldNum" sz="quarter" idx="16"/>
          </p:nvPr>
        </p:nvSpPr>
        <p:spPr/>
        <p:txBody>
          <a:bodyPr/>
          <a:lstStyle/>
          <a:p>
            <a:fld id="{CE58CB1E-F828-4F11-99E0-327109AF9DA4}" type="slidenum">
              <a:rPr lang="de-DE" smtClean="0">
                <a:solidFill>
                  <a:prstClr val="black"/>
                </a:solidFill>
              </a:rPr>
              <a:pPr/>
              <a:t>2</a:t>
            </a:fld>
            <a:endParaRPr lang="de-DE" dirty="0">
              <a:solidFill>
                <a:prstClr val="black"/>
              </a:solidFill>
            </a:endParaRPr>
          </a:p>
        </p:txBody>
      </p:sp>
      <p:sp>
        <p:nvSpPr>
          <p:cNvPr id="7" name="Fußzeilenplatzhalter 4"/>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4" name="Titel 3"/>
          <p:cNvSpPr>
            <a:spLocks noGrp="1"/>
          </p:cNvSpPr>
          <p:nvPr>
            <p:ph type="title"/>
          </p:nvPr>
        </p:nvSpPr>
        <p:spPr/>
        <p:txBody>
          <a:bodyPr/>
          <a:lstStyle/>
          <a:p>
            <a:r>
              <a:rPr lang="de-DE" dirty="0"/>
              <a:t>Aufgabenstellung</a:t>
            </a:r>
          </a:p>
        </p:txBody>
      </p:sp>
    </p:spTree>
    <p:extLst>
      <p:ext uri="{BB962C8B-B14F-4D97-AF65-F5344CB8AC3E}">
        <p14:creationId xmlns:p14="http://schemas.microsoft.com/office/powerpoint/2010/main" val="126262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C-Code mit Input / Output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Pseudo Assembler Code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Single-Pixel-</a:t>
            </a:r>
            <a:r>
              <a:rPr lang="de-DE" dirty="0" err="1"/>
              <a:t>Calculation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Parallelisierung</a:t>
            </a:r>
          </a:p>
          <a:p>
            <a:pPr marL="461963" lvl="1" indent="-285750">
              <a:buFont typeface="Symbol" panose="05050102010706020507" pitchFamily="18" charset="2"/>
              <a:buChar char="-"/>
            </a:pPr>
            <a:r>
              <a:rPr lang="de-DE" dirty="0"/>
              <a:t>Erster Ansatz:		</a:t>
            </a:r>
            <a:r>
              <a:rPr lang="de-DE" dirty="0" err="1"/>
              <a:t>Float</a:t>
            </a:r>
            <a:r>
              <a:rPr lang="de-DE" dirty="0"/>
              <a:t>-Array mit Positionen </a:t>
            </a:r>
            <a:r>
              <a:rPr lang="de-DE" dirty="0">
                <a:sym typeface="Wingdings" panose="05000000000000000000" pitchFamily="2" charset="2"/>
              </a:rPr>
              <a:t> Q-Register</a:t>
            </a:r>
            <a:endParaRPr lang="de-DE" dirty="0"/>
          </a:p>
          <a:p>
            <a:pPr marL="461963" lvl="1" indent="-285750">
              <a:buFont typeface="Symbol" panose="05050102010706020507" pitchFamily="18" charset="2"/>
              <a:buChar char="-"/>
            </a:pPr>
            <a:r>
              <a:rPr lang="de-DE" dirty="0"/>
              <a:t>Zweiter Ansatz:	Kontinuierlich 4 Pixel berechnen </a:t>
            </a:r>
            <a:r>
              <a:rPr lang="de-DE" dirty="0">
                <a:sym typeface="Wingdings" panose="05000000000000000000" pitchFamily="2" charset="2"/>
              </a:rPr>
              <a:t> Fertige Pixel austauschen</a:t>
            </a:r>
          </a:p>
          <a:p>
            <a:pPr marL="461963" lvl="1" indent="-285750">
              <a:buFont typeface="Symbol" panose="05050102010706020507" pitchFamily="18" charset="2"/>
              <a:buChar char="-"/>
            </a:pPr>
            <a:endParaRPr lang="de-DE" dirty="0">
              <a:sym typeface="Wingdings" panose="05000000000000000000" pitchFamily="2" charset="2"/>
            </a:endParaRPr>
          </a:p>
          <a:p>
            <a:endParaRPr lang="de-DE" dirty="0"/>
          </a:p>
          <a:p>
            <a:pPr marL="285750" indent="-285750">
              <a:buFont typeface="Arial" panose="020B0604020202020204" pitchFamily="34" charset="0"/>
              <a:buChar char="•"/>
            </a:pPr>
            <a:endParaRPr lang="de-DE"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a:xfrm>
            <a:off x="319090" y="994334"/>
            <a:ext cx="8508999" cy="410369"/>
          </a:xfrm>
        </p:spPr>
        <p:txBody>
          <a:bodyPr/>
          <a:lstStyle/>
          <a:p>
            <a:r>
              <a:rPr lang="de-DE" dirty="0"/>
              <a:t>Lösungsfindung</a:t>
            </a:r>
          </a:p>
        </p:txBody>
      </p:sp>
    </p:spTree>
    <p:extLst>
      <p:ext uri="{BB962C8B-B14F-4D97-AF65-F5344CB8AC3E}">
        <p14:creationId xmlns:p14="http://schemas.microsoft.com/office/powerpoint/2010/main" val="176932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feil: gebogen 32"/>
          <p:cNvSpPr/>
          <p:nvPr/>
        </p:nvSpPr>
        <p:spPr>
          <a:xfrm rot="5400000">
            <a:off x="2626257" y="2158446"/>
            <a:ext cx="3894637" cy="3894637"/>
          </a:xfrm>
          <a:prstGeom prst="circularArrow">
            <a:avLst>
              <a:gd name="adj1" fmla="val 5085"/>
              <a:gd name="adj2" fmla="val 327528"/>
              <a:gd name="adj3" fmla="val 15845032"/>
              <a:gd name="adj4" fmla="val 16227440"/>
              <a:gd name="adj5" fmla="val 5932"/>
            </a:avLst>
          </a:prstGeom>
          <a:solidFill>
            <a:schemeClr val="accent2"/>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dk1">
              <a:hueOff val="0"/>
              <a:satOff val="0"/>
              <a:lumOff val="0"/>
              <a:alphaOff val="0"/>
            </a:schemeClr>
          </a:fontRef>
        </p:style>
      </p:sp>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p:txBody>
          <a:bodyPr/>
          <a:lstStyle/>
          <a:p>
            <a:r>
              <a:rPr lang="de-DE" dirty="0"/>
              <a:t>Single-Pixel-</a:t>
            </a:r>
            <a:r>
              <a:rPr lang="de-DE" dirty="0" err="1"/>
              <a:t>Calculation</a:t>
            </a:r>
            <a:endParaRPr lang="de-DE" dirty="0"/>
          </a:p>
        </p:txBody>
      </p:sp>
      <p:sp>
        <p:nvSpPr>
          <p:cNvPr id="29" name="Pfeil: gebogen 28"/>
          <p:cNvSpPr/>
          <p:nvPr/>
        </p:nvSpPr>
        <p:spPr>
          <a:xfrm rot="5400000">
            <a:off x="2095169" y="1633206"/>
            <a:ext cx="4956838" cy="4956838"/>
          </a:xfrm>
          <a:prstGeom prst="circularArrow">
            <a:avLst>
              <a:gd name="adj1" fmla="val 5085"/>
              <a:gd name="adj2" fmla="val 327528"/>
              <a:gd name="adj3" fmla="val 15841117"/>
              <a:gd name="adj4" fmla="val 16231354"/>
              <a:gd name="adj5" fmla="val 5932"/>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dk1">
              <a:hueOff val="0"/>
              <a:satOff val="0"/>
              <a:lumOff val="0"/>
              <a:alphaOff val="0"/>
            </a:schemeClr>
          </a:fontRef>
        </p:style>
        <p:txBody>
          <a:bodyPr/>
          <a:lstStyle/>
          <a:p>
            <a:endParaRPr lang="de-DE" dirty="0"/>
          </a:p>
        </p:txBody>
      </p:sp>
      <p:sp>
        <p:nvSpPr>
          <p:cNvPr id="30" name="Textfeld 29"/>
          <p:cNvSpPr txBox="1"/>
          <p:nvPr/>
        </p:nvSpPr>
        <p:spPr>
          <a:xfrm>
            <a:off x="6682687" y="4146584"/>
            <a:ext cx="136256" cy="257250"/>
          </a:xfrm>
          <a:prstGeom prst="rect">
            <a:avLst/>
          </a:prstGeom>
          <a:noFill/>
        </p:spPr>
        <p:txBody>
          <a:bodyPr wrap="none" lIns="0" tIns="0" rIns="0" bIns="0" rtlCol="0">
            <a:spAutoFit/>
          </a:bodyPr>
          <a:lstStyle/>
          <a:p>
            <a:pPr>
              <a:lnSpc>
                <a:spcPct val="114000"/>
              </a:lnSpc>
            </a:pPr>
            <a:r>
              <a:rPr lang="de-DE" sz="1600" dirty="0">
                <a:solidFill>
                  <a:schemeClr val="bg1"/>
                </a:solidFill>
                <a:latin typeface="+mn-lt"/>
              </a:rPr>
              <a:t>Y</a:t>
            </a:r>
          </a:p>
        </p:txBody>
      </p:sp>
      <p:sp>
        <p:nvSpPr>
          <p:cNvPr id="34" name="Textfeld 33"/>
          <p:cNvSpPr txBox="1"/>
          <p:nvPr/>
        </p:nvSpPr>
        <p:spPr>
          <a:xfrm>
            <a:off x="3469106" y="3567828"/>
            <a:ext cx="2208938" cy="1075872"/>
          </a:xfrm>
          <a:prstGeom prst="rect">
            <a:avLst/>
          </a:prstGeom>
          <a:noFill/>
        </p:spPr>
        <p:txBody>
          <a:bodyPr wrap="none" lIns="0" tIns="0" rIns="0" bIns="0" rtlCol="0">
            <a:spAutoFit/>
          </a:bodyPr>
          <a:lstStyle/>
          <a:p>
            <a:pPr algn="ctr">
              <a:lnSpc>
                <a:spcPct val="114000"/>
              </a:lnSpc>
            </a:pPr>
            <a:r>
              <a:rPr lang="de-DE" sz="3200" dirty="0">
                <a:solidFill>
                  <a:schemeClr val="tx1">
                    <a:lumMod val="85000"/>
                    <a:lumOff val="15000"/>
                  </a:schemeClr>
                </a:solidFill>
                <a:latin typeface="+mn-lt"/>
              </a:rPr>
              <a:t>Mandelbrot</a:t>
            </a:r>
          </a:p>
          <a:p>
            <a:pPr algn="ctr">
              <a:lnSpc>
                <a:spcPct val="114000"/>
              </a:lnSpc>
            </a:pPr>
            <a:r>
              <a:rPr lang="de-DE" sz="3200" dirty="0">
                <a:solidFill>
                  <a:schemeClr val="tx1">
                    <a:lumMod val="85000"/>
                    <a:lumOff val="15000"/>
                  </a:schemeClr>
                </a:solidFill>
                <a:latin typeface="+mn-lt"/>
              </a:rPr>
              <a:t>Berechnung</a:t>
            </a:r>
          </a:p>
        </p:txBody>
      </p:sp>
      <p:sp>
        <p:nvSpPr>
          <p:cNvPr id="35" name="Textfeld 34"/>
          <p:cNvSpPr txBox="1"/>
          <p:nvPr/>
        </p:nvSpPr>
        <p:spPr>
          <a:xfrm>
            <a:off x="6216033" y="4146584"/>
            <a:ext cx="136256" cy="257250"/>
          </a:xfrm>
          <a:prstGeom prst="rect">
            <a:avLst/>
          </a:prstGeom>
          <a:noFill/>
        </p:spPr>
        <p:txBody>
          <a:bodyPr wrap="none" lIns="0" tIns="0" rIns="0" bIns="0" rtlCol="0">
            <a:spAutoFit/>
          </a:bodyPr>
          <a:lstStyle/>
          <a:p>
            <a:pPr>
              <a:lnSpc>
                <a:spcPct val="114000"/>
              </a:lnSpc>
            </a:pPr>
            <a:r>
              <a:rPr lang="de-DE" sz="1600" dirty="0">
                <a:solidFill>
                  <a:schemeClr val="bg1"/>
                </a:solidFill>
                <a:latin typeface="+mn-lt"/>
              </a:rPr>
              <a:t>X</a:t>
            </a:r>
          </a:p>
        </p:txBody>
      </p:sp>
    </p:spTree>
    <p:extLst>
      <p:ext uri="{BB962C8B-B14F-4D97-AF65-F5344CB8AC3E}">
        <p14:creationId xmlns:p14="http://schemas.microsoft.com/office/powerpoint/2010/main" val="95267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graphicFrame>
        <p:nvGraphicFramePr>
          <p:cNvPr id="7" name="Diagramm 6"/>
          <p:cNvGraphicFramePr/>
          <p:nvPr>
            <p:extLst>
              <p:ext uri="{D42A27DB-BD31-4B8C-83A1-F6EECF244321}">
                <p14:modId xmlns:p14="http://schemas.microsoft.com/office/powerpoint/2010/main" val="184126031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10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1008</Words>
  <Application>Microsoft Office PowerPoint</Application>
  <PresentationFormat>Bildschirmpräsentation (4:3)</PresentationFormat>
  <Paragraphs>203</Paragraphs>
  <Slides>24</Slides>
  <Notes>1</Notes>
  <HiddenSlides>0</HiddenSlides>
  <MMClips>0</MMClips>
  <ScaleCrop>false</ScaleCrop>
  <HeadingPairs>
    <vt:vector size="6" baseType="variant">
      <vt:variant>
        <vt:lpstr>Verwendete Schriftarten</vt:lpstr>
      </vt:variant>
      <vt:variant>
        <vt:i4>5</vt:i4>
      </vt:variant>
      <vt:variant>
        <vt:lpstr>Design</vt:lpstr>
      </vt:variant>
      <vt:variant>
        <vt:i4>7</vt:i4>
      </vt:variant>
      <vt:variant>
        <vt:lpstr>Folientitel</vt:lpstr>
      </vt:variant>
      <vt:variant>
        <vt:i4>24</vt:i4>
      </vt:variant>
    </vt:vector>
  </HeadingPairs>
  <TitlesOfParts>
    <vt:vector size="36"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1_Inhalt</vt:lpstr>
      <vt:lpstr>Team 1 - Mandelbrotmenge</vt:lpstr>
      <vt:lpstr>Aufgabenstellung</vt:lpstr>
      <vt:lpstr>Lösungsfindung</vt:lpstr>
      <vt:lpstr>Single-Pixel-Calculation</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Robin Ostner</cp:lastModifiedBy>
  <cp:revision>17</cp:revision>
  <cp:lastPrinted>2015-07-30T14:04:45Z</cp:lastPrinted>
  <dcterms:created xsi:type="dcterms:W3CDTF">2017-01-24T22:03:37Z</dcterms:created>
  <dcterms:modified xsi:type="dcterms:W3CDTF">2017-01-31T18:54:08Z</dcterms:modified>
</cp:coreProperties>
</file>