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0"/>
  </p:notesMasterIdLst>
  <p:handoutMasterIdLst>
    <p:handoutMasterId r:id="rId21"/>
  </p:handoutMasterIdLst>
  <p:sldIdLst>
    <p:sldId id="355" r:id="rId7"/>
    <p:sldId id="396" r:id="rId8"/>
    <p:sldId id="392" r:id="rId9"/>
    <p:sldId id="373" r:id="rId10"/>
    <p:sldId id="397" r:id="rId11"/>
    <p:sldId id="398" r:id="rId12"/>
    <p:sldId id="402" r:id="rId13"/>
    <p:sldId id="405" r:id="rId14"/>
    <p:sldId id="407" r:id="rId15"/>
    <p:sldId id="408" r:id="rId16"/>
    <p:sldId id="409" r:id="rId17"/>
    <p:sldId id="410" r:id="rId18"/>
    <p:sldId id="411" r:id="rId19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5" autoAdjust="0"/>
    <p:restoredTop sz="95083" autoAdjust="0"/>
  </p:normalViewPr>
  <p:slideViewPr>
    <p:cSldViewPr snapToGrid="0">
      <p:cViewPr varScale="1">
        <p:scale>
          <a:sx n="85" d="100"/>
          <a:sy n="85" d="100"/>
        </p:scale>
        <p:origin x="79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Window</a:t>
            </a:r>
            <a:r>
              <a:rPr lang="de-DE" dirty="0"/>
              <a:t> ()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 (O2)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1.611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0-4975-BB88-5367682C68D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C (O3)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1.0449999999999999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40-4975-BB88-5367682C68D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SISD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Tabelle1!$D$2</c:f>
              <c:numCache>
                <c:formatCode>General</c:formatCode>
                <c:ptCount val="1"/>
                <c:pt idx="0">
                  <c:v>1.6919999999999999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40-4975-BB88-5367682C68D9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SIMD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Tabelle1!$E$2</c:f>
              <c:numCache>
                <c:formatCode>General</c:formatCode>
                <c:ptCount val="1"/>
                <c:pt idx="0">
                  <c:v>1.044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40-4975-BB88-5367682C6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789880"/>
        <c:axId val="528791848"/>
      </c:barChart>
      <c:catAx>
        <c:axId val="528789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91848"/>
        <c:crosses val="autoZero"/>
        <c:auto val="1"/>
        <c:lblAlgn val="ctr"/>
        <c:lblOffset val="100"/>
        <c:noMultiLvlLbl val="0"/>
      </c:catAx>
      <c:valAx>
        <c:axId val="52879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8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Zoom ()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 (O2)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88.436999999999998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0-4975-BB88-5367682C68D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C (O3)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86.180999999999997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40-4975-BB88-5367682C68D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SISD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Tabelle1!$D$2</c:f>
              <c:numCache>
                <c:formatCode>General</c:formatCode>
                <c:ptCount val="1"/>
                <c:pt idx="0">
                  <c:v>101.47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40-4975-BB88-5367682C68D9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SIMD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Tabelle1!$E$2</c:f>
              <c:numCache>
                <c:formatCode>General</c:formatCode>
                <c:ptCount val="1"/>
                <c:pt idx="0">
                  <c:v>68.441000000000003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40-4975-BB88-5367682C6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789880"/>
        <c:axId val="528791848"/>
      </c:barChart>
      <c:catAx>
        <c:axId val="528789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91848"/>
        <c:crosses val="autoZero"/>
        <c:auto val="1"/>
        <c:lblAlgn val="ctr"/>
        <c:lblOffset val="100"/>
        <c:noMultiLvlLbl val="0"/>
      </c:catAx>
      <c:valAx>
        <c:axId val="52879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8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04/02/2018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04/02/2018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Saman Miran, Maria Schulze, Robin Ostner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Lehrstuhl für Rechnertechnik und Rechnerorganisation</a:t>
            </a:r>
          </a:p>
          <a:p>
            <a:r>
              <a:rPr lang="de-DE" dirty="0"/>
              <a:t>Garching, 04. Februar 2018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sz="3200" dirty="0"/>
              <a:t>Team 15 - Pixelwiederholung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Maria Schulze | Robin Ostner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Zoom() - SIMD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F5B190-8AD7-45C4-B03E-9129E15603E0}"/>
              </a:ext>
            </a:extLst>
          </p:cNvPr>
          <p:cNvSpPr txBox="1"/>
          <p:nvPr/>
        </p:nvSpPr>
        <p:spPr>
          <a:xfrm>
            <a:off x="3404276" y="5861232"/>
            <a:ext cx="2335448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Skalieren des Ausschnitts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B195C33-9C8F-4CD4-AC5A-23864B41C768}"/>
              </a:ext>
            </a:extLst>
          </p:cNvPr>
          <p:cNvGrpSpPr/>
          <p:nvPr/>
        </p:nvGrpSpPr>
        <p:grpSpPr>
          <a:xfrm>
            <a:off x="2597468" y="1838605"/>
            <a:ext cx="3949064" cy="3949064"/>
            <a:chOff x="2531520" y="1869982"/>
            <a:chExt cx="3949064" cy="394906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E0FFAE5C-C821-4E1B-B22F-EFBB9F2E79FD}"/>
                </a:ext>
              </a:extLst>
            </p:cNvPr>
            <p:cNvGrpSpPr/>
            <p:nvPr/>
          </p:nvGrpSpPr>
          <p:grpSpPr>
            <a:xfrm>
              <a:off x="2531520" y="1869982"/>
              <a:ext cx="3949064" cy="3949064"/>
              <a:chOff x="2392363" y="2068588"/>
              <a:chExt cx="3966210" cy="3966210"/>
            </a:xfrm>
          </p:grpSpPr>
          <p:sp>
            <p:nvSpPr>
              <p:cNvPr id="39" name="Pfeil: gebogen 38">
                <a:extLst>
                  <a:ext uri="{FF2B5EF4-FFF2-40B4-BE49-F238E27FC236}">
                    <a16:creationId xmlns:a16="http://schemas.microsoft.com/office/drawing/2014/main" id="{31D6CD3C-2D1A-4E6A-B11B-F1DCE35BE846}"/>
                  </a:ext>
                </a:extLst>
              </p:cNvPr>
              <p:cNvSpPr/>
              <p:nvPr/>
            </p:nvSpPr>
            <p:spPr>
              <a:xfrm rot="5400000">
                <a:off x="2392363" y="2068588"/>
                <a:ext cx="3966210" cy="3966210"/>
              </a:xfrm>
              <a:prstGeom prst="circularArrow">
                <a:avLst>
                  <a:gd name="adj1" fmla="val 5085"/>
                  <a:gd name="adj2" fmla="val 327528"/>
                  <a:gd name="adj3" fmla="val 15841117"/>
                  <a:gd name="adj4" fmla="val 16231354"/>
                  <a:gd name="adj5" fmla="val 5932"/>
                </a:avLst>
              </a:prstGeom>
              <a:solidFill>
                <a:schemeClr val="accent1"/>
              </a:solidFill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74E56B44-EAB4-418A-9FC2-640F2390BE9A}"/>
                  </a:ext>
                </a:extLst>
              </p:cNvPr>
              <p:cNvSpPr txBox="1"/>
              <p:nvPr/>
            </p:nvSpPr>
            <p:spPr>
              <a:xfrm>
                <a:off x="2674173" y="2343136"/>
                <a:ext cx="3407223" cy="3444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prstTxWarp prst="textArchUp">
                  <a:avLst>
                    <a:gd name="adj" fmla="val 11728606"/>
                  </a:avLst>
                </a:prstTxWarp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1600" dirty="0">
                    <a:solidFill>
                      <a:schemeClr val="bg1"/>
                    </a:solidFill>
                    <a:latin typeface="+mn-lt"/>
                  </a:rPr>
                  <a:t>Alle Pixel des Ausschnitts</a:t>
                </a:r>
              </a:p>
            </p:txBody>
          </p:sp>
          <p:pic>
            <p:nvPicPr>
              <p:cNvPr id="2" name="Grafik 1">
                <a:extLst>
                  <a:ext uri="{FF2B5EF4-FFF2-40B4-BE49-F238E27FC236}">
                    <a16:creationId xmlns:a16="http://schemas.microsoft.com/office/drawing/2014/main" id="{25E30EF0-8A4C-4E77-A18B-FAA7FC7BF2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725" t="46776" r="56373" b="44509"/>
              <a:stretch/>
            </p:blipFill>
            <p:spPr>
              <a:xfrm>
                <a:off x="4720278" y="3582260"/>
                <a:ext cx="938864" cy="938864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9525" cap="sq">
                <a:solidFill>
                  <a:srgbClr val="000000"/>
                </a:solidFill>
                <a:miter lim="800000"/>
              </a:ln>
              <a:effectLst/>
            </p:spPr>
          </p:pic>
          <p:pic>
            <p:nvPicPr>
              <p:cNvPr id="41" name="Inhaltsplatzhalter 4">
                <a:extLst>
                  <a:ext uri="{FF2B5EF4-FFF2-40B4-BE49-F238E27FC236}">
                    <a16:creationId xmlns:a16="http://schemas.microsoft.com/office/drawing/2014/main" id="{35FF8A84-A7A3-4E96-8C39-62CD0AAA2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6976" t="29985" r="48236" b="61231"/>
              <a:stretch/>
            </p:blipFill>
            <p:spPr>
              <a:xfrm>
                <a:off x="3088643" y="3666345"/>
                <a:ext cx="746758" cy="770692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6350" cap="sq">
                <a:solidFill>
                  <a:srgbClr val="000000"/>
                </a:solidFill>
                <a:miter lim="800000"/>
              </a:ln>
              <a:effectLst/>
            </p:spPr>
          </p:pic>
          <p:sp>
            <p:nvSpPr>
              <p:cNvPr id="42" name="Pfeil: nach rechts 41">
                <a:extLst>
                  <a:ext uri="{FF2B5EF4-FFF2-40B4-BE49-F238E27FC236}">
                    <a16:creationId xmlns:a16="http://schemas.microsoft.com/office/drawing/2014/main" id="{B506B266-9CA0-4185-BA4A-9C25BF840B13}"/>
                  </a:ext>
                </a:extLst>
              </p:cNvPr>
              <p:cNvSpPr/>
              <p:nvPr/>
            </p:nvSpPr>
            <p:spPr>
              <a:xfrm>
                <a:off x="4005603" y="3869129"/>
                <a:ext cx="593271" cy="36512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de-DE" dirty="0"/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7E4ADB0-3E22-4DAD-A9AF-CEFE801E8220}"/>
                </a:ext>
              </a:extLst>
            </p:cNvPr>
            <p:cNvSpPr/>
            <p:nvPr/>
          </p:nvSpPr>
          <p:spPr>
            <a:xfrm>
              <a:off x="3193507" y="3844514"/>
              <a:ext cx="415052" cy="39433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B8C7407-8CE2-4483-9E4E-A8A4DAF15C67}"/>
                </a:ext>
              </a:extLst>
            </p:cNvPr>
            <p:cNvSpPr/>
            <p:nvPr/>
          </p:nvSpPr>
          <p:spPr>
            <a:xfrm>
              <a:off x="3608559" y="3444340"/>
              <a:ext cx="381000" cy="8526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81AE02F-A6FB-4D7A-A991-A051EBFA4CB7}"/>
                </a:ext>
              </a:extLst>
            </p:cNvPr>
            <p:cNvSpPr/>
            <p:nvPr/>
          </p:nvSpPr>
          <p:spPr>
            <a:xfrm>
              <a:off x="4837276" y="3851185"/>
              <a:ext cx="998148" cy="4754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83D5024-3ECE-472F-A750-39C8FEDCE79D}"/>
                </a:ext>
              </a:extLst>
            </p:cNvPr>
            <p:cNvSpPr/>
            <p:nvPr/>
          </p:nvSpPr>
          <p:spPr>
            <a:xfrm>
              <a:off x="5003867" y="3322543"/>
              <a:ext cx="908812" cy="52864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59E7BA8-F7EE-48F5-BE8E-CF4856D28F40}"/>
                </a:ext>
              </a:extLst>
            </p:cNvPr>
            <p:cNvSpPr/>
            <p:nvPr/>
          </p:nvSpPr>
          <p:spPr>
            <a:xfrm>
              <a:off x="4831944" y="3334924"/>
              <a:ext cx="171923" cy="33977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1154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Maria Schulze | Robin Ostner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Zoom() - SISD</a:t>
            </a:r>
          </a:p>
        </p:txBody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AE602009-E169-4526-948D-10D071A49234}"/>
              </a:ext>
            </a:extLst>
          </p:cNvPr>
          <p:cNvSpPr/>
          <p:nvPr/>
        </p:nvSpPr>
        <p:spPr>
          <a:xfrm rot="5400000">
            <a:off x="3024101" y="2318530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Pfeil: gebogen 12">
            <a:extLst>
              <a:ext uri="{FF2B5EF4-FFF2-40B4-BE49-F238E27FC236}">
                <a16:creationId xmlns:a16="http://schemas.microsoft.com/office/drawing/2014/main" id="{F8E57464-6625-42FB-A9C0-E0BD478B376A}"/>
              </a:ext>
            </a:extLst>
          </p:cNvPr>
          <p:cNvSpPr/>
          <p:nvPr/>
        </p:nvSpPr>
        <p:spPr>
          <a:xfrm rot="5400000">
            <a:off x="2599151" y="1898260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13D68A5-A626-46CC-99FF-46F291352591}"/>
              </a:ext>
            </a:extLst>
          </p:cNvPr>
          <p:cNvSpPr txBox="1"/>
          <p:nvPr/>
        </p:nvSpPr>
        <p:spPr>
          <a:xfrm>
            <a:off x="2880961" y="2172808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3401553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865F2FD-56E9-48BE-BABA-6FB6EDC28247}"/>
              </a:ext>
            </a:extLst>
          </p:cNvPr>
          <p:cNvSpPr txBox="1"/>
          <p:nvPr/>
        </p:nvSpPr>
        <p:spPr>
          <a:xfrm>
            <a:off x="3253895" y="2537276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479535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X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FCBE988-16F9-453D-BBAF-6E48D363F5A8}"/>
              </a:ext>
            </a:extLst>
          </p:cNvPr>
          <p:cNvCxnSpPr>
            <a:cxnSpLocks/>
          </p:cNvCxnSpPr>
          <p:nvPr/>
        </p:nvCxnSpPr>
        <p:spPr>
          <a:xfrm>
            <a:off x="4119092" y="31360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27BF5FB-F708-4155-8640-1D21EB5B0F43}"/>
              </a:ext>
            </a:extLst>
          </p:cNvPr>
          <p:cNvSpPr txBox="1"/>
          <p:nvPr/>
        </p:nvSpPr>
        <p:spPr>
          <a:xfrm>
            <a:off x="3434496" y="3416163"/>
            <a:ext cx="2295501" cy="947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Nearest-Neighbour</a:t>
            </a: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für 4 Pixel</a:t>
            </a: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gleichzeitig berechnen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2AA78C6-981F-45B7-A27E-290F85864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5" t="46776" r="56373" b="44509"/>
          <a:stretch/>
        </p:blipFill>
        <p:spPr>
          <a:xfrm>
            <a:off x="355479" y="3244214"/>
            <a:ext cx="1264920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E4483F4F-F067-4651-8B73-AC9C34ED2560}"/>
              </a:ext>
            </a:extLst>
          </p:cNvPr>
          <p:cNvSpPr/>
          <p:nvPr/>
        </p:nvSpPr>
        <p:spPr>
          <a:xfrm>
            <a:off x="1909782" y="3681918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E0EB9E3A-C78B-4E09-972E-2D4F4324A4F9}"/>
              </a:ext>
            </a:extLst>
          </p:cNvPr>
          <p:cNvSpPr/>
          <p:nvPr/>
        </p:nvSpPr>
        <p:spPr>
          <a:xfrm>
            <a:off x="6708501" y="368191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22A673C-EA41-471D-8861-694929C17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89" t="46771" r="56454" b="44568"/>
          <a:stretch/>
        </p:blipFill>
        <p:spPr>
          <a:xfrm>
            <a:off x="7591155" y="3249482"/>
            <a:ext cx="1208961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16138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6992" y="6473313"/>
            <a:ext cx="6464280" cy="365125"/>
          </a:xfrm>
        </p:spPr>
        <p:txBody>
          <a:bodyPr/>
          <a:lstStyle/>
          <a:p>
            <a:r>
              <a:rPr lang="de-DE" dirty="0"/>
              <a:t>Saman Miran | Maria Schulze | Robin Ostner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F04ED2B2-20B5-41F0-8D8A-D8ABD3918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688434"/>
              </p:ext>
            </p:extLst>
          </p:nvPr>
        </p:nvGraphicFramePr>
        <p:xfrm>
          <a:off x="1524000" y="190700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563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6992" y="6473313"/>
            <a:ext cx="6464280" cy="365125"/>
          </a:xfrm>
        </p:spPr>
        <p:txBody>
          <a:bodyPr/>
          <a:lstStyle/>
          <a:p>
            <a:r>
              <a:rPr lang="de-DE" dirty="0"/>
              <a:t>Saman Miran | Maria Schulze | Robin Ostner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F04ED2B2-20B5-41F0-8D8A-D8ABD3918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683087"/>
              </p:ext>
            </p:extLst>
          </p:nvPr>
        </p:nvGraphicFramePr>
        <p:xfrm>
          <a:off x="1524000" y="190700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7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Maria Schulze | Robin Ostner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Problemstellung – </a:t>
            </a:r>
            <a:r>
              <a:rPr lang="de-DE" sz="3200" dirty="0" err="1"/>
              <a:t>Window</a:t>
            </a:r>
            <a:r>
              <a:rPr lang="de-DE" sz="3200" dirty="0"/>
              <a:t>()</a:t>
            </a:r>
            <a:endParaRPr lang="de-DE" sz="3000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2F19260-2FCE-4D34-A3DB-A5223D79E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945187" y="2742377"/>
            <a:ext cx="1624612" cy="160242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CB6FA6AB-931F-4658-8F74-720BEA5ED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3915948" y="2742378"/>
            <a:ext cx="1624612" cy="1602421"/>
          </a:xfrm>
          <a:prstGeom prst="rect">
            <a:avLst/>
          </a:prstGeom>
        </p:spPr>
      </p:pic>
      <p:pic>
        <p:nvPicPr>
          <p:cNvPr id="28" name="Inhaltsplatzhalter 4">
            <a:extLst>
              <a:ext uri="{FF2B5EF4-FFF2-40B4-BE49-F238E27FC236}">
                <a16:creationId xmlns:a16="http://schemas.microsoft.com/office/drawing/2014/main" id="{2EED7D91-71BF-4A30-81AA-F943B892B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6" t="29985" r="48236" b="61231"/>
          <a:stretch/>
        </p:blipFill>
        <p:spPr>
          <a:xfrm>
            <a:off x="6851461" y="3163377"/>
            <a:ext cx="821981" cy="84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6FE67E4-D68D-4445-8E68-243DC8FFE593}"/>
              </a:ext>
            </a:extLst>
          </p:cNvPr>
          <p:cNvCxnSpPr/>
          <p:nvPr/>
        </p:nvCxnSpPr>
        <p:spPr>
          <a:xfrm>
            <a:off x="4150995" y="26264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BE96BD30-FDAE-491F-850F-968F3531D716}"/>
              </a:ext>
            </a:extLst>
          </p:cNvPr>
          <p:cNvCxnSpPr/>
          <p:nvPr/>
        </p:nvCxnSpPr>
        <p:spPr>
          <a:xfrm>
            <a:off x="4330065" y="3106497"/>
            <a:ext cx="0" cy="838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CF20173-3221-4127-BA1C-68FF0B79668F}"/>
              </a:ext>
            </a:extLst>
          </p:cNvPr>
          <p:cNvCxnSpPr>
            <a:cxnSpLocks/>
          </p:cNvCxnSpPr>
          <p:nvPr/>
        </p:nvCxnSpPr>
        <p:spPr>
          <a:xfrm>
            <a:off x="5143500" y="3093162"/>
            <a:ext cx="0" cy="8515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A69AE2D-2094-434A-828F-55FC697356B3}"/>
              </a:ext>
            </a:extLst>
          </p:cNvPr>
          <p:cNvCxnSpPr>
            <a:cxnSpLocks/>
          </p:cNvCxnSpPr>
          <p:nvPr/>
        </p:nvCxnSpPr>
        <p:spPr>
          <a:xfrm>
            <a:off x="4315778" y="3106497"/>
            <a:ext cx="83153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26BC3EB3-C424-4950-9857-35D88C803CD8}"/>
              </a:ext>
            </a:extLst>
          </p:cNvPr>
          <p:cNvCxnSpPr>
            <a:cxnSpLocks/>
          </p:cNvCxnSpPr>
          <p:nvPr/>
        </p:nvCxnSpPr>
        <p:spPr>
          <a:xfrm>
            <a:off x="4319580" y="3930426"/>
            <a:ext cx="83153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A272CFC-E2C5-4BB0-8436-88F929C91CA7}"/>
              </a:ext>
            </a:extLst>
          </p:cNvPr>
          <p:cNvSpPr txBox="1"/>
          <p:nvPr/>
        </p:nvSpPr>
        <p:spPr>
          <a:xfrm>
            <a:off x="1404832" y="4706472"/>
            <a:ext cx="70532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Original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A7E1401-F390-43D4-8674-39D05A8FA519}"/>
              </a:ext>
            </a:extLst>
          </p:cNvPr>
          <p:cNvSpPr txBox="1"/>
          <p:nvPr/>
        </p:nvSpPr>
        <p:spPr>
          <a:xfrm>
            <a:off x="3731186" y="4706472"/>
            <a:ext cx="199413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Ausschnitt Berechnen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7F69534-A15D-465C-A85C-CF7197804A74}"/>
              </a:ext>
            </a:extLst>
          </p:cNvPr>
          <p:cNvSpPr txBox="1"/>
          <p:nvPr/>
        </p:nvSpPr>
        <p:spPr>
          <a:xfrm>
            <a:off x="6793396" y="4706472"/>
            <a:ext cx="94577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Ausschnitt</a:t>
            </a:r>
          </a:p>
        </p:txBody>
      </p:sp>
    </p:spTree>
    <p:extLst>
      <p:ext uri="{BB962C8B-B14F-4D97-AF65-F5344CB8AC3E}">
        <p14:creationId xmlns:p14="http://schemas.microsoft.com/office/powerpoint/2010/main" val="376779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FFCAF87-610F-4527-82EC-E7E357082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395" t="28895" r="47561" b="60360"/>
          <a:stretch/>
        </p:blipFill>
        <p:spPr>
          <a:xfrm>
            <a:off x="451756" y="3244387"/>
            <a:ext cx="805543" cy="805543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Maria Schulze | Robin Ostner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Problemstellung – Zoom()</a:t>
            </a:r>
            <a:endParaRPr lang="de-DE" sz="3000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7A2F0B69-69D8-44BA-8C3D-38F9F112467C}"/>
              </a:ext>
            </a:extLst>
          </p:cNvPr>
          <p:cNvSpPr/>
          <p:nvPr/>
        </p:nvSpPr>
        <p:spPr>
          <a:xfrm>
            <a:off x="1464127" y="3466352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39F8147A-E0EF-480C-BB3B-0CA438C254C2}"/>
              </a:ext>
            </a:extLst>
          </p:cNvPr>
          <p:cNvSpPr/>
          <p:nvPr/>
        </p:nvSpPr>
        <p:spPr>
          <a:xfrm>
            <a:off x="3948791" y="3466352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65B7F05-B0AB-4C6A-AB53-5AF97B045915}"/>
              </a:ext>
            </a:extLst>
          </p:cNvPr>
          <p:cNvSpPr/>
          <p:nvPr/>
        </p:nvSpPr>
        <p:spPr>
          <a:xfrm>
            <a:off x="6398076" y="3462961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6915985-854A-4BEB-934D-3E747890592B}"/>
              </a:ext>
            </a:extLst>
          </p:cNvPr>
          <p:cNvSpPr txBox="1"/>
          <p:nvPr/>
        </p:nvSpPr>
        <p:spPr>
          <a:xfrm>
            <a:off x="501866" y="4554296"/>
            <a:ext cx="70532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Original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564AEB1-B331-43C4-904D-D4EA8F1F9C3B}"/>
              </a:ext>
            </a:extLst>
          </p:cNvPr>
          <p:cNvSpPr txBox="1"/>
          <p:nvPr/>
        </p:nvSpPr>
        <p:spPr>
          <a:xfrm>
            <a:off x="2594385" y="4554296"/>
            <a:ext cx="852798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Skalieren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1C10E4-C068-4199-8CBF-8B075CFDFF02}"/>
              </a:ext>
            </a:extLst>
          </p:cNvPr>
          <p:cNvSpPr txBox="1"/>
          <p:nvPr/>
        </p:nvSpPr>
        <p:spPr>
          <a:xfrm>
            <a:off x="4610057" y="4554296"/>
            <a:ext cx="172002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Nearest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Neighbour</a:t>
            </a:r>
            <a:endParaRPr lang="de-DE" sz="1600" dirty="0">
              <a:latin typeface="+mn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653CE95-7BC9-4DF7-8C9E-B457978A993C}"/>
              </a:ext>
            </a:extLst>
          </p:cNvPr>
          <p:cNvSpPr txBox="1"/>
          <p:nvPr/>
        </p:nvSpPr>
        <p:spPr>
          <a:xfrm>
            <a:off x="6991347" y="4530828"/>
            <a:ext cx="1817292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Rand Pixel auffüllen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A5B6B59-4E29-4C2A-8A4A-D981175F1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76" t="46720" r="56372" b="44596"/>
          <a:stretch/>
        </p:blipFill>
        <p:spPr>
          <a:xfrm>
            <a:off x="4784269" y="2969006"/>
            <a:ext cx="1371600" cy="1353034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5D84FC0-E372-4508-A04C-C6FD750207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25" t="46776" r="56373" b="44509"/>
          <a:stretch/>
        </p:blipFill>
        <p:spPr>
          <a:xfrm>
            <a:off x="2334984" y="2950440"/>
            <a:ext cx="1371600" cy="13716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0E73AA2-A593-403F-8827-8B5204CDC0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889" t="46771" r="56454" b="44568"/>
          <a:stretch/>
        </p:blipFill>
        <p:spPr>
          <a:xfrm>
            <a:off x="7233554" y="2950440"/>
            <a:ext cx="1293176" cy="1353034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C-Code mit Input/Output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1" dirty="0" err="1"/>
              <a:t>Window</a:t>
            </a:r>
            <a:r>
              <a:rPr lang="de-DE" i="1" dirty="0"/>
              <a:t>() </a:t>
            </a:r>
            <a:r>
              <a:rPr lang="de-DE" dirty="0"/>
              <a:t>und </a:t>
            </a:r>
            <a:r>
              <a:rPr lang="de-DE" i="1" dirty="0"/>
              <a:t>Zoom()</a:t>
            </a:r>
            <a:r>
              <a:rPr lang="de-DE" dirty="0"/>
              <a:t> in C implementieren als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Funktionierender Assembler-Code ohne SIMD-Befehle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Parallelisieren der beiden Funktionen mit SIMD-Befehlen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Vollständige Version mit Zeitmessung und allen verschiedenen Implementierung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Maria Schulze | Robin Ostner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Lösungsfindung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Maria Schulze | Robin Ostner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</a:t>
            </a:r>
            <a:r>
              <a:rPr lang="de-DE" dirty="0" err="1"/>
              <a:t>Window</a:t>
            </a:r>
            <a:r>
              <a:rPr lang="de-DE" dirty="0"/>
              <a:t>() - SISD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32EB5CF-CF3A-4273-BE6B-1C73A4EA9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3318887" y="2341594"/>
            <a:ext cx="2506225" cy="2471992"/>
          </a:xfrm>
          <a:prstGeom prst="rect">
            <a:avLst/>
          </a:prstGeom>
          <a:solidFill>
            <a:srgbClr val="000000">
              <a:shade val="95000"/>
            </a:srgbClr>
          </a:solidFill>
          <a:ln w="9525" cap="sq">
            <a:solidFill>
              <a:srgbClr val="000000"/>
            </a:solidFill>
            <a:miter lim="800000"/>
          </a:ln>
          <a:effectLst/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4C331EE-8A66-40C1-A47B-975DFC216D85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3318887" y="4222528"/>
            <a:ext cx="586585" cy="591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13B71710-646A-472E-A339-5D7B79384EA0}"/>
              </a:ext>
            </a:extLst>
          </p:cNvPr>
          <p:cNvSpPr/>
          <p:nvPr/>
        </p:nvSpPr>
        <p:spPr>
          <a:xfrm>
            <a:off x="3263991" y="4745704"/>
            <a:ext cx="109792" cy="10979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67FC416-7608-4998-9EBA-332A114AB8C3}"/>
              </a:ext>
            </a:extLst>
          </p:cNvPr>
          <p:cNvSpPr/>
          <p:nvPr/>
        </p:nvSpPr>
        <p:spPr>
          <a:xfrm>
            <a:off x="3891887" y="4143347"/>
            <a:ext cx="92766" cy="927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1822ABC-8F4C-41EE-8D44-C7859D7FB0FF}"/>
              </a:ext>
            </a:extLst>
          </p:cNvPr>
          <p:cNvSpPr txBox="1"/>
          <p:nvPr/>
        </p:nvSpPr>
        <p:spPr>
          <a:xfrm>
            <a:off x="3316926" y="5400822"/>
            <a:ext cx="250818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+mn-lt"/>
              </a:rPr>
              <a:t>Offset auf Pointer addieren </a:t>
            </a:r>
          </a:p>
        </p:txBody>
      </p:sp>
    </p:spTree>
    <p:extLst>
      <p:ext uri="{BB962C8B-B14F-4D97-AF65-F5344CB8AC3E}">
        <p14:creationId xmlns:p14="http://schemas.microsoft.com/office/powerpoint/2010/main" val="268361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Maria Schulze | Robin Ostner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</a:t>
            </a:r>
            <a:r>
              <a:rPr lang="de-DE" dirty="0" err="1"/>
              <a:t>Window</a:t>
            </a:r>
            <a:r>
              <a:rPr lang="de-DE" dirty="0"/>
              <a:t>() - SISD</a:t>
            </a:r>
          </a:p>
        </p:txBody>
      </p:sp>
      <p:sp>
        <p:nvSpPr>
          <p:cNvPr id="11" name="Pfeil: gebogen 10">
            <a:extLst>
              <a:ext uri="{FF2B5EF4-FFF2-40B4-BE49-F238E27FC236}">
                <a16:creationId xmlns:a16="http://schemas.microsoft.com/office/drawing/2014/main" id="{D33E5A57-B8EE-419D-8449-434B47CF7B54}"/>
              </a:ext>
            </a:extLst>
          </p:cNvPr>
          <p:cNvSpPr/>
          <p:nvPr/>
        </p:nvSpPr>
        <p:spPr>
          <a:xfrm rot="5400000">
            <a:off x="2817313" y="2488858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2235C519-62E3-4335-8B6E-427BE9407B21}"/>
              </a:ext>
            </a:extLst>
          </p:cNvPr>
          <p:cNvSpPr/>
          <p:nvPr/>
        </p:nvSpPr>
        <p:spPr>
          <a:xfrm rot="5400000">
            <a:off x="2392363" y="2068588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0F6450-3D16-45E6-8E62-FD8003E35BFD}"/>
              </a:ext>
            </a:extLst>
          </p:cNvPr>
          <p:cNvSpPr txBox="1"/>
          <p:nvPr/>
        </p:nvSpPr>
        <p:spPr>
          <a:xfrm>
            <a:off x="2674173" y="2343136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282247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Alle Pixel des neuen Bilds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BEA867-7242-455F-97FB-E1C2D7806885}"/>
              </a:ext>
            </a:extLst>
          </p:cNvPr>
          <p:cNvSpPr txBox="1"/>
          <p:nvPr/>
        </p:nvSpPr>
        <p:spPr>
          <a:xfrm>
            <a:off x="3047107" y="2707604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4769816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Aktuelle Zeile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E14BC58-9DBE-465B-988A-8767F5A26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3724231" y="3399150"/>
            <a:ext cx="1299932" cy="1282176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842FA7A-BB43-41D3-8DB8-AABA3A4FC00D}"/>
              </a:ext>
            </a:extLst>
          </p:cNvPr>
          <p:cNvCxnSpPr>
            <a:cxnSpLocks/>
          </p:cNvCxnSpPr>
          <p:nvPr/>
        </p:nvCxnSpPr>
        <p:spPr>
          <a:xfrm>
            <a:off x="3912304" y="33063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C8479CA-F51D-4566-833F-208013843EC8}"/>
              </a:ext>
            </a:extLst>
          </p:cNvPr>
          <p:cNvCxnSpPr>
            <a:cxnSpLocks/>
          </p:cNvCxnSpPr>
          <p:nvPr/>
        </p:nvCxnSpPr>
        <p:spPr>
          <a:xfrm>
            <a:off x="4055587" y="3690499"/>
            <a:ext cx="0" cy="670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73525EF-F2B0-47AC-AF75-03E3E9005F84}"/>
              </a:ext>
            </a:extLst>
          </p:cNvPr>
          <p:cNvCxnSpPr>
            <a:cxnSpLocks/>
          </p:cNvCxnSpPr>
          <p:nvPr/>
        </p:nvCxnSpPr>
        <p:spPr>
          <a:xfrm>
            <a:off x="4706456" y="3679829"/>
            <a:ext cx="0" cy="681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5C1B9FE-D7D4-4EBC-9331-F28A9C316D5A}"/>
              </a:ext>
            </a:extLst>
          </p:cNvPr>
          <p:cNvCxnSpPr>
            <a:cxnSpLocks/>
          </p:cNvCxnSpPr>
          <p:nvPr/>
        </p:nvCxnSpPr>
        <p:spPr>
          <a:xfrm>
            <a:off x="4044155" y="3690499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5C11404-9E24-4AB2-994E-BB7C4527DDE8}"/>
              </a:ext>
            </a:extLst>
          </p:cNvPr>
          <p:cNvCxnSpPr>
            <a:cxnSpLocks/>
          </p:cNvCxnSpPr>
          <p:nvPr/>
        </p:nvCxnSpPr>
        <p:spPr>
          <a:xfrm>
            <a:off x="4047197" y="4349765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A1B19107-D6A2-4348-84DC-8402001BE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331560" y="3440627"/>
            <a:ext cx="1295068" cy="1277379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46BEE85-4345-4B73-883F-4D680C57F2D4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350025" y="4412829"/>
            <a:ext cx="282642" cy="285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BFA10196-3AB4-4671-A16F-2F8AD7C480B9}"/>
              </a:ext>
            </a:extLst>
          </p:cNvPr>
          <p:cNvSpPr/>
          <p:nvPr/>
        </p:nvSpPr>
        <p:spPr>
          <a:xfrm>
            <a:off x="305447" y="4690585"/>
            <a:ext cx="52226" cy="548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608D856-5AD2-4290-9FE3-F3C2702AA792}"/>
              </a:ext>
            </a:extLst>
          </p:cNvPr>
          <p:cNvSpPr/>
          <p:nvPr/>
        </p:nvSpPr>
        <p:spPr>
          <a:xfrm>
            <a:off x="625972" y="4373278"/>
            <a:ext cx="45719" cy="4633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34" name="Inhaltsplatzhalter 4">
            <a:extLst>
              <a:ext uri="{FF2B5EF4-FFF2-40B4-BE49-F238E27FC236}">
                <a16:creationId xmlns:a16="http://schemas.microsoft.com/office/drawing/2014/main" id="{CCCE4EEA-19FD-43A2-873D-D14387CFE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6" t="29985" r="48236" b="61231"/>
          <a:stretch/>
        </p:blipFill>
        <p:spPr>
          <a:xfrm>
            <a:off x="7389980" y="3641186"/>
            <a:ext cx="821981" cy="848327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B06A93C-F334-4B7C-ACF0-42480E2B46E2}"/>
              </a:ext>
            </a:extLst>
          </p:cNvPr>
          <p:cNvSpPr/>
          <p:nvPr/>
        </p:nvSpPr>
        <p:spPr>
          <a:xfrm>
            <a:off x="1802968" y="3882786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C2099B34-5925-47A6-8824-601CBED26E3B}"/>
              </a:ext>
            </a:extLst>
          </p:cNvPr>
          <p:cNvSpPr/>
          <p:nvPr/>
        </p:nvSpPr>
        <p:spPr>
          <a:xfrm>
            <a:off x="6577641" y="389397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20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Maria Schulze | Robin Ostner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</a:t>
            </a:r>
            <a:r>
              <a:rPr lang="de-DE" dirty="0" err="1"/>
              <a:t>Window</a:t>
            </a:r>
            <a:r>
              <a:rPr lang="de-DE" dirty="0"/>
              <a:t>() - SIMD</a:t>
            </a:r>
          </a:p>
        </p:txBody>
      </p:sp>
      <p:sp>
        <p:nvSpPr>
          <p:cNvPr id="11" name="Pfeil: gebogen 10">
            <a:extLst>
              <a:ext uri="{FF2B5EF4-FFF2-40B4-BE49-F238E27FC236}">
                <a16:creationId xmlns:a16="http://schemas.microsoft.com/office/drawing/2014/main" id="{D33E5A57-B8EE-419D-8449-434B47CF7B54}"/>
              </a:ext>
            </a:extLst>
          </p:cNvPr>
          <p:cNvSpPr/>
          <p:nvPr/>
        </p:nvSpPr>
        <p:spPr>
          <a:xfrm rot="5400000">
            <a:off x="2817313" y="2488858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2235C519-62E3-4335-8B6E-427BE9407B21}"/>
              </a:ext>
            </a:extLst>
          </p:cNvPr>
          <p:cNvSpPr/>
          <p:nvPr/>
        </p:nvSpPr>
        <p:spPr>
          <a:xfrm rot="5400000">
            <a:off x="2392363" y="2068588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0F6450-3D16-45E6-8E62-FD8003E35BFD}"/>
              </a:ext>
            </a:extLst>
          </p:cNvPr>
          <p:cNvSpPr txBox="1"/>
          <p:nvPr/>
        </p:nvSpPr>
        <p:spPr>
          <a:xfrm>
            <a:off x="2674173" y="2343136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282247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Alle Pixel des neuen Bilds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BEA867-7242-455F-97FB-E1C2D7806885}"/>
              </a:ext>
            </a:extLst>
          </p:cNvPr>
          <p:cNvSpPr txBox="1"/>
          <p:nvPr/>
        </p:nvSpPr>
        <p:spPr>
          <a:xfrm>
            <a:off x="3047107" y="2707604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4694607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Aktuelle Zeile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E14BC58-9DBE-465B-988A-8767F5A26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3724231" y="3399150"/>
            <a:ext cx="1299932" cy="1282176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842FA7A-BB43-41D3-8DB8-AABA3A4FC00D}"/>
              </a:ext>
            </a:extLst>
          </p:cNvPr>
          <p:cNvCxnSpPr>
            <a:cxnSpLocks/>
          </p:cNvCxnSpPr>
          <p:nvPr/>
        </p:nvCxnSpPr>
        <p:spPr>
          <a:xfrm>
            <a:off x="3912304" y="33063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C8479CA-F51D-4566-833F-208013843EC8}"/>
              </a:ext>
            </a:extLst>
          </p:cNvPr>
          <p:cNvCxnSpPr>
            <a:cxnSpLocks/>
          </p:cNvCxnSpPr>
          <p:nvPr/>
        </p:nvCxnSpPr>
        <p:spPr>
          <a:xfrm>
            <a:off x="4055587" y="3690499"/>
            <a:ext cx="0" cy="670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73525EF-F2B0-47AC-AF75-03E3E9005F84}"/>
              </a:ext>
            </a:extLst>
          </p:cNvPr>
          <p:cNvCxnSpPr>
            <a:cxnSpLocks/>
          </p:cNvCxnSpPr>
          <p:nvPr/>
        </p:nvCxnSpPr>
        <p:spPr>
          <a:xfrm>
            <a:off x="4706456" y="3679829"/>
            <a:ext cx="0" cy="681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5C1B9FE-D7D4-4EBC-9331-F28A9C316D5A}"/>
              </a:ext>
            </a:extLst>
          </p:cNvPr>
          <p:cNvCxnSpPr>
            <a:cxnSpLocks/>
          </p:cNvCxnSpPr>
          <p:nvPr/>
        </p:nvCxnSpPr>
        <p:spPr>
          <a:xfrm>
            <a:off x="4044155" y="3690499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5C11404-9E24-4AB2-994E-BB7C4527DDE8}"/>
              </a:ext>
            </a:extLst>
          </p:cNvPr>
          <p:cNvCxnSpPr>
            <a:cxnSpLocks/>
          </p:cNvCxnSpPr>
          <p:nvPr/>
        </p:nvCxnSpPr>
        <p:spPr>
          <a:xfrm>
            <a:off x="4047197" y="4349765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A1B19107-D6A2-4348-84DC-8402001BE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331560" y="3440627"/>
            <a:ext cx="1295068" cy="1277379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46BEE85-4345-4B73-883F-4D680C57F2D4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350025" y="4412829"/>
            <a:ext cx="282642" cy="285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BFA10196-3AB4-4671-A16F-2F8AD7C480B9}"/>
              </a:ext>
            </a:extLst>
          </p:cNvPr>
          <p:cNvSpPr/>
          <p:nvPr/>
        </p:nvSpPr>
        <p:spPr>
          <a:xfrm>
            <a:off x="305447" y="4690585"/>
            <a:ext cx="52226" cy="548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608D856-5AD2-4290-9FE3-F3C2702AA792}"/>
              </a:ext>
            </a:extLst>
          </p:cNvPr>
          <p:cNvSpPr/>
          <p:nvPr/>
        </p:nvSpPr>
        <p:spPr>
          <a:xfrm>
            <a:off x="625972" y="4373278"/>
            <a:ext cx="45719" cy="4633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34" name="Inhaltsplatzhalter 4">
            <a:extLst>
              <a:ext uri="{FF2B5EF4-FFF2-40B4-BE49-F238E27FC236}">
                <a16:creationId xmlns:a16="http://schemas.microsoft.com/office/drawing/2014/main" id="{CCCE4EEA-19FD-43A2-873D-D14387CFE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6" t="29985" r="48236" b="61231"/>
          <a:stretch/>
        </p:blipFill>
        <p:spPr>
          <a:xfrm>
            <a:off x="7389980" y="3641186"/>
            <a:ext cx="821981" cy="848327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B06A93C-F334-4B7C-ACF0-42480E2B46E2}"/>
              </a:ext>
            </a:extLst>
          </p:cNvPr>
          <p:cNvSpPr/>
          <p:nvPr/>
        </p:nvSpPr>
        <p:spPr>
          <a:xfrm>
            <a:off x="1802968" y="3882786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C2099B34-5925-47A6-8824-601CBED26E3B}"/>
              </a:ext>
            </a:extLst>
          </p:cNvPr>
          <p:cNvSpPr/>
          <p:nvPr/>
        </p:nvSpPr>
        <p:spPr>
          <a:xfrm>
            <a:off x="6577641" y="389397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85C3477-4844-4F65-8FFA-1E79C3F4A930}"/>
              </a:ext>
            </a:extLst>
          </p:cNvPr>
          <p:cNvSpPr txBox="1"/>
          <p:nvPr/>
        </p:nvSpPr>
        <p:spPr>
          <a:xfrm>
            <a:off x="4237140" y="4815515"/>
            <a:ext cx="27411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x 8</a:t>
            </a:r>
          </a:p>
        </p:txBody>
      </p:sp>
    </p:spTree>
    <p:extLst>
      <p:ext uri="{BB962C8B-B14F-4D97-AF65-F5344CB8AC3E}">
        <p14:creationId xmlns:p14="http://schemas.microsoft.com/office/powerpoint/2010/main" val="66024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Maria Schulze | Robin Ostner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Zoom() - SISD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F5B190-8AD7-45C4-B03E-9129E15603E0}"/>
              </a:ext>
            </a:extLst>
          </p:cNvPr>
          <p:cNvSpPr txBox="1"/>
          <p:nvPr/>
        </p:nvSpPr>
        <p:spPr>
          <a:xfrm>
            <a:off x="3404276" y="5861232"/>
            <a:ext cx="2335448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Skalieren des Ausschnitts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B195C33-9C8F-4CD4-AC5A-23864B41C768}"/>
              </a:ext>
            </a:extLst>
          </p:cNvPr>
          <p:cNvGrpSpPr/>
          <p:nvPr/>
        </p:nvGrpSpPr>
        <p:grpSpPr>
          <a:xfrm>
            <a:off x="2597468" y="1838605"/>
            <a:ext cx="3949064" cy="3949064"/>
            <a:chOff x="2531520" y="1869982"/>
            <a:chExt cx="3949064" cy="394906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E0FFAE5C-C821-4E1B-B22F-EFBB9F2E79FD}"/>
                </a:ext>
              </a:extLst>
            </p:cNvPr>
            <p:cNvGrpSpPr/>
            <p:nvPr/>
          </p:nvGrpSpPr>
          <p:grpSpPr>
            <a:xfrm>
              <a:off x="2531520" y="1869982"/>
              <a:ext cx="3949064" cy="3949064"/>
              <a:chOff x="2392363" y="2068588"/>
              <a:chExt cx="3966210" cy="3966210"/>
            </a:xfrm>
          </p:grpSpPr>
          <p:sp>
            <p:nvSpPr>
              <p:cNvPr id="39" name="Pfeil: gebogen 38">
                <a:extLst>
                  <a:ext uri="{FF2B5EF4-FFF2-40B4-BE49-F238E27FC236}">
                    <a16:creationId xmlns:a16="http://schemas.microsoft.com/office/drawing/2014/main" id="{31D6CD3C-2D1A-4E6A-B11B-F1DCE35BE846}"/>
                  </a:ext>
                </a:extLst>
              </p:cNvPr>
              <p:cNvSpPr/>
              <p:nvPr/>
            </p:nvSpPr>
            <p:spPr>
              <a:xfrm rot="5400000">
                <a:off x="2392363" y="2068588"/>
                <a:ext cx="3966210" cy="3966210"/>
              </a:xfrm>
              <a:prstGeom prst="circularArrow">
                <a:avLst>
                  <a:gd name="adj1" fmla="val 5085"/>
                  <a:gd name="adj2" fmla="val 327528"/>
                  <a:gd name="adj3" fmla="val 15841117"/>
                  <a:gd name="adj4" fmla="val 16231354"/>
                  <a:gd name="adj5" fmla="val 5932"/>
                </a:avLst>
              </a:prstGeom>
              <a:solidFill>
                <a:schemeClr val="accent1"/>
              </a:solidFill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74E56B44-EAB4-418A-9FC2-640F2390BE9A}"/>
                  </a:ext>
                </a:extLst>
              </p:cNvPr>
              <p:cNvSpPr txBox="1"/>
              <p:nvPr/>
            </p:nvSpPr>
            <p:spPr>
              <a:xfrm>
                <a:off x="2674173" y="2343136"/>
                <a:ext cx="3407223" cy="3444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prstTxWarp prst="textArchUp">
                  <a:avLst>
                    <a:gd name="adj" fmla="val 11728606"/>
                  </a:avLst>
                </a:prstTxWarp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1600" dirty="0">
                    <a:solidFill>
                      <a:schemeClr val="bg1"/>
                    </a:solidFill>
                    <a:latin typeface="+mn-lt"/>
                  </a:rPr>
                  <a:t>Alle Pixel des Ausschnitts</a:t>
                </a:r>
              </a:p>
            </p:txBody>
          </p:sp>
          <p:pic>
            <p:nvPicPr>
              <p:cNvPr id="2" name="Grafik 1">
                <a:extLst>
                  <a:ext uri="{FF2B5EF4-FFF2-40B4-BE49-F238E27FC236}">
                    <a16:creationId xmlns:a16="http://schemas.microsoft.com/office/drawing/2014/main" id="{25E30EF0-8A4C-4E77-A18B-FAA7FC7BF2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725" t="46776" r="56373" b="44509"/>
              <a:stretch/>
            </p:blipFill>
            <p:spPr>
              <a:xfrm>
                <a:off x="4720278" y="3582260"/>
                <a:ext cx="938864" cy="938864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9525" cap="sq">
                <a:solidFill>
                  <a:srgbClr val="000000"/>
                </a:solidFill>
                <a:miter lim="800000"/>
              </a:ln>
              <a:effectLst/>
            </p:spPr>
          </p:pic>
          <p:pic>
            <p:nvPicPr>
              <p:cNvPr id="41" name="Inhaltsplatzhalter 4">
                <a:extLst>
                  <a:ext uri="{FF2B5EF4-FFF2-40B4-BE49-F238E27FC236}">
                    <a16:creationId xmlns:a16="http://schemas.microsoft.com/office/drawing/2014/main" id="{35FF8A84-A7A3-4E96-8C39-62CD0AAA2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6976" t="29985" r="48236" b="61231"/>
              <a:stretch/>
            </p:blipFill>
            <p:spPr>
              <a:xfrm>
                <a:off x="3088643" y="3666345"/>
                <a:ext cx="746758" cy="770692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6350" cap="sq">
                <a:solidFill>
                  <a:srgbClr val="000000"/>
                </a:solidFill>
                <a:miter lim="800000"/>
              </a:ln>
              <a:effectLst/>
            </p:spPr>
          </p:pic>
          <p:sp>
            <p:nvSpPr>
              <p:cNvPr id="42" name="Pfeil: nach rechts 41">
                <a:extLst>
                  <a:ext uri="{FF2B5EF4-FFF2-40B4-BE49-F238E27FC236}">
                    <a16:creationId xmlns:a16="http://schemas.microsoft.com/office/drawing/2014/main" id="{B506B266-9CA0-4185-BA4A-9C25BF840B13}"/>
                  </a:ext>
                </a:extLst>
              </p:cNvPr>
              <p:cNvSpPr/>
              <p:nvPr/>
            </p:nvSpPr>
            <p:spPr>
              <a:xfrm>
                <a:off x="4005603" y="3869129"/>
                <a:ext cx="593271" cy="36512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de-DE" dirty="0"/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7E4ADB0-3E22-4DAD-A9AF-CEFE801E8220}"/>
                </a:ext>
              </a:extLst>
            </p:cNvPr>
            <p:cNvSpPr/>
            <p:nvPr/>
          </p:nvSpPr>
          <p:spPr>
            <a:xfrm>
              <a:off x="3193507" y="3844514"/>
              <a:ext cx="415052" cy="39433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B8C7407-8CE2-4483-9E4E-A8A4DAF15C67}"/>
                </a:ext>
              </a:extLst>
            </p:cNvPr>
            <p:cNvSpPr/>
            <p:nvPr/>
          </p:nvSpPr>
          <p:spPr>
            <a:xfrm>
              <a:off x="3608559" y="3444340"/>
              <a:ext cx="381000" cy="8526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81AE02F-A6FB-4D7A-A991-A051EBFA4CB7}"/>
                </a:ext>
              </a:extLst>
            </p:cNvPr>
            <p:cNvSpPr/>
            <p:nvPr/>
          </p:nvSpPr>
          <p:spPr>
            <a:xfrm>
              <a:off x="4837276" y="3851185"/>
              <a:ext cx="998148" cy="4754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83D5024-3ECE-472F-A750-39C8FEDCE79D}"/>
                </a:ext>
              </a:extLst>
            </p:cNvPr>
            <p:cNvSpPr/>
            <p:nvPr/>
          </p:nvSpPr>
          <p:spPr>
            <a:xfrm>
              <a:off x="5003867" y="3322543"/>
              <a:ext cx="908812" cy="52864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59E7BA8-F7EE-48F5-BE8E-CF4856D28F40}"/>
                </a:ext>
              </a:extLst>
            </p:cNvPr>
            <p:cNvSpPr/>
            <p:nvPr/>
          </p:nvSpPr>
          <p:spPr>
            <a:xfrm>
              <a:off x="4831944" y="3334924"/>
              <a:ext cx="171923" cy="33977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63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Maria Schulze | Robin Ostner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Zoom() - SISD</a:t>
            </a:r>
          </a:p>
        </p:txBody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AE602009-E169-4526-948D-10D071A49234}"/>
              </a:ext>
            </a:extLst>
          </p:cNvPr>
          <p:cNvSpPr/>
          <p:nvPr/>
        </p:nvSpPr>
        <p:spPr>
          <a:xfrm rot="5400000">
            <a:off x="3024101" y="2318530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Pfeil: gebogen 12">
            <a:extLst>
              <a:ext uri="{FF2B5EF4-FFF2-40B4-BE49-F238E27FC236}">
                <a16:creationId xmlns:a16="http://schemas.microsoft.com/office/drawing/2014/main" id="{F8E57464-6625-42FB-A9C0-E0BD478B376A}"/>
              </a:ext>
            </a:extLst>
          </p:cNvPr>
          <p:cNvSpPr/>
          <p:nvPr/>
        </p:nvSpPr>
        <p:spPr>
          <a:xfrm rot="5400000">
            <a:off x="2599151" y="1898260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13D68A5-A626-46CC-99FF-46F291352591}"/>
              </a:ext>
            </a:extLst>
          </p:cNvPr>
          <p:cNvSpPr txBox="1"/>
          <p:nvPr/>
        </p:nvSpPr>
        <p:spPr>
          <a:xfrm>
            <a:off x="2880961" y="2172808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3401553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865F2FD-56E9-48BE-BABA-6FB6EDC28247}"/>
              </a:ext>
            </a:extLst>
          </p:cNvPr>
          <p:cNvSpPr txBox="1"/>
          <p:nvPr/>
        </p:nvSpPr>
        <p:spPr>
          <a:xfrm>
            <a:off x="3253895" y="2537276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479535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X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FCBE988-16F9-453D-BBAF-6E48D363F5A8}"/>
              </a:ext>
            </a:extLst>
          </p:cNvPr>
          <p:cNvCxnSpPr>
            <a:cxnSpLocks/>
          </p:cNvCxnSpPr>
          <p:nvPr/>
        </p:nvCxnSpPr>
        <p:spPr>
          <a:xfrm>
            <a:off x="4119092" y="31360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27BF5FB-F708-4155-8640-1D21EB5B0F43}"/>
              </a:ext>
            </a:extLst>
          </p:cNvPr>
          <p:cNvSpPr txBox="1"/>
          <p:nvPr/>
        </p:nvSpPr>
        <p:spPr>
          <a:xfrm>
            <a:off x="3607620" y="3416163"/>
            <a:ext cx="1949252" cy="9210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Nearest-Neighbour</a:t>
            </a: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für aktuellen </a:t>
            </a: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Pixel berechnen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2AA78C6-981F-45B7-A27E-290F85864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5" t="46776" r="56373" b="44509"/>
          <a:stretch/>
        </p:blipFill>
        <p:spPr>
          <a:xfrm>
            <a:off x="355479" y="3244214"/>
            <a:ext cx="1264920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E4483F4F-F067-4651-8B73-AC9C34ED2560}"/>
              </a:ext>
            </a:extLst>
          </p:cNvPr>
          <p:cNvSpPr/>
          <p:nvPr/>
        </p:nvSpPr>
        <p:spPr>
          <a:xfrm>
            <a:off x="1909782" y="3681918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E0EB9E3A-C78B-4E09-972E-2D4F4324A4F9}"/>
              </a:ext>
            </a:extLst>
          </p:cNvPr>
          <p:cNvSpPr/>
          <p:nvPr/>
        </p:nvSpPr>
        <p:spPr>
          <a:xfrm>
            <a:off x="6708501" y="368191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22A673C-EA41-471D-8861-694929C17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89" t="46771" r="56454" b="44568"/>
          <a:stretch/>
        </p:blipFill>
        <p:spPr>
          <a:xfrm>
            <a:off x="7591155" y="3249482"/>
            <a:ext cx="1208961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219521586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278</Words>
  <Application>Microsoft Office PowerPoint</Application>
  <PresentationFormat>Bildschirmpräsentation (4:3)</PresentationFormat>
  <Paragraphs>80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13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Team 15 - Pixelwiederholung</vt:lpstr>
      <vt:lpstr>Problemstellung – Window()</vt:lpstr>
      <vt:lpstr>Problemstellung – Zoom()</vt:lpstr>
      <vt:lpstr>Lösungsfindung</vt:lpstr>
      <vt:lpstr>Implementierung Window() - SISD</vt:lpstr>
      <vt:lpstr>Implementierung Window() - SISD</vt:lpstr>
      <vt:lpstr>Implementierung Window() - SIMD</vt:lpstr>
      <vt:lpstr>Implementierung Zoom() - SISD</vt:lpstr>
      <vt:lpstr>Implementierung Zoom() - SISD</vt:lpstr>
      <vt:lpstr>Implementierung Zoom() - SIMD</vt:lpstr>
      <vt:lpstr>Implementierung Zoom() - SISD</vt:lpstr>
      <vt:lpstr>Ergebnisse</vt:lpstr>
      <vt:lpstr>Ergebnisse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ASP – Team 15</dc:title>
  <dc:creator>Robin Ostner</dc:creator>
  <cp:lastModifiedBy>Robin Ostner</cp:lastModifiedBy>
  <cp:revision>23</cp:revision>
  <cp:lastPrinted>2015-07-30T14:04:45Z</cp:lastPrinted>
  <dcterms:created xsi:type="dcterms:W3CDTF">2018-02-04T10:50:17Z</dcterms:created>
  <dcterms:modified xsi:type="dcterms:W3CDTF">2018-02-04T16:46:51Z</dcterms:modified>
</cp:coreProperties>
</file>