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0" r:id="rId7"/>
    <p:sldId id="277" r:id="rId8"/>
    <p:sldId id="263" r:id="rId9"/>
    <p:sldId id="264" r:id="rId10"/>
    <p:sldId id="265" r:id="rId11"/>
    <p:sldId id="267" r:id="rId12"/>
    <p:sldId id="266" r:id="rId13"/>
    <p:sldId id="281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74" r:id="rId22"/>
    <p:sldId id="282" r:id="rId23"/>
    <p:sldId id="283" r:id="rId24"/>
    <p:sldId id="284" r:id="rId25"/>
    <p:sldId id="276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28" y="6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F92A2-38A9-4EA4-9E5E-88D8329A353B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D41B4-55D9-482A-BF35-763F4BBAB8B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730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1 lijn uitleg informatie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D41B4-55D9-482A-BF35-763F4BBAB8B3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31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Standaardocumenten</a:t>
            </a:r>
            <a:r>
              <a:rPr lang="nl-NL" dirty="0"/>
              <a:t> </a:t>
            </a:r>
            <a:r>
              <a:rPr lang="nl-NL" dirty="0" err="1"/>
              <a:t>stage,stagespecifiek</a:t>
            </a:r>
            <a:r>
              <a:rPr lang="nl-NL" dirty="0"/>
              <a:t>, meeting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D41B4-55D9-482A-BF35-763F4BBAB8B3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736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Methodes uitleggen, uitgebreider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D41B4-55D9-482A-BF35-763F4BBAB8B3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250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Methodes uitleggen, uitgebreider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D41B4-55D9-482A-BF35-763F4BBAB8B3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490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Gap in </a:t>
            </a:r>
            <a:r>
              <a:rPr lang="nl-NL" dirty="0" err="1"/>
              <a:t>knowledge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D41B4-55D9-482A-BF35-763F4BBAB8B3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781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Meer uitleg, ai ontwerp wat moet het doen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D41B4-55D9-482A-BF35-763F4BBAB8B3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96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Omwisselen 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D41B4-55D9-482A-BF35-763F4BBAB8B3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511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Standaardocumenten</a:t>
            </a:r>
            <a:r>
              <a:rPr lang="nl-NL" dirty="0"/>
              <a:t> </a:t>
            </a:r>
            <a:r>
              <a:rPr lang="nl-NL" dirty="0" err="1"/>
              <a:t>stage,stagespecifiek</a:t>
            </a:r>
            <a:r>
              <a:rPr lang="nl-NL" dirty="0"/>
              <a:t>, meeting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D41B4-55D9-482A-BF35-763F4BBAB8B3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249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Standaardocumenten</a:t>
            </a:r>
            <a:r>
              <a:rPr lang="nl-NL" dirty="0"/>
              <a:t> </a:t>
            </a:r>
            <a:r>
              <a:rPr lang="nl-NL" dirty="0" err="1"/>
              <a:t>stage,stagespecifiek</a:t>
            </a:r>
            <a:r>
              <a:rPr lang="nl-NL" dirty="0"/>
              <a:t>, meeting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D41B4-55D9-482A-BF35-763F4BBAB8B3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355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Standaardocumenten</a:t>
            </a:r>
            <a:r>
              <a:rPr lang="nl-NL" dirty="0"/>
              <a:t> </a:t>
            </a:r>
            <a:r>
              <a:rPr lang="nl-NL" dirty="0" err="1"/>
              <a:t>stage,stagespecifiek</a:t>
            </a:r>
            <a:r>
              <a:rPr lang="nl-NL" dirty="0"/>
              <a:t>, meeting</a:t>
            </a:r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D41B4-55D9-482A-BF35-763F4BBAB8B3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778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13A09-7789-E4B2-61AB-60694C98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4CF1AB-CB4B-7B1F-17B0-886986491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2ADA50-95AB-CAEA-B104-5C57021F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43AED6-130B-3C9F-66D8-DDE16473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E7A0A8-D733-DC35-6722-AEAEC47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568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E3BA6-1DD8-221E-9E02-4E375272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4F1837F-87AB-F677-0FC9-ECD3FD47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C8EBD2-7E30-4ABC-D141-92A395E8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892FEE-A755-3E80-EDDF-77D2AC91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973416-6DDF-74A4-72CF-EE18B71D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780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25D534D-92EF-3817-B694-C290DEF63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747D0A-277B-3AE2-CA0A-1D155EE20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106D76-A0CE-8662-097B-9EABC3D4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814A3A-08B1-1330-E34C-EBBA7360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F72627-497B-ADBC-A88F-A9B7B9B8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695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EBC7B-F6A1-3A4E-E7D7-F1A84B2E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C15BEB-360C-37C4-C21D-BD11C4B2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D6EF1E-6E03-D461-03A1-02236AF1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43210F-6915-BCCC-AB33-43CB2EDA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EA467C-7BB1-8857-AAE5-EBAAB6DF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756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5382A-0141-239B-4BA9-CCE72059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71A708-D669-6700-981F-5297F144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1CAC89-12F3-B4F1-C4CF-E37AB5AE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F8F163-E3CF-2747-8279-F3C4C377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74E8AF-0D70-82FF-35C3-65C7B07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08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8C58-9D52-EBF3-EEF1-F8AF5899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8129C5-2E46-F591-78C6-C30117916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B4AFE8-3C5F-6277-F1CF-24E8C2E86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E4CDAB-16CA-8F1C-011F-C2A11D45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CA0881-97E6-B08A-26BC-9D85F544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5CF4401-A60E-CD71-5A58-31BD7748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829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F0BC1-E29F-B610-DF8D-E2B0E96D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D15D0-2CF9-F5E4-C2E9-7FA09572A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923A913-C3D5-3DA2-82B7-2E5E372F3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1088D1-CA8B-A39E-0700-4A3A23068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0DBF82B-7540-7A5A-3B1C-092F0CE45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CDE3E25-2BCC-6F8D-77EE-BB00EE46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CCFD0-3AD7-1B88-FA83-0559F0D8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A73A40-27FA-0301-EE9B-3C6E69D1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908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71522-4CDC-2B7E-2135-64FDC92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876EF69-CE4C-BCC6-4EC6-FE3BEDA9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41E7A8C-6905-EDFF-F235-286E4626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C974A95-13CE-704D-D42B-BD42A32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499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1D2777-EDCE-B39D-1063-95DDC7DB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B92B19-0CA3-4454-56F0-43FCB8E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CC766D-A8A8-37C2-0240-089AD59A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966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D4D71-641D-1809-3F68-7248F1B2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6C91F0-8BE4-4D18-0A41-73E1CD62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A47828-B507-8F14-EDB3-2E45F1BAA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3BBADC-7444-0138-5FC3-33B8DC54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91DC1F-94A9-B26E-347D-006D2F4C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9CAE9-E247-1210-C706-37835975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907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2E656-56FD-F7CC-4BB4-9FCA7E30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3CFC498-66D2-662E-9120-6EB7B6C52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50AF03-A077-BD79-3CE3-31B90BF01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D23357-9770-0D78-C44C-C30CA054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8DF549-48B4-07EA-F4B0-D0C237E5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15B980F-C571-991E-AEE8-DC29570B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695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207BCEF-DCCF-0FCD-C26A-40EDB215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385813-395E-42A2-DF46-116A4964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00D20A-4F70-D954-6F9A-9E1FD1A4B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EA863-816E-4414-A19C-DF8B2EE72F03}" type="datetimeFigureOut">
              <a:rPr lang="LID4096" smtClean="0"/>
              <a:t>06/04/2023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B48C1E-01D3-D896-9185-1BA67FE0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6C0A67-81E8-E98E-654A-605F7BB3A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C0451-AEE5-47A5-8526-04F8A882799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456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4FA9E7-F2B6-5E1D-AB79-0B3948BFC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nl-NL" sz="7200"/>
              <a:t>Projectplan stage</a:t>
            </a:r>
            <a:endParaRPr lang="LID4096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5C82F2E-D9D3-21B5-5CC2-89040C641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nl-NL"/>
              <a:t>Research Neurale Netwerken en Software Cost Estimation</a:t>
            </a:r>
            <a:endParaRPr lang="LID4096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7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EB2B15-2456-907C-371C-CC4BA614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Verwachte resultaat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15F389-F01F-1E8A-F2C5-6FC1D66D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400" dirty="0"/>
              <a:t>Onderdelen:</a:t>
            </a:r>
          </a:p>
          <a:p>
            <a:pPr marL="0" indent="0">
              <a:buNone/>
            </a:pPr>
            <a:r>
              <a:rPr lang="nl-NL" sz="2400" b="1" dirty="0"/>
              <a:t>Review paper</a:t>
            </a:r>
          </a:p>
          <a:p>
            <a:pPr lvl="1"/>
            <a:r>
              <a:rPr lang="nl-NL" dirty="0"/>
              <a:t>gebaseerd op huidige methodologieën e.g. GEHO-NFN, OLCE, etc.</a:t>
            </a:r>
          </a:p>
          <a:p>
            <a:pPr lvl="1"/>
            <a:r>
              <a:rPr lang="nl-NL" dirty="0"/>
              <a:t>De onderzoeken zijn niet </a:t>
            </a:r>
            <a:r>
              <a:rPr lang="nl-NL"/>
              <a:t>ouder dan </a:t>
            </a:r>
            <a:r>
              <a:rPr lang="nl-NL" dirty="0"/>
              <a:t>5 jaar </a:t>
            </a:r>
            <a:r>
              <a:rPr lang="nl-NL" dirty="0">
                <a:sym typeface="Wingdings" panose="05000000000000000000" pitchFamily="2" charset="2"/>
              </a:rPr>
              <a:t> recente technologie</a:t>
            </a:r>
            <a:endParaRPr lang="nl-NL" dirty="0"/>
          </a:p>
          <a:p>
            <a:pPr lvl="1"/>
            <a:r>
              <a:rPr lang="nl-NL" dirty="0"/>
              <a:t>Het bestaat uit 3000-6000 woorden</a:t>
            </a:r>
          </a:p>
          <a:p>
            <a:pPr lvl="1"/>
            <a:r>
              <a:rPr lang="nl-NL" dirty="0"/>
              <a:t>Zoeken naar een Gap in </a:t>
            </a:r>
            <a:r>
              <a:rPr lang="nl-NL" dirty="0" err="1"/>
              <a:t>knowledge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</a:t>
            </a:r>
            <a:r>
              <a:rPr lang="nl-NL" dirty="0" err="1"/>
              <a:t>Deep</a:t>
            </a:r>
            <a:r>
              <a:rPr lang="nl-NL" dirty="0"/>
              <a:t> Learning, weinig data</a:t>
            </a:r>
          </a:p>
          <a:p>
            <a:pPr lvl="1"/>
            <a:r>
              <a:rPr lang="nl-NL" dirty="0"/>
              <a:t>Uitkomst dicteert het verdere onderzoek </a:t>
            </a:r>
            <a:r>
              <a:rPr lang="nl-NL" dirty="0">
                <a:sym typeface="Wingdings" panose="05000000000000000000" pitchFamily="2" charset="2"/>
              </a:rPr>
              <a:t> research paper</a:t>
            </a:r>
            <a:endParaRPr lang="nl-NL" dirty="0"/>
          </a:p>
          <a:p>
            <a:pPr lvl="1"/>
            <a:endParaRPr lang="nl-NL" b="1" dirty="0"/>
          </a:p>
          <a:p>
            <a:endParaRPr lang="LID4096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57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9A0055-16DC-18B7-D453-D40B08B0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Verwachte resultaat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4C509-C179-A6A8-B881-C3EA278D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nl-NL" sz="2400" dirty="0"/>
              <a:t>Onderdelen:</a:t>
            </a:r>
          </a:p>
          <a:p>
            <a:pPr marL="0" indent="0">
              <a:buNone/>
            </a:pPr>
            <a:r>
              <a:rPr lang="nl-NL" sz="2400" b="1" dirty="0"/>
              <a:t>Datasets cleanen:</a:t>
            </a:r>
          </a:p>
          <a:p>
            <a:pPr lvl="1"/>
            <a:r>
              <a:rPr lang="nl-NL" dirty="0"/>
              <a:t>Deze datasets bestaan uit uitgebreide historische data over projecten de datasets zijn gebaseerd op </a:t>
            </a:r>
            <a:r>
              <a:rPr lang="nl-NL" dirty="0" err="1"/>
              <a:t>functional</a:t>
            </a:r>
            <a:r>
              <a:rPr lang="nl-NL" dirty="0"/>
              <a:t> points of </a:t>
            </a:r>
            <a:r>
              <a:rPr lang="nl-NL" dirty="0" err="1"/>
              <a:t>use</a:t>
            </a:r>
            <a:r>
              <a:rPr lang="nl-NL" dirty="0"/>
              <a:t>-case points</a:t>
            </a:r>
          </a:p>
          <a:p>
            <a:pPr lvl="1"/>
            <a:r>
              <a:rPr lang="nl-NL" dirty="0"/>
              <a:t>Er moet onderzocht worden wat de relevante </a:t>
            </a:r>
            <a:r>
              <a:rPr lang="nl-NL" dirty="0" err="1"/>
              <a:t>feautures</a:t>
            </a:r>
            <a:r>
              <a:rPr lang="nl-NL" dirty="0"/>
              <a:t> zijn en hoe deze in relatie met elkaar staan </a:t>
            </a:r>
          </a:p>
          <a:p>
            <a:pPr lvl="1"/>
            <a:r>
              <a:rPr lang="nl-NL" dirty="0"/>
              <a:t>De data moet </a:t>
            </a:r>
            <a:r>
              <a:rPr lang="nl-NL" dirty="0" err="1"/>
              <a:t>gecleand</a:t>
            </a:r>
            <a:r>
              <a:rPr lang="nl-NL" dirty="0"/>
              <a:t> worden omdat er zich extreme </a:t>
            </a:r>
            <a:r>
              <a:rPr lang="nl-NL" dirty="0" err="1"/>
              <a:t>outliers</a:t>
            </a:r>
            <a:r>
              <a:rPr lang="nl-NL" dirty="0"/>
              <a:t> bevinden binnen de data</a:t>
            </a:r>
          </a:p>
          <a:p>
            <a:pPr lvl="1"/>
            <a:r>
              <a:rPr lang="nl-NL" dirty="0"/>
              <a:t>Hoe beter de data </a:t>
            </a:r>
            <a:r>
              <a:rPr lang="nl-NL" dirty="0" err="1"/>
              <a:t>gecleaned</a:t>
            </a:r>
            <a:r>
              <a:rPr lang="nl-NL" dirty="0"/>
              <a:t> is </a:t>
            </a:r>
            <a:r>
              <a:rPr lang="nl-NL" dirty="0">
                <a:sym typeface="Wingdings" panose="05000000000000000000" pitchFamily="2" charset="2"/>
              </a:rPr>
              <a:t> hoe beter de resultaten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3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DBC461-0401-B620-2AF3-AB6E4820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Verwachte resultaat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AAAE93-4C45-9774-73DB-D7DF4F31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400" dirty="0"/>
              <a:t>Onderdelen:</a:t>
            </a:r>
          </a:p>
          <a:p>
            <a:pPr marL="0" indent="0">
              <a:buNone/>
            </a:pPr>
            <a:r>
              <a:rPr lang="nl-NL" sz="2400" b="1" dirty="0"/>
              <a:t>AI ontwerp</a:t>
            </a:r>
          </a:p>
          <a:p>
            <a:pPr lvl="1"/>
            <a:r>
              <a:rPr lang="nl-NL" dirty="0"/>
              <a:t>Onderzoek naar geschikt algoritme voor de beste accuraatheid</a:t>
            </a:r>
          </a:p>
          <a:p>
            <a:pPr lvl="1"/>
            <a:r>
              <a:rPr lang="nl-NL" dirty="0"/>
              <a:t>Getraind op meerdere datasets </a:t>
            </a:r>
            <a:r>
              <a:rPr lang="nl-NL" dirty="0">
                <a:sym typeface="Wingdings" panose="05000000000000000000" pitchFamily="2" charset="2"/>
              </a:rPr>
              <a:t> realistische representatie van het echte werkveld </a:t>
            </a:r>
            <a:endParaRPr lang="nl-NL" dirty="0"/>
          </a:p>
          <a:p>
            <a:pPr lvl="1"/>
            <a:r>
              <a:rPr lang="nl-NL" dirty="0"/>
              <a:t>Het resultaat is consistenter dan huidige methodes</a:t>
            </a:r>
          </a:p>
          <a:p>
            <a:pPr lvl="1"/>
            <a:r>
              <a:rPr lang="nl-NL" dirty="0"/>
              <a:t>Kunnen inschatten hoeveel tijd er in een nieuw project zal worden gestoken, zodat de werkkracht optimaal verdeeld kan worden</a:t>
            </a:r>
            <a:endParaRPr lang="LID4096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0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9A0055-16DC-18B7-D453-D40B08B0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Verwachte resultaat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4C509-C179-A6A8-B881-C3EA278D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400" dirty="0"/>
              <a:t>Onderdelen:</a:t>
            </a:r>
          </a:p>
          <a:p>
            <a:pPr marL="0" indent="0">
              <a:buNone/>
            </a:pPr>
            <a:r>
              <a:rPr lang="nl-NL" sz="2400" b="1" dirty="0"/>
              <a:t>Research paper:</a:t>
            </a:r>
          </a:p>
          <a:p>
            <a:pPr lvl="1"/>
            <a:r>
              <a:rPr lang="nl-NL" dirty="0"/>
              <a:t>Gebaseerd op eigen onderzoek uit de conclusie van de review paper</a:t>
            </a:r>
          </a:p>
          <a:p>
            <a:pPr lvl="1"/>
            <a:r>
              <a:rPr lang="nl-NL" dirty="0"/>
              <a:t>Het bestaat uit 4000-6000 woorden</a:t>
            </a:r>
          </a:p>
          <a:p>
            <a:pPr lvl="1"/>
            <a:r>
              <a:rPr lang="nl-NL" dirty="0"/>
              <a:t>Hier wordt er uitleg gegeven over de experimenten, datasets, algoritmes etc.</a:t>
            </a:r>
            <a:endParaRPr lang="LID4096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9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FB1AC4-AAC9-CE70-A1AD-D2E4247D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nl-NL" sz="5400"/>
              <a:t>Business case &amp; doelgroepen</a:t>
            </a:r>
            <a:endParaRPr lang="LID4096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6451F-7946-2BD5-CEB5-6657FD02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endParaRPr lang="LID4096" sz="2000"/>
          </a:p>
        </p:txBody>
      </p:sp>
    </p:spTree>
    <p:extLst>
      <p:ext uri="{BB962C8B-B14F-4D97-AF65-F5344CB8AC3E}">
        <p14:creationId xmlns:p14="http://schemas.microsoft.com/office/powerpoint/2010/main" val="333574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358A26-06D7-4CE7-8BC8-BB7CCA1E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Business case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B0B25B-BB53-20A3-E65A-6E9C79E5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nl-NL" sz="2400" dirty="0"/>
              <a:t>Doelgroepen:</a:t>
            </a:r>
          </a:p>
          <a:p>
            <a:pPr lvl="1"/>
            <a:r>
              <a:rPr lang="nl-NL" dirty="0" err="1"/>
              <a:t>Fakulta</a:t>
            </a:r>
            <a:r>
              <a:rPr lang="nl-NL" dirty="0"/>
              <a:t> </a:t>
            </a:r>
            <a:r>
              <a:rPr lang="nl-NL" dirty="0" err="1"/>
              <a:t>aplikované</a:t>
            </a:r>
            <a:r>
              <a:rPr lang="nl-NL" dirty="0"/>
              <a:t> </a:t>
            </a:r>
            <a:r>
              <a:rPr lang="nl-NL" dirty="0" err="1"/>
              <a:t>informatiky</a:t>
            </a:r>
            <a:r>
              <a:rPr lang="nl-NL" dirty="0"/>
              <a:t> </a:t>
            </a:r>
            <a:r>
              <a:rPr lang="nl-NL" dirty="0" err="1"/>
              <a:t>utb</a:t>
            </a:r>
            <a:r>
              <a:rPr lang="nl-NL" dirty="0"/>
              <a:t> </a:t>
            </a:r>
          </a:p>
          <a:p>
            <a:pPr lvl="2"/>
            <a:r>
              <a:rPr lang="nl-NL" sz="2400" dirty="0"/>
              <a:t>Doormiddel van het onderzoek te publiceren krijgt de </a:t>
            </a:r>
            <a:r>
              <a:rPr lang="nl-NL" sz="2400" dirty="0" err="1"/>
              <a:t>fakultiteit</a:t>
            </a:r>
            <a:r>
              <a:rPr lang="nl-NL" sz="2400" dirty="0"/>
              <a:t> bekendheid, ze hebben ook de mogelijkheid om verder te onderzoeken </a:t>
            </a:r>
          </a:p>
          <a:p>
            <a:pPr marL="0" indent="0">
              <a:buNone/>
            </a:pPr>
            <a:endParaRPr lang="nl-NL" sz="2400" dirty="0"/>
          </a:p>
          <a:p>
            <a:pPr lvl="1"/>
            <a:r>
              <a:rPr lang="nl-NL" dirty="0"/>
              <a:t>Software engineering bedrijven | potentiële klant</a:t>
            </a:r>
          </a:p>
          <a:p>
            <a:pPr lvl="2"/>
            <a:r>
              <a:rPr lang="nl-NL" sz="2400" dirty="0"/>
              <a:t>Automatiseren van Software </a:t>
            </a:r>
            <a:r>
              <a:rPr lang="nl-NL" sz="2400" dirty="0" err="1"/>
              <a:t>Cost</a:t>
            </a:r>
            <a:r>
              <a:rPr lang="nl-NL" sz="2400" dirty="0"/>
              <a:t> </a:t>
            </a:r>
            <a:r>
              <a:rPr lang="nl-NL" sz="2400" dirty="0" err="1"/>
              <a:t>Estimation</a:t>
            </a:r>
            <a:r>
              <a:rPr lang="nl-NL" sz="2400" dirty="0"/>
              <a:t> bespaard veel tijd en kan ervoor zorgen dat een project vlotter verloopt</a:t>
            </a:r>
          </a:p>
          <a:p>
            <a:pPr lvl="2"/>
            <a:endParaRPr lang="nl-NL" sz="2400" dirty="0"/>
          </a:p>
          <a:p>
            <a:pPr lvl="2"/>
            <a:endParaRPr lang="LID4096" sz="2400" dirty="0"/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73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6090C4-858C-53AF-8C5A-B7C49514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nl-NL" sz="3800"/>
              <a:t>Projectafbakening &amp; risicoanalyse</a:t>
            </a:r>
            <a:endParaRPr lang="LID4096" sz="3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AA3977-C599-1393-7419-B7FD0ABE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endParaRPr lang="LID4096" sz="2000"/>
          </a:p>
        </p:txBody>
      </p:sp>
    </p:spTree>
    <p:extLst>
      <p:ext uri="{BB962C8B-B14F-4D97-AF65-F5344CB8AC3E}">
        <p14:creationId xmlns:p14="http://schemas.microsoft.com/office/powerpoint/2010/main" val="330549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A0BDB0-47D9-7AA4-2385-FD6A7333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Projectafbakening &amp; risicoanalyse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9A8EFC-4656-37B1-7600-EE585F83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nl-NL" sz="2400"/>
              <a:t>Projectafbakening</a:t>
            </a:r>
          </a:p>
          <a:p>
            <a:pPr lvl="1"/>
            <a:r>
              <a:rPr lang="nl-NL" dirty="0"/>
              <a:t>Review paper</a:t>
            </a:r>
          </a:p>
          <a:p>
            <a:pPr lvl="1"/>
            <a:r>
              <a:rPr lang="nl-NL" dirty="0"/>
              <a:t>Experimenteren</a:t>
            </a:r>
          </a:p>
          <a:p>
            <a:pPr lvl="1"/>
            <a:r>
              <a:rPr lang="nl-NL" dirty="0"/>
              <a:t>Research paper</a:t>
            </a:r>
            <a:endParaRPr lang="LID4096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0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1EC464-D339-6AFC-1522-796DD123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Projectafbakening &amp; risicoanalyse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2D60BA-DE16-4EC2-FFA8-30AA57CB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nl-NL" sz="2400" dirty="0"/>
              <a:t>Verantwoordelijkheden</a:t>
            </a:r>
          </a:p>
          <a:p>
            <a:pPr lvl="1"/>
            <a:r>
              <a:rPr lang="nl-NL" dirty="0"/>
              <a:t>Opdrachtgever (Prof. </a:t>
            </a:r>
            <a:r>
              <a:rPr lang="nl-NL" dirty="0" err="1"/>
              <a:t>Silhavy</a:t>
            </a:r>
            <a:r>
              <a:rPr lang="nl-NL" dirty="0"/>
              <a:t>)</a:t>
            </a:r>
          </a:p>
          <a:p>
            <a:pPr lvl="2"/>
            <a:r>
              <a:rPr lang="nl-NL" sz="2400" dirty="0"/>
              <a:t>Datasets aanleveren zoals de ISBG en China datasets, dit zijn de meest uitgebreide en gebruikte datasets</a:t>
            </a:r>
          </a:p>
          <a:p>
            <a:pPr lvl="2"/>
            <a:r>
              <a:rPr lang="nl-NL" sz="2400" dirty="0"/>
              <a:t>Duidelijke richtlijnen geven</a:t>
            </a:r>
          </a:p>
          <a:p>
            <a:pPr lvl="2"/>
            <a:r>
              <a:rPr lang="nl-NL" sz="2400" dirty="0"/>
              <a:t>Helpen met publiceren van papers naar diverse </a:t>
            </a:r>
            <a:r>
              <a:rPr lang="nl-NL" sz="2400" dirty="0" err="1"/>
              <a:t>journals</a:t>
            </a:r>
            <a:endParaRPr lang="LID4096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6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7A4F21-5BCF-C0F6-FEA7-9137F3F8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 dirty="0"/>
              <a:t>Projectafbakening &amp; risicoanalyse</a:t>
            </a:r>
            <a:endParaRPr lang="LID4096" sz="4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EB4E90-9FA2-A344-497B-FD8F64BD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nl-NL" sz="2400" dirty="0"/>
              <a:t>Risico`s en maatregelen</a:t>
            </a:r>
          </a:p>
          <a:p>
            <a:pPr lvl="1"/>
            <a:r>
              <a:rPr lang="nl-NL" dirty="0"/>
              <a:t>Weinig code beschikbaar</a:t>
            </a:r>
          </a:p>
          <a:p>
            <a:pPr lvl="2"/>
            <a:r>
              <a:rPr lang="nl-NL" sz="2400" dirty="0"/>
              <a:t>Eigen ervaring en </a:t>
            </a:r>
            <a:r>
              <a:rPr lang="nl-NL" sz="2400" dirty="0" err="1"/>
              <a:t>ChatGPT</a:t>
            </a:r>
            <a:endParaRPr lang="nl-NL" sz="2400" dirty="0"/>
          </a:p>
          <a:p>
            <a:pPr lvl="1"/>
            <a:r>
              <a:rPr lang="nl-NL" dirty="0"/>
              <a:t>Moeilijke algoritmes</a:t>
            </a:r>
          </a:p>
          <a:p>
            <a:pPr lvl="2"/>
            <a:r>
              <a:rPr lang="nl-NL" sz="2400" dirty="0"/>
              <a:t>Veel onderzoeken</a:t>
            </a:r>
            <a:endParaRPr lang="LID4096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BFC0-87A2-7A22-6633-2C725E3B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4623363" cy="4480726"/>
          </a:xfrm>
        </p:spPr>
        <p:txBody>
          <a:bodyPr>
            <a:normAutofit/>
          </a:bodyPr>
          <a:lstStyle/>
          <a:p>
            <a:pPr algn="r"/>
            <a:r>
              <a:rPr lang="nl-NL" sz="6600">
                <a:solidFill>
                  <a:schemeClr val="tx1">
                    <a:lumMod val="75000"/>
                    <a:lumOff val="25000"/>
                  </a:schemeClr>
                </a:solidFill>
              </a:rPr>
              <a:t>Inhoud</a:t>
            </a:r>
            <a:endParaRPr lang="LID4096" sz="6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82695-2C6C-3759-407F-0E71AE45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584" y="1896645"/>
            <a:ext cx="3953775" cy="3064712"/>
          </a:xfrm>
        </p:spPr>
        <p:txBody>
          <a:bodyPr anchor="ctr">
            <a:normAutofit/>
          </a:bodyPr>
          <a:lstStyle/>
          <a:p>
            <a:r>
              <a:rPr lang="nl-NL" sz="2400"/>
              <a:t>Achtergrondinformatie &amp; aanleiding</a:t>
            </a:r>
          </a:p>
          <a:p>
            <a:r>
              <a:rPr lang="nl-NL" sz="2400"/>
              <a:t>Verwachte resultaat</a:t>
            </a:r>
          </a:p>
          <a:p>
            <a:r>
              <a:rPr lang="nl-NL" sz="2400"/>
              <a:t>Business case</a:t>
            </a:r>
          </a:p>
          <a:p>
            <a:r>
              <a:rPr lang="nl-NL" sz="2400"/>
              <a:t>Projectafbakening &amp; risicoanalyse</a:t>
            </a:r>
          </a:p>
          <a:p>
            <a:r>
              <a:rPr lang="nl-NL" sz="2400"/>
              <a:t>Informatie &amp; rapportering</a:t>
            </a:r>
            <a:endParaRPr lang="LID4096" sz="2400"/>
          </a:p>
        </p:txBody>
      </p:sp>
    </p:spTree>
    <p:extLst>
      <p:ext uri="{BB962C8B-B14F-4D97-AF65-F5344CB8AC3E}">
        <p14:creationId xmlns:p14="http://schemas.microsoft.com/office/powerpoint/2010/main" val="182195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017F2-6BF5-5F44-1E9C-8075294B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nl-NL" sz="5400" dirty="0"/>
              <a:t>Informatie &amp; rapportering</a:t>
            </a:r>
            <a:endParaRPr lang="LID4096" sz="5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D4C4ED-D6AC-7170-3E5C-2DEAC997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endParaRPr lang="LID4096" sz="2000"/>
          </a:p>
        </p:txBody>
      </p:sp>
    </p:spTree>
    <p:extLst>
      <p:ext uri="{BB962C8B-B14F-4D97-AF65-F5344CB8AC3E}">
        <p14:creationId xmlns:p14="http://schemas.microsoft.com/office/powerpoint/2010/main" val="3497991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9F7281-1CE8-6905-9E48-C4A219A9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Informatie &amp; rapportering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F24CC-594D-1CC9-E6AA-2A396771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400" dirty="0"/>
              <a:t>Presentatie projectplan:</a:t>
            </a:r>
          </a:p>
          <a:p>
            <a:pPr lvl="1"/>
            <a:r>
              <a:rPr lang="nl-NL" dirty="0"/>
              <a:t>Vrijdag 31/03</a:t>
            </a:r>
          </a:p>
          <a:p>
            <a:pPr lvl="1"/>
            <a:r>
              <a:rPr lang="nl-NL" dirty="0"/>
              <a:t>11:45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5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9F7281-1CE8-6905-9E48-C4A219A9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Informatie &amp; rapportering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F24CC-594D-1CC9-E6AA-2A396771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400" dirty="0"/>
              <a:t>Inleveren Review paper voor CSOC conference:</a:t>
            </a:r>
          </a:p>
          <a:p>
            <a:pPr lvl="1"/>
            <a:r>
              <a:rPr lang="nl-NL" dirty="0"/>
              <a:t>Woensdag 05/04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22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9F7281-1CE8-6905-9E48-C4A219A9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Informatie &amp; rapportering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F24CC-594D-1CC9-E6AA-2A396771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400" dirty="0"/>
              <a:t>Eerste versie van Research paper inleveren voor review:</a:t>
            </a:r>
          </a:p>
          <a:p>
            <a:pPr lvl="1"/>
            <a:r>
              <a:rPr lang="nl-NL" dirty="0"/>
              <a:t>Donderdag 04/05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7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9F7281-1CE8-6905-9E48-C4A219A9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Informatie &amp; rapportering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F24CC-594D-1CC9-E6AA-2A396771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400" dirty="0"/>
              <a:t>Inleveren van alle documenten voor initiële feedback van supervisor (Thomas More):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400" dirty="0">
                <a:sym typeface="Wingdings" panose="05000000000000000000" pitchFamily="2" charset="2"/>
              </a:rPr>
              <a:t>Realisatie document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400" dirty="0">
                <a:sym typeface="Wingdings" panose="05000000000000000000" pitchFamily="2" charset="2"/>
              </a:rPr>
              <a:t>Projectplan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400" dirty="0">
                <a:sym typeface="Wingdings" panose="05000000000000000000" pitchFamily="2" charset="2"/>
              </a:rPr>
              <a:t>Review paper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400" dirty="0">
                <a:sym typeface="Wingdings" panose="05000000000000000000" pitchFamily="2" charset="2"/>
              </a:rPr>
              <a:t>Research paper</a:t>
            </a:r>
            <a:endParaRPr lang="nl-NL" sz="2400" dirty="0"/>
          </a:p>
          <a:p>
            <a:pPr lvl="1"/>
            <a:r>
              <a:rPr lang="nl-NL" dirty="0"/>
              <a:t>Vrijdag 19/05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9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B2C2AB-0D02-B571-6AF5-67D8F278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Conclusie</a:t>
            </a:r>
            <a:endParaRPr lang="LID4096" sz="72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88985-83B9-7A93-77EE-AD4CA8FF5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 dirty="0"/>
              <a:t>Duidelijk streefdoel</a:t>
            </a:r>
          </a:p>
          <a:p>
            <a:pPr lvl="1"/>
            <a:r>
              <a:rPr lang="nl-NL" dirty="0"/>
              <a:t>Een gat in de markt vinden</a:t>
            </a:r>
          </a:p>
          <a:p>
            <a:r>
              <a:rPr lang="nl-NL" sz="2400" dirty="0"/>
              <a:t>Veel kennis opdoen</a:t>
            </a:r>
          </a:p>
          <a:p>
            <a:pPr lvl="1"/>
            <a:r>
              <a:rPr lang="nl-NL" dirty="0"/>
              <a:t>Machine </a:t>
            </a:r>
            <a:r>
              <a:rPr lang="nl-NL" dirty="0" err="1"/>
              <a:t>learning</a:t>
            </a:r>
            <a:endParaRPr lang="nl-NL" dirty="0"/>
          </a:p>
          <a:p>
            <a:pPr lvl="1"/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  <a:p>
            <a:pPr lvl="1"/>
            <a:r>
              <a:rPr lang="nl-NL" dirty="0"/>
              <a:t>Formeel schrijven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270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017F2-6BF5-5F44-1E9C-8075294B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nl-NL" sz="5400"/>
              <a:t>Aanleiding &amp; achtergrond</a:t>
            </a:r>
            <a:endParaRPr lang="LID4096" sz="54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D4C4ED-D6AC-7170-3E5C-2DEAC997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endParaRPr lang="LID4096" sz="2000"/>
          </a:p>
        </p:txBody>
      </p:sp>
    </p:spTree>
    <p:extLst>
      <p:ext uri="{BB962C8B-B14F-4D97-AF65-F5344CB8AC3E}">
        <p14:creationId xmlns:p14="http://schemas.microsoft.com/office/powerpoint/2010/main" val="375925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A50613-43EA-6158-A50D-B4844907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nl-NL" sz="2400" b="1" dirty="0"/>
              <a:t>Achtergrondinformatie</a:t>
            </a:r>
            <a:endParaRPr lang="LID4096" sz="24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F395FD-433D-2BA6-6A77-F851A933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6022339" cy="3560260"/>
          </a:xfrm>
        </p:spPr>
        <p:txBody>
          <a:bodyPr anchor="ctr">
            <a:normAutofit/>
          </a:bodyPr>
          <a:lstStyle/>
          <a:p>
            <a:r>
              <a:rPr lang="nl-NL" sz="2400" dirty="0"/>
              <a:t>Mijn opdracht is voor de </a:t>
            </a:r>
            <a:r>
              <a:rPr lang="nl-NL" sz="2400" dirty="0" err="1"/>
              <a:t>Univerzita</a:t>
            </a:r>
            <a:r>
              <a:rPr lang="nl-NL" sz="2400" dirty="0"/>
              <a:t> </a:t>
            </a:r>
            <a:r>
              <a:rPr lang="nl-NL" sz="2400" dirty="0" err="1"/>
              <a:t>Tomáše</a:t>
            </a:r>
            <a:r>
              <a:rPr lang="nl-NL" sz="2400" dirty="0"/>
              <a:t> </a:t>
            </a:r>
            <a:r>
              <a:rPr lang="nl-NL" sz="2400" dirty="0" err="1"/>
              <a:t>Bati</a:t>
            </a:r>
            <a:r>
              <a:rPr lang="nl-NL" sz="2400" dirty="0"/>
              <a:t> dit is een universiteit in </a:t>
            </a:r>
            <a:r>
              <a:rPr lang="nl-NL" sz="2400" dirty="0" err="1"/>
              <a:t>Zlín</a:t>
            </a:r>
            <a:r>
              <a:rPr lang="nl-NL" sz="2400" dirty="0"/>
              <a:t>, Tsjechië.</a:t>
            </a:r>
          </a:p>
          <a:p>
            <a:r>
              <a:rPr lang="nl-NL" sz="2400" dirty="0"/>
              <a:t>Mijn supervisor is </a:t>
            </a:r>
            <a:r>
              <a:rPr lang="nl-NL" sz="2400" dirty="0" err="1"/>
              <a:t>Radek</a:t>
            </a:r>
            <a:r>
              <a:rPr lang="nl-NL" sz="2400" dirty="0"/>
              <a:t> </a:t>
            </a:r>
            <a:r>
              <a:rPr lang="nl-NL" sz="2400" dirty="0" err="1"/>
              <a:t>Shilhavy</a:t>
            </a:r>
            <a:r>
              <a:rPr lang="nl-NL" sz="2400" dirty="0"/>
              <a:t>, hij is verantwoordelijk voor het verloop van mijn traject.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99321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36C319-8B87-B785-3F88-4693D8EA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nl-NL" sz="5100"/>
              <a:t>Aanleiding project</a:t>
            </a:r>
            <a:endParaRPr lang="LID4096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E60AE6-A3A5-5560-355A-3D7743DD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515" y="1319462"/>
            <a:ext cx="6841051" cy="403280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/>
              <a:t>Huidige methodes:</a:t>
            </a:r>
          </a:p>
          <a:p>
            <a:pPr lvl="1"/>
            <a:r>
              <a:rPr lang="nl-NL" sz="2200" dirty="0" err="1"/>
              <a:t>Analogous</a:t>
            </a:r>
            <a:r>
              <a:rPr lang="nl-NL" sz="2200" dirty="0"/>
              <a:t> </a:t>
            </a:r>
            <a:r>
              <a:rPr lang="nl-NL" sz="2200" dirty="0" err="1"/>
              <a:t>estimating</a:t>
            </a:r>
            <a:r>
              <a:rPr lang="nl-NL" sz="2200" dirty="0"/>
              <a:t> is een methode die in het projectbeheer wordt gebruikt om de kosten of de duur van een lopend project te schatten door het te vergelijken met een soortgelijk afgerond project.</a:t>
            </a:r>
          </a:p>
          <a:p>
            <a:pPr lvl="1"/>
            <a:r>
              <a:rPr lang="nl-NL" sz="2200" dirty="0"/>
              <a:t>Bottom-Up </a:t>
            </a:r>
            <a:r>
              <a:rPr lang="nl-NL" sz="2200" dirty="0" err="1"/>
              <a:t>Estimating</a:t>
            </a:r>
            <a:r>
              <a:rPr lang="nl-NL" sz="2200" dirty="0"/>
              <a:t> is een methode die bij projectbeheer wordt gebruikt om de kosten of de duur van een project te schatten door het op te splitsen in </a:t>
            </a:r>
            <a:r>
              <a:rPr lang="nl-NL" sz="2200" dirty="0" err="1"/>
              <a:t>indi-viduele</a:t>
            </a:r>
            <a:r>
              <a:rPr lang="nl-NL" sz="2200" dirty="0"/>
              <a:t> componenten en de kosten of duur van elke component te schatten.</a:t>
            </a:r>
          </a:p>
          <a:p>
            <a:pPr lvl="1"/>
            <a:r>
              <a:rPr lang="nl-NL" sz="2200" dirty="0"/>
              <a:t>Three-Point </a:t>
            </a:r>
            <a:r>
              <a:rPr lang="nl-NL" sz="2200" dirty="0" err="1"/>
              <a:t>Estimating</a:t>
            </a:r>
            <a:r>
              <a:rPr lang="nl-NL" sz="2200" dirty="0"/>
              <a:t> is een methode waarbij voor elk projectonderdeel drie scenario's worden geschat: een optimistische schatting, een pessimistische schatting en een meest waarschijnlijke schatting.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775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36C319-8B87-B785-3F88-4693D8EA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nl-NL" sz="5100"/>
              <a:t>Aanleiding project</a:t>
            </a:r>
            <a:endParaRPr lang="LID4096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E60AE6-A3A5-5560-355A-3D7743DD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487430"/>
            <a:ext cx="6892530" cy="38795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400" dirty="0"/>
              <a:t>Beperkingen huidige methodes:</a:t>
            </a:r>
          </a:p>
          <a:p>
            <a:pPr lvl="1"/>
            <a:r>
              <a:rPr lang="nl-NL" dirty="0"/>
              <a:t>De huidige methodes nemen zeer veel tijd in beslag, er is ook een gebrek aan historische data.</a:t>
            </a:r>
          </a:p>
          <a:p>
            <a:pPr lvl="1"/>
            <a:r>
              <a:rPr lang="nl-NL" dirty="0"/>
              <a:t>Ook zijn er veel menselijke factoren die het </a:t>
            </a:r>
            <a:r>
              <a:rPr lang="nl-NL" dirty="0" err="1"/>
              <a:t>process</a:t>
            </a:r>
            <a:r>
              <a:rPr lang="nl-NL" dirty="0"/>
              <a:t> beperken zoals gebrek aan expertise, te veel zelfvertrouwen, vooroordelen etc.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nl-NL" dirty="0">
                <a:sym typeface="Wingdings" panose="05000000000000000000" pitchFamily="2" charset="2"/>
              </a:rPr>
              <a:t>Ik ga op zoek naar een beter alternatief.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nl-NL" dirty="0">
                <a:sym typeface="Wingdings" panose="05000000000000000000" pitchFamily="2" charset="2"/>
              </a:rPr>
              <a:t>Software </a:t>
            </a:r>
            <a:r>
              <a:rPr lang="nl-NL" dirty="0" err="1">
                <a:sym typeface="Wingdings" panose="05000000000000000000" pitchFamily="2" charset="2"/>
              </a:rPr>
              <a:t>Cost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Estimation</a:t>
            </a:r>
            <a:r>
              <a:rPr lang="nl-NL" dirty="0">
                <a:sym typeface="Wingdings" panose="05000000000000000000" pitchFamily="2" charset="2"/>
              </a:rPr>
              <a:t> met AI.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4724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017F2-6BF5-5F44-1E9C-8075294B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nl-NL" sz="5400"/>
              <a:t>Verwachte resultaat</a:t>
            </a:r>
            <a:endParaRPr lang="LID4096" sz="54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D4C4ED-D6AC-7170-3E5C-2DEAC997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85071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7074CE-EE9F-BE02-4B2F-2ADDA9A8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Verwachte resultaat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9E03DB-9D45-135B-EA4E-68470CFD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400" b="1" dirty="0"/>
              <a:t>Algemene eisen:</a:t>
            </a:r>
          </a:p>
          <a:p>
            <a:r>
              <a:rPr lang="nl-NL" sz="2400" dirty="0"/>
              <a:t>AI-modellen die instaan voor de predicties van de geschatte effort van een project, het AI model zal getraind worden op meerdere datasets</a:t>
            </a:r>
          </a:p>
          <a:p>
            <a:r>
              <a:rPr lang="nl-NL" sz="2400" dirty="0"/>
              <a:t> De datasets zijn gebaseerd op </a:t>
            </a:r>
            <a:r>
              <a:rPr lang="nl-NL" sz="2400" dirty="0" err="1"/>
              <a:t>Functional</a:t>
            </a:r>
            <a:r>
              <a:rPr lang="nl-NL" sz="2400" dirty="0"/>
              <a:t> of </a:t>
            </a:r>
            <a:r>
              <a:rPr lang="nl-NL" sz="2400" dirty="0" err="1"/>
              <a:t>use</a:t>
            </a:r>
            <a:r>
              <a:rPr lang="nl-NL" sz="2400" dirty="0"/>
              <a:t>-case points.</a:t>
            </a:r>
          </a:p>
          <a:p>
            <a:r>
              <a:rPr lang="nl-NL" sz="2400" dirty="0"/>
              <a:t>Een Research paper gebaseerd op de experimenten die uitgevoerd zijn.</a:t>
            </a:r>
          </a:p>
          <a:p>
            <a:pPr marL="0" indent="0">
              <a:buNone/>
            </a:pPr>
            <a:endParaRPr lang="LID4096" sz="24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4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CB28DC-C88F-D0F3-0E38-5FD687FE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Verwachte resultaat</a:t>
            </a:r>
            <a:endParaRPr lang="LID4096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1C7913-E6D1-4A83-969A-871E32A2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400" dirty="0"/>
              <a:t>Overzicht onderdelen:</a:t>
            </a:r>
          </a:p>
          <a:p>
            <a:pPr lvl="1"/>
            <a:r>
              <a:rPr lang="nl-NL" dirty="0"/>
              <a:t>Review paper</a:t>
            </a:r>
          </a:p>
          <a:p>
            <a:pPr lvl="1"/>
            <a:r>
              <a:rPr lang="nl-NL" dirty="0"/>
              <a:t>Datasets cleanen</a:t>
            </a:r>
          </a:p>
          <a:p>
            <a:pPr lvl="1"/>
            <a:r>
              <a:rPr lang="nl-NL" dirty="0"/>
              <a:t> AI ontwerp</a:t>
            </a:r>
          </a:p>
          <a:p>
            <a:pPr lvl="1"/>
            <a:r>
              <a:rPr lang="nl-NL" dirty="0"/>
              <a:t>Research paper</a:t>
            </a:r>
            <a:endParaRPr lang="LID4096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01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771</Words>
  <Application>Microsoft Office PowerPoint</Application>
  <PresentationFormat>Breedbeeld</PresentationFormat>
  <Paragraphs>134</Paragraphs>
  <Slides>25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Kantoorthema</vt:lpstr>
      <vt:lpstr>Projectplan stage</vt:lpstr>
      <vt:lpstr>Inhoud</vt:lpstr>
      <vt:lpstr>Aanleiding &amp; achtergrond</vt:lpstr>
      <vt:lpstr>Achtergrondinformatie</vt:lpstr>
      <vt:lpstr>Aanleiding project</vt:lpstr>
      <vt:lpstr>Aanleiding project</vt:lpstr>
      <vt:lpstr>Verwachte resultaat</vt:lpstr>
      <vt:lpstr>Verwachte resultaat</vt:lpstr>
      <vt:lpstr>Verwachte resultaat</vt:lpstr>
      <vt:lpstr>Verwachte resultaat</vt:lpstr>
      <vt:lpstr>Verwachte resultaat</vt:lpstr>
      <vt:lpstr>Verwachte resultaat</vt:lpstr>
      <vt:lpstr>Verwachte resultaat</vt:lpstr>
      <vt:lpstr>Business case &amp; doelgroepen</vt:lpstr>
      <vt:lpstr>Business case</vt:lpstr>
      <vt:lpstr>Projectafbakening &amp; risicoanalyse</vt:lpstr>
      <vt:lpstr>Projectafbakening &amp; risicoanalyse</vt:lpstr>
      <vt:lpstr>Projectafbakening &amp; risicoanalyse</vt:lpstr>
      <vt:lpstr>Projectafbakening &amp; risicoanalyse</vt:lpstr>
      <vt:lpstr>Informatie &amp; rapportering</vt:lpstr>
      <vt:lpstr>Informatie &amp; rapportering</vt:lpstr>
      <vt:lpstr>Informatie &amp; rapportering</vt:lpstr>
      <vt:lpstr>Informatie &amp; rapportering</vt:lpstr>
      <vt:lpstr>Informatie &amp; rapportering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Projectplan stage</dc:title>
  <dc:creator>Robin Ramaekers</dc:creator>
  <cp:lastModifiedBy>Robin Ramaekers</cp:lastModifiedBy>
  <cp:revision>15</cp:revision>
  <dcterms:created xsi:type="dcterms:W3CDTF">2023-03-29T10:38:35Z</dcterms:created>
  <dcterms:modified xsi:type="dcterms:W3CDTF">2023-06-04T14:50:25Z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2023-03-29T13:12:11Z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08ac3bde-74d9-423d-bf20-d5ef1eef1df8</vt:lpwstr>
  </property>
  <property fmtid="{D5CDD505-2E9C-101B-9397-08002B2CF9AE}" pid="8" name="MSIP_Label_c337be75-dfbb-4261-9834-ac247c7dde13_ContentBits">
    <vt:lpwstr>0</vt:lpwstr>
  </property>
</Properties>
</file>