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6" r:id="rId5"/>
    <p:sldId id="277" r:id="rId6"/>
    <p:sldId id="281" r:id="rId7"/>
    <p:sldId id="280" r:id="rId8"/>
    <p:sldId id="283" r:id="rId9"/>
    <p:sldId id="284" r:id="rId10"/>
    <p:sldId id="285" r:id="rId11"/>
    <p:sldId id="286" r:id="rId12"/>
    <p:sldId id="28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232" y="10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40FC4FFE-8987-4A26-B7F4-8A516F18ADAE}">
      <dgm:prSet/>
      <dgm:spPr/>
      <dgm:t>
        <a:bodyPr/>
        <a:lstStyle/>
        <a:p>
          <a:pPr>
            <a:lnSpc>
              <a:spcPct val="100000"/>
            </a:lnSpc>
            <a:defRPr cap="all"/>
          </a:pPr>
          <a:r>
            <a:rPr lang="en-US" dirty="0"/>
            <a:t>Exploratory Data analysis (EDA)</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Data pre-processing</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Results &amp; Findings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259E33E9-D113-44EC-B3B6-09FB9366CA17}">
      <dgm:prSet/>
      <dgm:spPr/>
      <dgm:t>
        <a:bodyPr/>
        <a:lstStyle/>
        <a:p>
          <a:pPr>
            <a:lnSpc>
              <a:spcPct val="100000"/>
            </a:lnSpc>
            <a:defRPr cap="all"/>
          </a:pPr>
          <a:r>
            <a:rPr lang="en-SG" dirty="0"/>
            <a:t>Project AIM</a:t>
          </a:r>
        </a:p>
      </dgm:t>
    </dgm:pt>
    <dgm:pt modelId="{D350E1CC-DF9B-43D2-9CBA-CA18DE0F5BF1}" type="parTrans" cxnId="{2AD722B5-B7DB-4C24-B13D-AD0D0BC8A76A}">
      <dgm:prSet/>
      <dgm:spPr/>
      <dgm:t>
        <a:bodyPr/>
        <a:lstStyle/>
        <a:p>
          <a:endParaRPr lang="en-SG"/>
        </a:p>
      </dgm:t>
    </dgm:pt>
    <dgm:pt modelId="{8D470B74-8F20-4E8B-84B7-7445EED6182B}" type="sibTrans" cxnId="{2AD722B5-B7DB-4C24-B13D-AD0D0BC8A76A}">
      <dgm:prSet/>
      <dgm:spPr/>
      <dgm:t>
        <a:bodyPr/>
        <a:lstStyle/>
        <a:p>
          <a:endParaRPr lang="en-SG"/>
        </a:p>
      </dgm:t>
    </dgm:pt>
    <dgm:pt modelId="{7F37F2E1-4C74-425C-AA9F-5CA21F30D622}">
      <dgm:prSet/>
      <dgm:spPr/>
      <dgm:t>
        <a:bodyPr/>
        <a:lstStyle/>
        <a:p>
          <a:pPr>
            <a:lnSpc>
              <a:spcPct val="100000"/>
            </a:lnSpc>
            <a:defRPr cap="all"/>
          </a:pPr>
          <a:r>
            <a:rPr lang="en-SG" dirty="0"/>
            <a:t>Future Improvements</a:t>
          </a:r>
        </a:p>
      </dgm:t>
    </dgm:pt>
    <dgm:pt modelId="{6CEC115F-645A-488B-B6DD-BDE996ADC807}" type="parTrans" cxnId="{1897BE4A-962D-4B32-BD0A-5160D06F06E6}">
      <dgm:prSet/>
      <dgm:spPr/>
      <dgm:t>
        <a:bodyPr/>
        <a:lstStyle/>
        <a:p>
          <a:endParaRPr lang="en-SG"/>
        </a:p>
      </dgm:t>
    </dgm:pt>
    <dgm:pt modelId="{4622A948-9178-4BD3-A25A-7281DE3F8445}" type="sibTrans" cxnId="{1897BE4A-962D-4B32-BD0A-5160D06F06E6}">
      <dgm:prSet/>
      <dgm:spPr/>
      <dgm:t>
        <a:bodyPr/>
        <a:lstStyle/>
        <a:p>
          <a:endParaRPr lang="en-SG"/>
        </a:p>
      </dgm:t>
    </dgm:pt>
    <dgm:pt modelId="{50B3CE7C-E10B-4E23-BD93-03664997C932}" type="pres">
      <dgm:prSet presAssocID="{01A66772-F185-4D58-B8BB-E9370D7A7A2B}" presName="root" presStyleCnt="0">
        <dgm:presLayoutVars>
          <dgm:dir/>
          <dgm:resizeHandles val="exact"/>
        </dgm:presLayoutVars>
      </dgm:prSet>
      <dgm:spPr/>
    </dgm:pt>
    <dgm:pt modelId="{5656AD3E-9DF8-4996-959C-49D0B3B7C38D}" type="pres">
      <dgm:prSet presAssocID="{259E33E9-D113-44EC-B3B6-09FB9366CA17}" presName="compNode" presStyleCnt="0"/>
      <dgm:spPr/>
    </dgm:pt>
    <dgm:pt modelId="{F062B10D-BFAB-41DA-A0C5-0A7AE599007A}" type="pres">
      <dgm:prSet presAssocID="{259E33E9-D113-44EC-B3B6-09FB9366CA17}" presName="iconBgRect" presStyleLbl="bgShp" presStyleIdx="0" presStyleCnt="5"/>
      <dgm:spPr/>
    </dgm:pt>
    <dgm:pt modelId="{1641057C-2BD7-42FE-BFDF-0F6B7FCE02C0}" type="pres">
      <dgm:prSet presAssocID="{259E33E9-D113-44EC-B3B6-09FB9366CA17}"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arget outline"/>
        </a:ext>
      </dgm:extLst>
    </dgm:pt>
    <dgm:pt modelId="{077F4487-A665-4FE0-85EB-408F653426C6}" type="pres">
      <dgm:prSet presAssocID="{259E33E9-D113-44EC-B3B6-09FB9366CA17}" presName="spaceRect" presStyleCnt="0"/>
      <dgm:spPr/>
    </dgm:pt>
    <dgm:pt modelId="{2796EA1C-27E1-4DB3-8828-E59FA99C2B1E}" type="pres">
      <dgm:prSet presAssocID="{259E33E9-D113-44EC-B3B6-09FB9366CA17}" presName="textRect" presStyleLbl="revTx" presStyleIdx="0" presStyleCnt="5">
        <dgm:presLayoutVars>
          <dgm:chMax val="1"/>
          <dgm:chPref val="1"/>
        </dgm:presLayoutVars>
      </dgm:prSet>
      <dgm:spPr/>
    </dgm:pt>
    <dgm:pt modelId="{F8736322-817C-40C3-9DE3-AC2013517CF7}" type="pres">
      <dgm:prSet presAssocID="{8D470B74-8F20-4E8B-84B7-7445EED6182B}" presName="sibTrans" presStyleCnt="0"/>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1" presStyleCnt="5"/>
      <dgm:spPr/>
    </dgm:pt>
    <dgm:pt modelId="{7C175B98-93F4-4D7C-BB95-1514AB879CD5}" type="pres">
      <dgm:prSet presAssocID="{40FC4FFE-8987-4A26-B7F4-8A516F18ADAE}"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1" presStyleCnt="5">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5"/>
      <dgm:spPr/>
    </dgm:pt>
    <dgm:pt modelId="{DB4CA7C4-FCA1-4127-B20A-2A5C031A3CF4}" type="pres">
      <dgm:prSet presAssocID="{49225C73-1633-42F1-AB3B-7CB183E5F8B8}"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Workflow outline"/>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5">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3" presStyleCnt="5"/>
      <dgm:spPr/>
    </dgm:pt>
    <dgm:pt modelId="{39509775-983E-4110-B989-EE2CD6514BE0}" type="pres">
      <dgm:prSet presAssocID="{1C383F32-22E8-4F62-A3E0-BDC3D5F48992}"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esentation with pie chart outline"/>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3" presStyleCnt="5">
        <dgm:presLayoutVars>
          <dgm:chMax val="1"/>
          <dgm:chPref val="1"/>
        </dgm:presLayoutVars>
      </dgm:prSet>
      <dgm:spPr/>
    </dgm:pt>
    <dgm:pt modelId="{09A67198-02B4-40AD-8355-9351108CC015}" type="pres">
      <dgm:prSet presAssocID="{8500F72A-2C6D-4FDF-9C1D-CA691380EB0B}" presName="sibTrans" presStyleCnt="0"/>
      <dgm:spPr/>
    </dgm:pt>
    <dgm:pt modelId="{A9A60F60-16A2-4831-8CD0-68FF7996AF55}" type="pres">
      <dgm:prSet presAssocID="{7F37F2E1-4C74-425C-AA9F-5CA21F30D622}" presName="compNode" presStyleCnt="0"/>
      <dgm:spPr/>
    </dgm:pt>
    <dgm:pt modelId="{50E6FAF3-9EF3-4BE9-AA4E-343D43DECD0C}" type="pres">
      <dgm:prSet presAssocID="{7F37F2E1-4C74-425C-AA9F-5CA21F30D622}" presName="iconBgRect" presStyleLbl="bgShp" presStyleIdx="4" presStyleCnt="5"/>
      <dgm:spPr/>
    </dgm:pt>
    <dgm:pt modelId="{D3AD2FC0-27AC-449F-98CF-3DF4E76FA1C2}" type="pres">
      <dgm:prSet presAssocID="{7F37F2E1-4C74-425C-AA9F-5CA21F30D622}"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Artificial Intelligence outline"/>
        </a:ext>
      </dgm:extLst>
    </dgm:pt>
    <dgm:pt modelId="{F62DC5B3-A518-424D-A290-C34F6AFC3E40}" type="pres">
      <dgm:prSet presAssocID="{7F37F2E1-4C74-425C-AA9F-5CA21F30D622}" presName="spaceRect" presStyleCnt="0"/>
      <dgm:spPr/>
    </dgm:pt>
    <dgm:pt modelId="{591BC905-CB79-4C17-AC08-D010D2FEE32E}" type="pres">
      <dgm:prSet presAssocID="{7F37F2E1-4C74-425C-AA9F-5CA21F30D622}" presName="textRect" presStyleLbl="revTx" presStyleIdx="4" presStyleCnt="5">
        <dgm:presLayoutVars>
          <dgm:chMax val="1"/>
          <dgm:chPref val="1"/>
        </dgm:presLayoutVars>
      </dgm:prSet>
      <dgm:spPr/>
    </dgm:pt>
  </dgm:ptLst>
  <dgm:cxnLst>
    <dgm:cxn modelId="{A9154303-8225-4248-91DC-1B0156A35F07}" srcId="{01A66772-F185-4D58-B8BB-E9370D7A7A2B}" destId="{49225C73-1633-42F1-AB3B-7CB183E5F8B8}" srcOrd="2" destOrd="0" parTransId="{1A0E2090-1D4F-438A-8766-B6030CE01ADD}" sibTransId="{9646853A-8964-4519-A5B1-0B7D18B2983D}"/>
    <dgm:cxn modelId="{69831546-7029-4065-B16F-5D9934E3D28E}" type="presOf" srcId="{7F37F2E1-4C74-425C-AA9F-5CA21F30D622}" destId="{591BC905-CB79-4C17-AC08-D010D2FEE32E}" srcOrd="0" destOrd="0" presId="urn:microsoft.com/office/officeart/2018/5/layout/IconCircleLabelList"/>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1"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897BE4A-962D-4B32-BD0A-5160D06F06E6}" srcId="{01A66772-F185-4D58-B8BB-E9370D7A7A2B}" destId="{7F37F2E1-4C74-425C-AA9F-5CA21F30D622}" srcOrd="4" destOrd="0" parTransId="{6CEC115F-645A-488B-B6DD-BDE996ADC807}" sibTransId="{4622A948-9178-4BD3-A25A-7281DE3F8445}"/>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3" destOrd="0" parTransId="{A7920A2F-3244-4159-AF04-6A1D38B7B317}" sibTransId="{8500F72A-2C6D-4FDF-9C1D-CA691380EB0B}"/>
    <dgm:cxn modelId="{2AD722B5-B7DB-4C24-B13D-AD0D0BC8A76A}" srcId="{01A66772-F185-4D58-B8BB-E9370D7A7A2B}" destId="{259E33E9-D113-44EC-B3B6-09FB9366CA17}" srcOrd="0" destOrd="0" parTransId="{D350E1CC-DF9B-43D2-9CBA-CA18DE0F5BF1}" sibTransId="{8D470B74-8F20-4E8B-84B7-7445EED6182B}"/>
    <dgm:cxn modelId="{856AADD4-705A-4BB4-B30B-5D291039F024}" type="presOf" srcId="{259E33E9-D113-44EC-B3B6-09FB9366CA17}" destId="{2796EA1C-27E1-4DB3-8828-E59FA99C2B1E}" srcOrd="0" destOrd="0" presId="urn:microsoft.com/office/officeart/2018/5/layout/IconCircleLabelList"/>
    <dgm:cxn modelId="{355227E3-55E0-4343-BC8D-FC0EB1694F48}" type="presOf" srcId="{40FC4FFE-8987-4A26-B7F4-8A516F18ADAE}" destId="{127117FB-F8A7-4A20-A8A7-EC686DDC76D0}" srcOrd="0" destOrd="0" presId="urn:microsoft.com/office/officeart/2018/5/layout/IconCircleLabelList"/>
    <dgm:cxn modelId="{EA2D9E12-4CA0-468D-925B-517D45C97878}" type="presParOf" srcId="{50B3CE7C-E10B-4E23-BD93-03664997C932}" destId="{5656AD3E-9DF8-4996-959C-49D0B3B7C38D}" srcOrd="0" destOrd="0" presId="urn:microsoft.com/office/officeart/2018/5/layout/IconCircleLabelList"/>
    <dgm:cxn modelId="{ADBDDDFD-5B13-4D25-8BF4-F9C10F99C9D8}" type="presParOf" srcId="{5656AD3E-9DF8-4996-959C-49D0B3B7C38D}" destId="{F062B10D-BFAB-41DA-A0C5-0A7AE599007A}" srcOrd="0" destOrd="0" presId="urn:microsoft.com/office/officeart/2018/5/layout/IconCircleLabelList"/>
    <dgm:cxn modelId="{F2F72451-2B48-43F5-9C85-7F3B5A71D580}" type="presParOf" srcId="{5656AD3E-9DF8-4996-959C-49D0B3B7C38D}" destId="{1641057C-2BD7-42FE-BFDF-0F6B7FCE02C0}" srcOrd="1" destOrd="0" presId="urn:microsoft.com/office/officeart/2018/5/layout/IconCircleLabelList"/>
    <dgm:cxn modelId="{1719B942-11F3-41C1-82D4-07617F31D65D}" type="presParOf" srcId="{5656AD3E-9DF8-4996-959C-49D0B3B7C38D}" destId="{077F4487-A665-4FE0-85EB-408F653426C6}" srcOrd="2" destOrd="0" presId="urn:microsoft.com/office/officeart/2018/5/layout/IconCircleLabelList"/>
    <dgm:cxn modelId="{BF348CE2-ED4F-4334-935A-EFFFDD7E71D4}" type="presParOf" srcId="{5656AD3E-9DF8-4996-959C-49D0B3B7C38D}" destId="{2796EA1C-27E1-4DB3-8828-E59FA99C2B1E}" srcOrd="3" destOrd="0" presId="urn:microsoft.com/office/officeart/2018/5/layout/IconCircleLabelList"/>
    <dgm:cxn modelId="{F7C0E88E-19F8-40BE-BD36-02DBBDA78363}" type="presParOf" srcId="{50B3CE7C-E10B-4E23-BD93-03664997C932}" destId="{F8736322-817C-40C3-9DE3-AC2013517CF7}" srcOrd="1" destOrd="0" presId="urn:microsoft.com/office/officeart/2018/5/layout/IconCircleLabelList"/>
    <dgm:cxn modelId="{555498CB-3ED1-404E-A25F-EB243EFC5FB1}" type="presParOf" srcId="{50B3CE7C-E10B-4E23-BD93-03664997C932}" destId="{DE9CE479-E4AE-4283-AEF1-10C1535B4324}" srcOrd="2"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3" destOrd="0" presId="urn:microsoft.com/office/officeart/2018/5/layout/IconCircleLabelList"/>
    <dgm:cxn modelId="{2772E199-56B0-4310-A55E-67D00CA3E59E}" type="presParOf" srcId="{50B3CE7C-E10B-4E23-BD93-03664997C932}" destId="{C998AB0A-577D-44AA-A068-F634DDE7BD47}" srcOrd="4"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5" destOrd="0" presId="urn:microsoft.com/office/officeart/2018/5/layout/IconCircleLabelList"/>
    <dgm:cxn modelId="{3A7F4DB9-1469-4F58-B633-24B7EEE084D1}" type="presParOf" srcId="{50B3CE7C-E10B-4E23-BD93-03664997C932}" destId="{ECFA770B-DE2C-4683-A038-58D0FE44BC27}" srcOrd="6"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A3039839-6B0D-407B-949F-BB9366513174}" type="presParOf" srcId="{50B3CE7C-E10B-4E23-BD93-03664997C932}" destId="{09A67198-02B4-40AD-8355-9351108CC015}" srcOrd="7" destOrd="0" presId="urn:microsoft.com/office/officeart/2018/5/layout/IconCircleLabelList"/>
    <dgm:cxn modelId="{1477BE74-7A6B-42C2-A46B-F165212447C4}" type="presParOf" srcId="{50B3CE7C-E10B-4E23-BD93-03664997C932}" destId="{A9A60F60-16A2-4831-8CD0-68FF7996AF55}" srcOrd="8" destOrd="0" presId="urn:microsoft.com/office/officeart/2018/5/layout/IconCircleLabelList"/>
    <dgm:cxn modelId="{16B7A8B3-68BD-4A18-A6CB-B156C9445FA1}" type="presParOf" srcId="{A9A60F60-16A2-4831-8CD0-68FF7996AF55}" destId="{50E6FAF3-9EF3-4BE9-AA4E-343D43DECD0C}" srcOrd="0" destOrd="0" presId="urn:microsoft.com/office/officeart/2018/5/layout/IconCircleLabelList"/>
    <dgm:cxn modelId="{B5676EFF-3F03-4822-9B5F-3EBEE254EDCA}" type="presParOf" srcId="{A9A60F60-16A2-4831-8CD0-68FF7996AF55}" destId="{D3AD2FC0-27AC-449F-98CF-3DF4E76FA1C2}" srcOrd="1" destOrd="0" presId="urn:microsoft.com/office/officeart/2018/5/layout/IconCircleLabelList"/>
    <dgm:cxn modelId="{6946B549-BD71-46B6-A5DB-F93A67D0F374}" type="presParOf" srcId="{A9A60F60-16A2-4831-8CD0-68FF7996AF55}" destId="{F62DC5B3-A518-424D-A290-C34F6AFC3E40}" srcOrd="2" destOrd="0" presId="urn:microsoft.com/office/officeart/2018/5/layout/IconCircleLabelList"/>
    <dgm:cxn modelId="{3028D2F1-191F-4F0D-966B-E53BEA837521}" type="presParOf" srcId="{A9A60F60-16A2-4831-8CD0-68FF7996AF55}" destId="{591BC905-CB79-4C17-AC08-D010D2FEE32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2B10D-BFAB-41DA-A0C5-0A7AE599007A}">
      <dsp:nvSpPr>
        <dsp:cNvPr id="0" name=""/>
        <dsp:cNvSpPr/>
      </dsp:nvSpPr>
      <dsp:spPr>
        <a:xfrm>
          <a:off x="333148" y="988315"/>
          <a:ext cx="1040097" cy="10400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1057C-2BD7-42FE-BFDF-0F6B7FCE02C0}">
      <dsp:nvSpPr>
        <dsp:cNvPr id="0" name=""/>
        <dsp:cNvSpPr/>
      </dsp:nvSpPr>
      <dsp:spPr>
        <a:xfrm>
          <a:off x="554808" y="1209975"/>
          <a:ext cx="596777" cy="59677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6EA1C-27E1-4DB3-8828-E59FA99C2B1E}">
      <dsp:nvSpPr>
        <dsp:cNvPr id="0" name=""/>
        <dsp:cNvSpPr/>
      </dsp:nvSpPr>
      <dsp:spPr>
        <a:xfrm>
          <a:off x="658" y="2352378"/>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SG" sz="1600" kern="1200" dirty="0"/>
            <a:t>Project AIM</a:t>
          </a:r>
        </a:p>
      </dsp:txBody>
      <dsp:txXfrm>
        <a:off x="658" y="2352378"/>
        <a:ext cx="1705078" cy="682031"/>
      </dsp:txXfrm>
    </dsp:sp>
    <dsp:sp modelId="{B59FCF02-CAD2-4D6F-9542-AD86711168CA}">
      <dsp:nvSpPr>
        <dsp:cNvPr id="0" name=""/>
        <dsp:cNvSpPr/>
      </dsp:nvSpPr>
      <dsp:spPr>
        <a:xfrm>
          <a:off x="2336615" y="988315"/>
          <a:ext cx="1040097" cy="10400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2558275" y="1209975"/>
          <a:ext cx="596777" cy="59677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2004125" y="2352378"/>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Exploratory Data analysis (EDA)</a:t>
          </a:r>
        </a:p>
      </dsp:txBody>
      <dsp:txXfrm>
        <a:off x="2004125" y="2352378"/>
        <a:ext cx="1705078" cy="682031"/>
      </dsp:txXfrm>
    </dsp:sp>
    <dsp:sp modelId="{BCD8CDD9-0C56-4401-ADB1-8B48DAB2C96F}">
      <dsp:nvSpPr>
        <dsp:cNvPr id="0" name=""/>
        <dsp:cNvSpPr/>
      </dsp:nvSpPr>
      <dsp:spPr>
        <a:xfrm>
          <a:off x="4340082" y="988315"/>
          <a:ext cx="1040097" cy="10400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61742" y="1209975"/>
          <a:ext cx="596777" cy="59677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4007591" y="2352378"/>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Data pre-processing</a:t>
          </a:r>
        </a:p>
      </dsp:txBody>
      <dsp:txXfrm>
        <a:off x="4007591" y="2352378"/>
        <a:ext cx="1705078" cy="682031"/>
      </dsp:txXfrm>
    </dsp:sp>
    <dsp:sp modelId="{FF93E135-77D6-48A0-8871-9BC93D705D06}">
      <dsp:nvSpPr>
        <dsp:cNvPr id="0" name=""/>
        <dsp:cNvSpPr/>
      </dsp:nvSpPr>
      <dsp:spPr>
        <a:xfrm>
          <a:off x="6343548" y="988315"/>
          <a:ext cx="1040097" cy="10400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6565209" y="1209975"/>
          <a:ext cx="596777" cy="59677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011058" y="2352378"/>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Results &amp; Findings</a:t>
          </a:r>
        </a:p>
      </dsp:txBody>
      <dsp:txXfrm>
        <a:off x="6011058" y="2352378"/>
        <a:ext cx="1705078" cy="682031"/>
      </dsp:txXfrm>
    </dsp:sp>
    <dsp:sp modelId="{50E6FAF3-9EF3-4BE9-AA4E-343D43DECD0C}">
      <dsp:nvSpPr>
        <dsp:cNvPr id="0" name=""/>
        <dsp:cNvSpPr/>
      </dsp:nvSpPr>
      <dsp:spPr>
        <a:xfrm>
          <a:off x="8347015" y="988315"/>
          <a:ext cx="1040097" cy="10400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D2FC0-27AC-449F-98CF-3DF4E76FA1C2}">
      <dsp:nvSpPr>
        <dsp:cNvPr id="0" name=""/>
        <dsp:cNvSpPr/>
      </dsp:nvSpPr>
      <dsp:spPr>
        <a:xfrm>
          <a:off x="8568675" y="1209975"/>
          <a:ext cx="596777" cy="59677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1BC905-CB79-4C17-AC08-D010D2FEE32E}">
      <dsp:nvSpPr>
        <dsp:cNvPr id="0" name=""/>
        <dsp:cNvSpPr/>
      </dsp:nvSpPr>
      <dsp:spPr>
        <a:xfrm>
          <a:off x="8014525" y="2352378"/>
          <a:ext cx="1705078" cy="68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SG" sz="1600" kern="1200" dirty="0"/>
            <a:t>Future Improvements</a:t>
          </a:r>
        </a:p>
      </dsp:txBody>
      <dsp:txXfrm>
        <a:off x="8014525" y="2352378"/>
        <a:ext cx="1705078" cy="68203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759F539-D741-4D8E-9977-D491C8AE126C}" type="datetime1">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79B31-EA5A-4CE7-A87C-A5F8C3D8597C}" type="datetime1">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273B6-62AC-427A-9F8C-CC1C764587C7}" type="datetime1">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E1F6A8-8901-4283-AC04-2FC5B31C95B1}" type="datetime1">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4768D-0106-4EBE-AE50-DC8C4FDA0FA5}" type="datetime1">
              <a:rPr lang="en-US" smtClean="0"/>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89D8F-678D-462D-924E-B7E295FF5026}" type="datetime1">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172F1-71EF-4A32-816A-1C38DE5CF9EE}" type="datetime1">
              <a:rPr lang="en-US" smtClean="0"/>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180F4F-D8B4-4311-A42B-B4062304B6FE}" type="datetime1">
              <a:rPr lang="en-US" smtClean="0"/>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810AE-D5CA-473D-B861-54B4A43F8037}" type="datetime1">
              <a:rPr lang="en-US" smtClean="0"/>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A70F02-E8C6-4EA8-A38D-6C166A55A9D6}" type="datetime1">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764747-972E-4EFC-813D-646825B204A2}" type="datetime1">
              <a:rPr lang="en-US" smtClean="0"/>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EE659FC-478A-43A2-8BBA-A6E5EA20A21F}" type="datetime1">
              <a:rPr lang="en-US" smtClean="0"/>
              <a:t>2/25/2024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NLP Assignment</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Robin Ramdin 25/02/2024</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4A95398B-DFB4-366C-F08C-A53950229735}"/>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Slide Overview</a:t>
            </a:r>
          </a:p>
        </p:txBody>
      </p:sp>
      <p:graphicFrame>
        <p:nvGraphicFramePr>
          <p:cNvPr id="5" name="Content Placeholder 2" descr="SmartArt graphic placeholder">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07139223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084A878-830D-CDD8-2456-E545A3256302}"/>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71A1-E7C3-EDFA-2978-AEF735DEFAFF}"/>
              </a:ext>
            </a:extLst>
          </p:cNvPr>
          <p:cNvSpPr>
            <a:spLocks noGrp="1"/>
          </p:cNvSpPr>
          <p:nvPr>
            <p:ph type="title"/>
          </p:nvPr>
        </p:nvSpPr>
        <p:spPr/>
        <p:txBody>
          <a:bodyPr/>
          <a:lstStyle/>
          <a:p>
            <a:r>
              <a:rPr lang="en-SG" dirty="0"/>
              <a:t>Project Aim</a:t>
            </a:r>
          </a:p>
        </p:txBody>
      </p:sp>
      <p:sp>
        <p:nvSpPr>
          <p:cNvPr id="3" name="Content Placeholder 2">
            <a:extLst>
              <a:ext uri="{FF2B5EF4-FFF2-40B4-BE49-F238E27FC236}">
                <a16:creationId xmlns:a16="http://schemas.microsoft.com/office/drawing/2014/main" id="{749C4B6F-91D3-0D75-485A-385E10DD145A}"/>
              </a:ext>
            </a:extLst>
          </p:cNvPr>
          <p:cNvSpPr>
            <a:spLocks noGrp="1"/>
          </p:cNvSpPr>
          <p:nvPr>
            <p:ph idx="1"/>
          </p:nvPr>
        </p:nvSpPr>
        <p:spPr/>
        <p:txBody>
          <a:bodyPr/>
          <a:lstStyle/>
          <a:p>
            <a:pPr>
              <a:lnSpc>
                <a:spcPct val="150000"/>
              </a:lnSpc>
            </a:pPr>
            <a:r>
              <a:rPr lang="en-SG" dirty="0"/>
              <a:t>Generate vector representations of text using different approaches to capture the clinical meanings. </a:t>
            </a:r>
          </a:p>
          <a:p>
            <a:endParaRPr lang="en-SG" dirty="0"/>
          </a:p>
          <a:p>
            <a:pPr>
              <a:lnSpc>
                <a:spcPct val="200000"/>
              </a:lnSpc>
            </a:pPr>
            <a:r>
              <a:rPr lang="en-SG" dirty="0"/>
              <a:t>Vector representation are typically called embeddings. Embeddings plays a crucial part in Natural Language Processing (NLP), it is the processing of converting text data into numerical representations which can be then fed into data science models.</a:t>
            </a:r>
          </a:p>
        </p:txBody>
      </p:sp>
      <p:sp>
        <p:nvSpPr>
          <p:cNvPr id="4" name="Slide Number Placeholder 3">
            <a:extLst>
              <a:ext uri="{FF2B5EF4-FFF2-40B4-BE49-F238E27FC236}">
                <a16:creationId xmlns:a16="http://schemas.microsoft.com/office/drawing/2014/main" id="{4F3F5831-479A-9F14-B51B-13FB8448732E}"/>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25474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E06-9D06-6770-14D8-912EDF7E4CC6}"/>
              </a:ext>
            </a:extLst>
          </p:cNvPr>
          <p:cNvSpPr>
            <a:spLocks noGrp="1"/>
          </p:cNvSpPr>
          <p:nvPr>
            <p:ph type="title"/>
          </p:nvPr>
        </p:nvSpPr>
        <p:spPr/>
        <p:txBody>
          <a:bodyPr/>
          <a:lstStyle/>
          <a:p>
            <a:r>
              <a:rPr lang="en-US" dirty="0"/>
              <a:t>Exploratory Data analysis (EDA)</a:t>
            </a:r>
            <a:endParaRPr lang="en-SG" dirty="0"/>
          </a:p>
        </p:txBody>
      </p:sp>
      <p:sp>
        <p:nvSpPr>
          <p:cNvPr id="3" name="Text Placeholder 2">
            <a:extLst>
              <a:ext uri="{FF2B5EF4-FFF2-40B4-BE49-F238E27FC236}">
                <a16:creationId xmlns:a16="http://schemas.microsoft.com/office/drawing/2014/main" id="{C45A512D-A940-5EBF-1343-1C1B8119F46F}"/>
              </a:ext>
            </a:extLst>
          </p:cNvPr>
          <p:cNvSpPr>
            <a:spLocks noGrp="1"/>
          </p:cNvSpPr>
          <p:nvPr>
            <p:ph type="body" idx="1"/>
          </p:nvPr>
        </p:nvSpPr>
        <p:spPr>
          <a:xfrm>
            <a:off x="1024128" y="1783796"/>
            <a:ext cx="4754880" cy="822960"/>
          </a:xfrm>
        </p:spPr>
        <p:txBody>
          <a:bodyPr/>
          <a:lstStyle/>
          <a:p>
            <a:r>
              <a:rPr lang="en-SG" dirty="0"/>
              <a:t>ClinNotes.csv</a:t>
            </a:r>
          </a:p>
        </p:txBody>
      </p:sp>
      <p:sp>
        <p:nvSpPr>
          <p:cNvPr id="4" name="Content Placeholder 3">
            <a:extLst>
              <a:ext uri="{FF2B5EF4-FFF2-40B4-BE49-F238E27FC236}">
                <a16:creationId xmlns:a16="http://schemas.microsoft.com/office/drawing/2014/main" id="{7BC04416-9C70-A3C6-399C-0B4BAA833E0B}"/>
              </a:ext>
            </a:extLst>
          </p:cNvPr>
          <p:cNvSpPr>
            <a:spLocks noGrp="1"/>
          </p:cNvSpPr>
          <p:nvPr>
            <p:ph sz="half" idx="2"/>
          </p:nvPr>
        </p:nvSpPr>
        <p:spPr>
          <a:xfrm>
            <a:off x="1024128" y="2571947"/>
            <a:ext cx="4754880" cy="3840727"/>
          </a:xfrm>
        </p:spPr>
        <p:txBody>
          <a:bodyPr>
            <a:normAutofit fontScale="92500"/>
          </a:bodyPr>
          <a:lstStyle/>
          <a:p>
            <a:r>
              <a:rPr lang="en-SG" b="1" dirty="0"/>
              <a:t>Overview: </a:t>
            </a:r>
          </a:p>
          <a:p>
            <a:r>
              <a:rPr lang="en-SG" dirty="0"/>
              <a:t>This csv file contains the clinicians notes of patients from three departments. </a:t>
            </a:r>
          </a:p>
          <a:p>
            <a:endParaRPr lang="en-SG" dirty="0"/>
          </a:p>
          <a:p>
            <a:r>
              <a:rPr lang="en-SG" b="1" dirty="0"/>
              <a:t>Purpose: </a:t>
            </a:r>
            <a:endParaRPr lang="en-SG" dirty="0"/>
          </a:p>
          <a:p>
            <a:r>
              <a:rPr lang="en-SG" dirty="0"/>
              <a:t>The bulk data is within this file as such, it will be used as training data. </a:t>
            </a:r>
          </a:p>
        </p:txBody>
      </p:sp>
      <p:sp>
        <p:nvSpPr>
          <p:cNvPr id="5" name="Text Placeholder 4">
            <a:extLst>
              <a:ext uri="{FF2B5EF4-FFF2-40B4-BE49-F238E27FC236}">
                <a16:creationId xmlns:a16="http://schemas.microsoft.com/office/drawing/2014/main" id="{084432F9-AA07-ACEE-40E9-D5539F3F843B}"/>
              </a:ext>
            </a:extLst>
          </p:cNvPr>
          <p:cNvSpPr>
            <a:spLocks noGrp="1"/>
          </p:cNvSpPr>
          <p:nvPr>
            <p:ph type="body" sz="quarter" idx="3"/>
          </p:nvPr>
        </p:nvSpPr>
        <p:spPr>
          <a:xfrm>
            <a:off x="5990888" y="1783796"/>
            <a:ext cx="4754880" cy="822960"/>
          </a:xfrm>
        </p:spPr>
        <p:txBody>
          <a:bodyPr/>
          <a:lstStyle/>
          <a:p>
            <a:r>
              <a:rPr lang="en-SG" dirty="0"/>
              <a:t>MedicalConcepts.csv</a:t>
            </a:r>
          </a:p>
        </p:txBody>
      </p:sp>
      <p:sp>
        <p:nvSpPr>
          <p:cNvPr id="6" name="Content Placeholder 5">
            <a:extLst>
              <a:ext uri="{FF2B5EF4-FFF2-40B4-BE49-F238E27FC236}">
                <a16:creationId xmlns:a16="http://schemas.microsoft.com/office/drawing/2014/main" id="{1FC772EF-5470-2FDF-931E-239B03132799}"/>
              </a:ext>
            </a:extLst>
          </p:cNvPr>
          <p:cNvSpPr>
            <a:spLocks noGrp="1"/>
          </p:cNvSpPr>
          <p:nvPr>
            <p:ph sz="quarter" idx="4"/>
          </p:nvPr>
        </p:nvSpPr>
        <p:spPr>
          <a:xfrm>
            <a:off x="5990888" y="2571947"/>
            <a:ext cx="4754880" cy="3840727"/>
          </a:xfrm>
        </p:spPr>
        <p:txBody>
          <a:bodyPr>
            <a:normAutofit fontScale="92500"/>
          </a:bodyPr>
          <a:lstStyle/>
          <a:p>
            <a:r>
              <a:rPr lang="en-SG" b="1" dirty="0"/>
              <a:t>Overview: </a:t>
            </a:r>
          </a:p>
          <a:p>
            <a:r>
              <a:rPr lang="en-SG" dirty="0"/>
              <a:t>This csv file contains pairs of medical entities that are related to each other</a:t>
            </a:r>
          </a:p>
          <a:p>
            <a:endParaRPr lang="en-SG" b="1" dirty="0"/>
          </a:p>
          <a:p>
            <a:r>
              <a:rPr lang="en-SG" b="1" dirty="0"/>
              <a:t>Purpose: </a:t>
            </a:r>
            <a:endParaRPr lang="en-SG" dirty="0"/>
          </a:p>
          <a:p>
            <a:pPr marL="0" indent="0">
              <a:buNone/>
            </a:pPr>
            <a:r>
              <a:rPr lang="en-SG" dirty="0"/>
              <a:t>This csv file will be used to evaluate the embeddings, medical term pairs should be closely related within an embedding space.</a:t>
            </a:r>
          </a:p>
          <a:p>
            <a:pPr marL="0" indent="0">
              <a:buNone/>
            </a:pPr>
            <a:r>
              <a:rPr lang="en-SG" b="1" dirty="0"/>
              <a:t>Note: </a:t>
            </a:r>
            <a:r>
              <a:rPr lang="en-SG" dirty="0"/>
              <a:t>The assessment of how close two terms are will be done using cosine similarity metric</a:t>
            </a:r>
            <a:endParaRPr lang="en-SG" b="1" dirty="0"/>
          </a:p>
        </p:txBody>
      </p:sp>
      <p:sp>
        <p:nvSpPr>
          <p:cNvPr id="7" name="Slide Number Placeholder 6">
            <a:extLst>
              <a:ext uri="{FF2B5EF4-FFF2-40B4-BE49-F238E27FC236}">
                <a16:creationId xmlns:a16="http://schemas.microsoft.com/office/drawing/2014/main" id="{A57EABBD-66B1-AD97-AD12-F1F67AA07C42}"/>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52552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FF57890-95DF-44E6-AF9F-51E8504975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36C3128-CFD1-B542-A01C-421815D9570F}"/>
              </a:ext>
            </a:extLst>
          </p:cNvPr>
          <p:cNvSpPr>
            <a:spLocks noGrp="1"/>
          </p:cNvSpPr>
          <p:nvPr>
            <p:ph type="title"/>
          </p:nvPr>
        </p:nvSpPr>
        <p:spPr>
          <a:xfrm>
            <a:off x="1024127" y="585216"/>
            <a:ext cx="7105745" cy="1499616"/>
          </a:xfrm>
        </p:spPr>
        <p:txBody>
          <a:bodyPr vert="horz" lIns="91440" tIns="45720" rIns="91440" bIns="45720" rtlCol="0" anchor="ctr">
            <a:normAutofit/>
          </a:bodyPr>
          <a:lstStyle/>
          <a:p>
            <a:r>
              <a:rPr lang="en-US"/>
              <a:t>EDA - MedicalConcepts</a:t>
            </a:r>
          </a:p>
        </p:txBody>
      </p:sp>
      <p:sp>
        <p:nvSpPr>
          <p:cNvPr id="3" name="Content Placeholder 2">
            <a:extLst>
              <a:ext uri="{FF2B5EF4-FFF2-40B4-BE49-F238E27FC236}">
                <a16:creationId xmlns:a16="http://schemas.microsoft.com/office/drawing/2014/main" id="{037FE776-3D13-E2BE-BC8F-44592869EA8A}"/>
              </a:ext>
            </a:extLst>
          </p:cNvPr>
          <p:cNvSpPr>
            <a:spLocks noGrp="1"/>
          </p:cNvSpPr>
          <p:nvPr>
            <p:ph sz="half" idx="1"/>
          </p:nvPr>
        </p:nvSpPr>
        <p:spPr>
          <a:xfrm>
            <a:off x="1024128" y="2286000"/>
            <a:ext cx="7105744" cy="4023360"/>
          </a:xfrm>
        </p:spPr>
        <p:txBody>
          <a:bodyPr vert="horz" lIns="45720" tIns="45720" rIns="45720" bIns="45720" rtlCol="0">
            <a:normAutofit/>
          </a:bodyPr>
          <a:lstStyle/>
          <a:p>
            <a:r>
              <a:rPr lang="en-US" dirty="0"/>
              <a:t>To use the pairs in </a:t>
            </a:r>
            <a:r>
              <a:rPr lang="en-US" b="1" dirty="0" err="1"/>
              <a:t>medicalconcepts</a:t>
            </a:r>
            <a:r>
              <a:rPr lang="en-US" dirty="0"/>
              <a:t> for the evaluation, we first must check if they are present within the training data. </a:t>
            </a:r>
          </a:p>
          <a:p>
            <a:r>
              <a:rPr lang="en-US" dirty="0"/>
              <a:t>The frequency of each word in the evaluation data was counted within the training data. The pie charts on the right represent the percentage of words at different count thresholds.</a:t>
            </a:r>
          </a:p>
          <a:p>
            <a:r>
              <a:rPr lang="en-US" dirty="0"/>
              <a:t>From here we can observe that 52.3% of the words in evaluation data do not belong within the training data. </a:t>
            </a:r>
          </a:p>
          <a:p>
            <a:r>
              <a:rPr lang="en-US" dirty="0"/>
              <a:t>Since the models cannot be evaluated with unseen data, augmentation of the training data using the evaluation data is required.</a:t>
            </a:r>
          </a:p>
        </p:txBody>
      </p:sp>
      <p:pic>
        <p:nvPicPr>
          <p:cNvPr id="7" name="Content Placeholder 6" descr="A pie chart with text on it&#10;&#10;Description automatically generated">
            <a:extLst>
              <a:ext uri="{FF2B5EF4-FFF2-40B4-BE49-F238E27FC236}">
                <a16:creationId xmlns:a16="http://schemas.microsoft.com/office/drawing/2014/main" id="{6177B35B-EA6F-BA91-8366-30D790DA736D}"/>
              </a:ext>
            </a:extLst>
          </p:cNvPr>
          <p:cNvPicPr>
            <a:picLocks noGrp="1" noChangeAspect="1"/>
          </p:cNvPicPr>
          <p:nvPr>
            <p:ph sz="half" idx="2"/>
          </p:nvPr>
        </p:nvPicPr>
        <p:blipFill rotWithShape="1">
          <a:blip r:embed="rId2"/>
          <a:srcRect l="23873" t="4899" r="17162" b="15793"/>
          <a:stretch/>
        </p:blipFill>
        <p:spPr>
          <a:xfrm>
            <a:off x="9217262" y="640080"/>
            <a:ext cx="1735989" cy="1751181"/>
          </a:xfrm>
          <a:prstGeom prst="rect">
            <a:avLst/>
          </a:prstGeom>
        </p:spPr>
      </p:pic>
      <p:pic>
        <p:nvPicPr>
          <p:cNvPr id="9" name="Picture 8" descr="A pie chart with numbers and a few words&#10;&#10;Description automatically generated">
            <a:extLst>
              <a:ext uri="{FF2B5EF4-FFF2-40B4-BE49-F238E27FC236}">
                <a16:creationId xmlns:a16="http://schemas.microsoft.com/office/drawing/2014/main" id="{25925675-C24A-6DCD-D6A0-BC9B6270F2A6}"/>
              </a:ext>
            </a:extLst>
          </p:cNvPr>
          <p:cNvPicPr>
            <a:picLocks noChangeAspect="1"/>
          </p:cNvPicPr>
          <p:nvPr/>
        </p:nvPicPr>
        <p:blipFill rotWithShape="1">
          <a:blip r:embed="rId3"/>
          <a:srcRect l="20970" t="4968" r="21182" b="16467"/>
          <a:stretch/>
        </p:blipFill>
        <p:spPr>
          <a:xfrm>
            <a:off x="9225193" y="2552128"/>
            <a:ext cx="1720127" cy="1752115"/>
          </a:xfrm>
          <a:prstGeom prst="rect">
            <a:avLst/>
          </a:prstGeom>
        </p:spPr>
      </p:pic>
      <p:pic>
        <p:nvPicPr>
          <p:cNvPr id="11" name="Picture 10" descr="A pie chart with a number of text&#10;&#10;Description automatically generated">
            <a:extLst>
              <a:ext uri="{FF2B5EF4-FFF2-40B4-BE49-F238E27FC236}">
                <a16:creationId xmlns:a16="http://schemas.microsoft.com/office/drawing/2014/main" id="{D5850779-0EEB-EB9D-D21A-BA76723736BE}"/>
              </a:ext>
            </a:extLst>
          </p:cNvPr>
          <p:cNvPicPr>
            <a:picLocks noChangeAspect="1"/>
          </p:cNvPicPr>
          <p:nvPr/>
        </p:nvPicPr>
        <p:blipFill rotWithShape="1">
          <a:blip r:embed="rId4"/>
          <a:srcRect l="24601" t="4385" r="18034" b="14729"/>
          <a:stretch/>
        </p:blipFill>
        <p:spPr>
          <a:xfrm>
            <a:off x="9256848" y="4465806"/>
            <a:ext cx="1656817" cy="1752114"/>
          </a:xfrm>
          <a:prstGeom prst="rect">
            <a:avLst/>
          </a:prstGeom>
        </p:spPr>
      </p:pic>
      <p:sp>
        <p:nvSpPr>
          <p:cNvPr id="4" name="Slide Number Placeholder 3">
            <a:extLst>
              <a:ext uri="{FF2B5EF4-FFF2-40B4-BE49-F238E27FC236}">
                <a16:creationId xmlns:a16="http://schemas.microsoft.com/office/drawing/2014/main" id="{E8816297-A7C3-C755-7AA4-4257F256D2AA}"/>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4FAB73BC-B049-4115-A692-8D63A059BFB8}"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05080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9002-C5E4-E1EC-2750-BE7F6D495DDF}"/>
              </a:ext>
            </a:extLst>
          </p:cNvPr>
          <p:cNvSpPr>
            <a:spLocks noGrp="1"/>
          </p:cNvSpPr>
          <p:nvPr>
            <p:ph type="title"/>
          </p:nvPr>
        </p:nvSpPr>
        <p:spPr/>
        <p:txBody>
          <a:bodyPr/>
          <a:lstStyle/>
          <a:p>
            <a:r>
              <a:rPr lang="en-SG" dirty="0"/>
              <a:t>EDA – Data Augmentation</a:t>
            </a:r>
          </a:p>
        </p:txBody>
      </p:sp>
      <p:sp>
        <p:nvSpPr>
          <p:cNvPr id="3" name="Content Placeholder 2">
            <a:extLst>
              <a:ext uri="{FF2B5EF4-FFF2-40B4-BE49-F238E27FC236}">
                <a16:creationId xmlns:a16="http://schemas.microsoft.com/office/drawing/2014/main" id="{C3F3F914-0085-47BA-CC8A-B0BABE030F72}"/>
              </a:ext>
            </a:extLst>
          </p:cNvPr>
          <p:cNvSpPr>
            <a:spLocks noGrp="1"/>
          </p:cNvSpPr>
          <p:nvPr>
            <p:ph idx="1"/>
          </p:nvPr>
        </p:nvSpPr>
        <p:spPr/>
        <p:txBody>
          <a:bodyPr/>
          <a:lstStyle/>
          <a:p>
            <a:r>
              <a:rPr lang="en-SG" dirty="0"/>
              <a:t>To augment the training data new sentences created using the pairs within the evaluation data. Each new sentence followed the following format: </a:t>
            </a:r>
          </a:p>
          <a:p>
            <a:r>
              <a:rPr lang="en-SG" i="1" dirty="0"/>
              <a:t>“</a:t>
            </a:r>
            <a:r>
              <a:rPr lang="en-US" b="0" dirty="0">
                <a:solidFill>
                  <a:srgbClr val="CE9178"/>
                </a:solidFill>
                <a:effectLst/>
                <a:latin typeface="Consolas" panose="020B0609020204030204" pitchFamily="49" charset="0"/>
              </a:rPr>
              <a:t>clinician annotation identified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term1</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and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term2</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are closely related to each other</a:t>
            </a:r>
            <a:r>
              <a:rPr lang="en-SG" i="1" dirty="0"/>
              <a:t>”</a:t>
            </a:r>
            <a:endParaRPr lang="en-SG" dirty="0"/>
          </a:p>
          <a:p>
            <a:r>
              <a:rPr lang="en-SG" b="1" dirty="0"/>
              <a:t>Note: </a:t>
            </a:r>
            <a:r>
              <a:rPr lang="en-SG" dirty="0"/>
              <a:t>Due to time constraint, the sentences were manually created. A better approach would be to use a transformer-based model to generate the new sentences.</a:t>
            </a:r>
            <a:endParaRPr lang="en-SG" b="1" dirty="0"/>
          </a:p>
        </p:txBody>
      </p:sp>
      <p:sp>
        <p:nvSpPr>
          <p:cNvPr id="4" name="Slide Number Placeholder 3">
            <a:extLst>
              <a:ext uri="{FF2B5EF4-FFF2-40B4-BE49-F238E27FC236}">
                <a16:creationId xmlns:a16="http://schemas.microsoft.com/office/drawing/2014/main" id="{8BCE226D-DA16-1000-590C-39AB295B541B}"/>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38752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5E6B-9E75-6B9F-3734-9B0BACBCD131}"/>
              </a:ext>
            </a:extLst>
          </p:cNvPr>
          <p:cNvSpPr>
            <a:spLocks noGrp="1"/>
          </p:cNvSpPr>
          <p:nvPr>
            <p:ph type="title"/>
          </p:nvPr>
        </p:nvSpPr>
        <p:spPr/>
        <p:txBody>
          <a:bodyPr/>
          <a:lstStyle/>
          <a:p>
            <a:r>
              <a:rPr lang="en-SG" dirty="0"/>
              <a:t>Data pre-processing</a:t>
            </a:r>
          </a:p>
        </p:txBody>
      </p:sp>
      <p:sp>
        <p:nvSpPr>
          <p:cNvPr id="3" name="Content Placeholder 2">
            <a:extLst>
              <a:ext uri="{FF2B5EF4-FFF2-40B4-BE49-F238E27FC236}">
                <a16:creationId xmlns:a16="http://schemas.microsoft.com/office/drawing/2014/main" id="{159B04D3-DDA9-DCE8-6D8C-AF34FDA39016}"/>
              </a:ext>
            </a:extLst>
          </p:cNvPr>
          <p:cNvSpPr>
            <a:spLocks noGrp="1"/>
          </p:cNvSpPr>
          <p:nvPr>
            <p:ph idx="1"/>
          </p:nvPr>
        </p:nvSpPr>
        <p:spPr/>
        <p:txBody>
          <a:bodyPr/>
          <a:lstStyle/>
          <a:p>
            <a:r>
              <a:rPr lang="en-SG" dirty="0"/>
              <a:t>For the preprocessing personal information was substituted with general terms. In the example provided below, the encrypted patient’s name was replaced with their gender. This was done to prevent the association of a specific name to a disease. </a:t>
            </a:r>
          </a:p>
          <a:p>
            <a:r>
              <a:rPr lang="en-SG" dirty="0"/>
              <a:t>“Mr. ABC has dementia” </a:t>
            </a:r>
            <a:r>
              <a:rPr lang="en-SG" dirty="0">
                <a:sym typeface="Wingdings" panose="05000000000000000000" pitchFamily="2" charset="2"/>
              </a:rPr>
              <a:t> “man has dementia”</a:t>
            </a:r>
          </a:p>
          <a:p>
            <a:r>
              <a:rPr lang="en-SG" dirty="0">
                <a:sym typeface="Wingdings" panose="05000000000000000000" pitchFamily="2" charset="2"/>
              </a:rPr>
              <a:t>This substitution was also performed on the doctors, again to prevent any form of bias. </a:t>
            </a:r>
          </a:p>
          <a:p>
            <a:r>
              <a:rPr lang="en-SG" dirty="0">
                <a:sym typeface="Wingdings" panose="05000000000000000000" pitchFamily="2" charset="2"/>
              </a:rPr>
              <a:t>The clinical notes contained artifacts which were removed, all texts were set to the lowercase and extra whitespaces were removed. </a:t>
            </a:r>
            <a:endParaRPr lang="en-SG" dirty="0"/>
          </a:p>
        </p:txBody>
      </p:sp>
      <p:sp>
        <p:nvSpPr>
          <p:cNvPr id="4" name="Slide Number Placeholder 3">
            <a:extLst>
              <a:ext uri="{FF2B5EF4-FFF2-40B4-BE49-F238E27FC236}">
                <a16:creationId xmlns:a16="http://schemas.microsoft.com/office/drawing/2014/main" id="{6AFB3CDA-0A01-A39C-40C9-0369627F3A48}"/>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1900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8CD6-6BAF-B16E-8B57-E848C79BC340}"/>
              </a:ext>
            </a:extLst>
          </p:cNvPr>
          <p:cNvSpPr>
            <a:spLocks noGrp="1"/>
          </p:cNvSpPr>
          <p:nvPr>
            <p:ph type="title"/>
          </p:nvPr>
        </p:nvSpPr>
        <p:spPr/>
        <p:txBody>
          <a:bodyPr/>
          <a:lstStyle/>
          <a:p>
            <a:r>
              <a:rPr lang="en-SG" dirty="0"/>
              <a:t>Results &amp; findings</a:t>
            </a:r>
          </a:p>
        </p:txBody>
      </p:sp>
      <p:sp>
        <p:nvSpPr>
          <p:cNvPr id="5" name="Content Placeholder 4">
            <a:extLst>
              <a:ext uri="{FF2B5EF4-FFF2-40B4-BE49-F238E27FC236}">
                <a16:creationId xmlns:a16="http://schemas.microsoft.com/office/drawing/2014/main" id="{B6AAE017-096F-ED7A-6204-913CD4E16F25}"/>
              </a:ext>
            </a:extLst>
          </p:cNvPr>
          <p:cNvSpPr>
            <a:spLocks noGrp="1"/>
          </p:cNvSpPr>
          <p:nvPr>
            <p:ph sz="half" idx="1"/>
          </p:nvPr>
        </p:nvSpPr>
        <p:spPr>
          <a:xfrm>
            <a:off x="701040" y="2286000"/>
            <a:ext cx="5077967" cy="4352306"/>
          </a:xfrm>
        </p:spPr>
        <p:txBody>
          <a:bodyPr>
            <a:normAutofit fontScale="92500"/>
          </a:bodyPr>
          <a:lstStyle/>
          <a:p>
            <a:r>
              <a:rPr lang="en-SG" dirty="0"/>
              <a:t>We utilised three models to generate the embeddings; Word2Vec, Spacy &amp; </a:t>
            </a:r>
            <a:r>
              <a:rPr lang="en-SG" dirty="0" err="1"/>
              <a:t>MedSpacy</a:t>
            </a:r>
            <a:r>
              <a:rPr lang="en-SG" dirty="0"/>
              <a:t>.</a:t>
            </a:r>
          </a:p>
          <a:p>
            <a:r>
              <a:rPr lang="en-SG" dirty="0"/>
              <a:t>Cosine similarity was used measure the distance between each word pair in the evaluation data for each embedding. </a:t>
            </a:r>
          </a:p>
          <a:p>
            <a:r>
              <a:rPr lang="en-SG" dirty="0"/>
              <a:t>From the plot, we observe Word2Vec embeddings on the evaluation data to be closer than Spacy/</a:t>
            </a:r>
            <a:r>
              <a:rPr lang="en-SG" dirty="0" err="1"/>
              <a:t>MedSpacy</a:t>
            </a:r>
            <a:r>
              <a:rPr lang="en-SG" dirty="0"/>
              <a:t>.</a:t>
            </a:r>
          </a:p>
          <a:p>
            <a:r>
              <a:rPr lang="en-SG" dirty="0"/>
              <a:t>The embeddings generated from Spacy and </a:t>
            </a:r>
            <a:r>
              <a:rPr lang="en-SG" dirty="0" err="1"/>
              <a:t>MedSpacy</a:t>
            </a:r>
            <a:r>
              <a:rPr lang="en-SG" dirty="0"/>
              <a:t> overlap each other in the plot.</a:t>
            </a:r>
          </a:p>
          <a:p>
            <a:r>
              <a:rPr lang="en-SG" dirty="0"/>
              <a:t>Based on our results Word2Vec would be the best embedding model to use. </a:t>
            </a:r>
          </a:p>
        </p:txBody>
      </p:sp>
      <p:pic>
        <p:nvPicPr>
          <p:cNvPr id="8" name="Content Placeholder 7" descr="A graph showing a green and blue line&#10;&#10;Description automatically generated">
            <a:extLst>
              <a:ext uri="{FF2B5EF4-FFF2-40B4-BE49-F238E27FC236}">
                <a16:creationId xmlns:a16="http://schemas.microsoft.com/office/drawing/2014/main" id="{274E6479-0CEA-BF53-696F-238D87AE543E}"/>
              </a:ext>
            </a:extLst>
          </p:cNvPr>
          <p:cNvPicPr>
            <a:picLocks noGrp="1" noChangeAspect="1"/>
          </p:cNvPicPr>
          <p:nvPr>
            <p:ph sz="half" idx="2"/>
          </p:nvPr>
        </p:nvPicPr>
        <p:blipFill rotWithShape="1">
          <a:blip r:embed="rId2"/>
          <a:srcRect l="7039" t="5677" r="8560"/>
          <a:stretch/>
        </p:blipFill>
        <p:spPr>
          <a:xfrm>
            <a:off x="5952308" y="2286000"/>
            <a:ext cx="6169339" cy="2760617"/>
          </a:xfrm>
        </p:spPr>
      </p:pic>
      <p:sp>
        <p:nvSpPr>
          <p:cNvPr id="4" name="Slide Number Placeholder 3">
            <a:extLst>
              <a:ext uri="{FF2B5EF4-FFF2-40B4-BE49-F238E27FC236}">
                <a16:creationId xmlns:a16="http://schemas.microsoft.com/office/drawing/2014/main" id="{2230B093-7750-D953-79D6-DDD51C019410}"/>
              </a:ext>
            </a:extLst>
          </p:cNvPr>
          <p:cNvSpPr>
            <a:spLocks noGrp="1"/>
          </p:cNvSpPr>
          <p:nvPr>
            <p:ph type="sldNum" sz="quarter" idx="12"/>
          </p:nvPr>
        </p:nvSpPr>
        <p:spPr/>
        <p:txBody>
          <a:bodyPr/>
          <a:lstStyle/>
          <a:p>
            <a:fld id="{4FAB73BC-B049-4115-A692-8D63A059BFB8}" type="slidenum">
              <a:rPr lang="en-US" smtClean="0"/>
              <a:t>8</a:t>
            </a:fld>
            <a:endParaRPr lang="en-US" dirty="0"/>
          </a:p>
        </p:txBody>
      </p:sp>
      <p:sp>
        <p:nvSpPr>
          <p:cNvPr id="9" name="TextBox 8">
            <a:extLst>
              <a:ext uri="{FF2B5EF4-FFF2-40B4-BE49-F238E27FC236}">
                <a16:creationId xmlns:a16="http://schemas.microsoft.com/office/drawing/2014/main" id="{425D52E4-6F47-EBD7-1A31-D27AF1D584DC}"/>
              </a:ext>
            </a:extLst>
          </p:cNvPr>
          <p:cNvSpPr txBox="1"/>
          <p:nvPr/>
        </p:nvSpPr>
        <p:spPr>
          <a:xfrm>
            <a:off x="6511834" y="5242639"/>
            <a:ext cx="5299166" cy="923330"/>
          </a:xfrm>
          <a:prstGeom prst="rect">
            <a:avLst/>
          </a:prstGeom>
          <a:noFill/>
        </p:spPr>
        <p:txBody>
          <a:bodyPr wrap="square" rtlCol="0">
            <a:spAutoFit/>
          </a:bodyPr>
          <a:lstStyle/>
          <a:p>
            <a:r>
              <a:rPr lang="en-SG" b="1" dirty="0"/>
              <a:t>Note:</a:t>
            </a:r>
            <a:r>
              <a:rPr lang="en-SG" dirty="0"/>
              <a:t> For cosine similarity metric, close vectors get a value closer to 1, while vectors far away get a value closer to zero</a:t>
            </a:r>
            <a:endParaRPr lang="en-SG" b="1" dirty="0"/>
          </a:p>
        </p:txBody>
      </p:sp>
    </p:spTree>
    <p:extLst>
      <p:ext uri="{BB962C8B-B14F-4D97-AF65-F5344CB8AC3E}">
        <p14:creationId xmlns:p14="http://schemas.microsoft.com/office/powerpoint/2010/main" val="209055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71D2-A0F5-5663-2C70-D451F5524547}"/>
              </a:ext>
            </a:extLst>
          </p:cNvPr>
          <p:cNvSpPr>
            <a:spLocks noGrp="1"/>
          </p:cNvSpPr>
          <p:nvPr>
            <p:ph type="title"/>
          </p:nvPr>
        </p:nvSpPr>
        <p:spPr/>
        <p:txBody>
          <a:bodyPr/>
          <a:lstStyle/>
          <a:p>
            <a:r>
              <a:rPr lang="en-SG" dirty="0"/>
              <a:t>Future Improvements</a:t>
            </a:r>
          </a:p>
        </p:txBody>
      </p:sp>
      <p:sp>
        <p:nvSpPr>
          <p:cNvPr id="3" name="Content Placeholder 2">
            <a:extLst>
              <a:ext uri="{FF2B5EF4-FFF2-40B4-BE49-F238E27FC236}">
                <a16:creationId xmlns:a16="http://schemas.microsoft.com/office/drawing/2014/main" id="{6D828727-9DD1-222E-D5A6-207D3739D272}"/>
              </a:ext>
            </a:extLst>
          </p:cNvPr>
          <p:cNvSpPr>
            <a:spLocks noGrp="1"/>
          </p:cNvSpPr>
          <p:nvPr>
            <p:ph sz="half" idx="1"/>
          </p:nvPr>
        </p:nvSpPr>
        <p:spPr>
          <a:xfrm>
            <a:off x="1024127" y="2286000"/>
            <a:ext cx="9940756" cy="4023360"/>
          </a:xfrm>
        </p:spPr>
        <p:txBody>
          <a:bodyPr>
            <a:normAutofit/>
          </a:bodyPr>
          <a:lstStyle/>
          <a:p>
            <a:r>
              <a:rPr lang="en-SG" dirty="0"/>
              <a:t>In this exercise we only used the tokenizers from the Spacy libraries, it does however come with multiple useful elements within its pipeline which should be explored for the entity recognition. </a:t>
            </a:r>
          </a:p>
          <a:p>
            <a:r>
              <a:rPr lang="en-SG" dirty="0"/>
              <a:t>As mentioned before, data augmentation should utilize a transformer-based model to create more meaningful content and abstract out the need for hard coded strings. </a:t>
            </a:r>
          </a:p>
          <a:p>
            <a:r>
              <a:rPr lang="en-SG" dirty="0"/>
              <a:t>In this exercise only three models were used, however there are more model available which are worth trying. Models focusing on medical data will be particularly useful. </a:t>
            </a:r>
          </a:p>
          <a:p>
            <a:r>
              <a:rPr lang="en-SG" dirty="0"/>
              <a:t>Although Word2Vec showcased better performance than the other libraries, it does have its own limitation, particularly when it comes to unseen words. Therefore acquiring a larger </a:t>
            </a:r>
            <a:r>
              <a:rPr lang="en-SG" b="1" dirty="0" err="1"/>
              <a:t>ClinNotes</a:t>
            </a:r>
            <a:r>
              <a:rPr lang="en-SG" dirty="0"/>
              <a:t> dataset is crucial in the performance of the embedding models. </a:t>
            </a:r>
          </a:p>
        </p:txBody>
      </p:sp>
      <p:sp>
        <p:nvSpPr>
          <p:cNvPr id="5" name="Slide Number Placeholder 4">
            <a:extLst>
              <a:ext uri="{FF2B5EF4-FFF2-40B4-BE49-F238E27FC236}">
                <a16:creationId xmlns:a16="http://schemas.microsoft.com/office/drawing/2014/main" id="{209F1CDB-4A4B-1C98-A2C1-5FD0541FAC5F}"/>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378538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678</TotalTime>
  <Words>708</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Consolas</vt:lpstr>
      <vt:lpstr>Tw Cen MT</vt:lpstr>
      <vt:lpstr>Tw Cen MT Condensed</vt:lpstr>
      <vt:lpstr>Wingdings</vt:lpstr>
      <vt:lpstr>Wingdings 3</vt:lpstr>
      <vt:lpstr>Integral</vt:lpstr>
      <vt:lpstr>NLP Assignment</vt:lpstr>
      <vt:lpstr>Slide Overview</vt:lpstr>
      <vt:lpstr>Project Aim</vt:lpstr>
      <vt:lpstr>Exploratory Data analysis (EDA)</vt:lpstr>
      <vt:lpstr>EDA - MedicalConcepts</vt:lpstr>
      <vt:lpstr>EDA – Data Augmentation</vt:lpstr>
      <vt:lpstr>Data pre-processing</vt:lpstr>
      <vt:lpstr>Results &amp; findings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Assignment</dc:title>
  <dc:creator>Robin Ramdin</dc:creator>
  <cp:lastModifiedBy>Robin Ramdin</cp:lastModifiedBy>
  <cp:revision>4</cp:revision>
  <dcterms:created xsi:type="dcterms:W3CDTF">2024-02-24T06:58:30Z</dcterms:created>
  <dcterms:modified xsi:type="dcterms:W3CDTF">2024-02-25T03:23:05Z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