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76" r:id="rId3"/>
    <p:sldId id="257" r:id="rId4"/>
    <p:sldId id="258" r:id="rId5"/>
    <p:sldId id="269" r:id="rId6"/>
    <p:sldId id="270" r:id="rId7"/>
    <p:sldId id="260" r:id="rId8"/>
    <p:sldId id="266" r:id="rId9"/>
    <p:sldId id="272" r:id="rId10"/>
    <p:sldId id="273" r:id="rId11"/>
    <p:sldId id="263" r:id="rId12"/>
    <p:sldId id="267" r:id="rId13"/>
    <p:sldId id="261" r:id="rId14"/>
    <p:sldId id="274" r:id="rId15"/>
    <p:sldId id="275" r:id="rId16"/>
    <p:sldId id="268" r:id="rId17"/>
    <p:sldId id="25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4" y="-58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5E2E6-13CA-4EE5-9F03-1528A92CDCF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BFFFA04-C59C-4DAE-A666-57FB3809DB0E}">
      <dgm:prSet phldrT="[Text]"/>
      <dgm:spPr/>
      <dgm:t>
        <a:bodyPr/>
        <a:lstStyle/>
        <a:p>
          <a:r>
            <a:rPr lang="de-DE" dirty="0"/>
            <a:t> </a:t>
          </a:r>
          <a:endParaRPr lang="en-US" dirty="0"/>
        </a:p>
      </dgm:t>
    </dgm:pt>
    <dgm:pt modelId="{62D37348-BCCC-46FB-BFEF-0E710236AA63}" type="parTrans" cxnId="{B94505AD-19D3-404C-B895-383BF046B2B0}">
      <dgm:prSet/>
      <dgm:spPr/>
      <dgm:t>
        <a:bodyPr/>
        <a:lstStyle/>
        <a:p>
          <a:endParaRPr lang="en-US"/>
        </a:p>
      </dgm:t>
    </dgm:pt>
    <dgm:pt modelId="{5F1B3B7F-48C7-4B22-98DF-FB115169C9B1}" type="sibTrans" cxnId="{B94505AD-19D3-404C-B895-383BF046B2B0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953A0C5-8A64-4E45-8551-C14A88F72334}" type="pres">
      <dgm:prSet presAssocID="{75C5E2E6-13CA-4EE5-9F03-1528A92CDCFE}" presName="Name0" presStyleCnt="0">
        <dgm:presLayoutVars>
          <dgm:chMax val="7"/>
          <dgm:chPref val="7"/>
          <dgm:dir/>
        </dgm:presLayoutVars>
      </dgm:prSet>
      <dgm:spPr/>
    </dgm:pt>
    <dgm:pt modelId="{FB114493-5E31-44E9-A4F2-EE6514FF1437}" type="pres">
      <dgm:prSet presAssocID="{75C5E2E6-13CA-4EE5-9F03-1528A92CDCFE}" presName="Name1" presStyleCnt="0"/>
      <dgm:spPr/>
    </dgm:pt>
    <dgm:pt modelId="{9A422793-C336-4E4E-97FA-BFD5F66B4856}" type="pres">
      <dgm:prSet presAssocID="{5F1B3B7F-48C7-4B22-98DF-FB115169C9B1}" presName="picture_1" presStyleCnt="0"/>
      <dgm:spPr/>
    </dgm:pt>
    <dgm:pt modelId="{BB66953D-769A-4759-8922-82FFDC3B044E}" type="pres">
      <dgm:prSet presAssocID="{5F1B3B7F-48C7-4B22-98DF-FB115169C9B1}" presName="pictureRepeatNode" presStyleLbl="alignImgPlace1" presStyleIdx="0" presStyleCnt="1" custLinFactNeighborX="-1622" custLinFactNeighborY="2124"/>
      <dgm:spPr/>
    </dgm:pt>
    <dgm:pt modelId="{3389DBB2-769C-4684-8FA5-5F728BD462FA}" type="pres">
      <dgm:prSet presAssocID="{ABFFFA04-C59C-4DAE-A666-57FB3809DB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0842705-02CC-49E4-B18C-62DD8FDB1313}" type="presOf" srcId="{5F1B3B7F-48C7-4B22-98DF-FB115169C9B1}" destId="{BB66953D-769A-4759-8922-82FFDC3B044E}" srcOrd="0" destOrd="0" presId="urn:microsoft.com/office/officeart/2008/layout/CircularPictureCallout"/>
    <dgm:cxn modelId="{B94505AD-19D3-404C-B895-383BF046B2B0}" srcId="{75C5E2E6-13CA-4EE5-9F03-1528A92CDCFE}" destId="{ABFFFA04-C59C-4DAE-A666-57FB3809DB0E}" srcOrd="0" destOrd="0" parTransId="{62D37348-BCCC-46FB-BFEF-0E710236AA63}" sibTransId="{5F1B3B7F-48C7-4B22-98DF-FB115169C9B1}"/>
    <dgm:cxn modelId="{1D92F2DE-B81A-4065-925E-E1C6CC9777DE}" type="presOf" srcId="{75C5E2E6-13CA-4EE5-9F03-1528A92CDCFE}" destId="{4953A0C5-8A64-4E45-8551-C14A88F72334}" srcOrd="0" destOrd="0" presId="urn:microsoft.com/office/officeart/2008/layout/CircularPictureCallout"/>
    <dgm:cxn modelId="{F090B8E3-03B5-4166-9F74-C4EC25CF3609}" type="presOf" srcId="{ABFFFA04-C59C-4DAE-A666-57FB3809DB0E}" destId="{3389DBB2-769C-4684-8FA5-5F728BD462FA}" srcOrd="0" destOrd="0" presId="urn:microsoft.com/office/officeart/2008/layout/CircularPictureCallout"/>
    <dgm:cxn modelId="{9F37BF44-966A-47B2-AE9B-AA60D8F495D7}" type="presParOf" srcId="{4953A0C5-8A64-4E45-8551-C14A88F72334}" destId="{FB114493-5E31-44E9-A4F2-EE6514FF1437}" srcOrd="0" destOrd="0" presId="urn:microsoft.com/office/officeart/2008/layout/CircularPictureCallout"/>
    <dgm:cxn modelId="{E66B26CD-2F9D-40B7-B7EF-1A115B7FEDCB}" type="presParOf" srcId="{FB114493-5E31-44E9-A4F2-EE6514FF1437}" destId="{9A422793-C336-4E4E-97FA-BFD5F66B4856}" srcOrd="0" destOrd="0" presId="urn:microsoft.com/office/officeart/2008/layout/CircularPictureCallout"/>
    <dgm:cxn modelId="{561B3E34-7BA7-4D64-AD1A-969689315C86}" type="presParOf" srcId="{9A422793-C336-4E4E-97FA-BFD5F66B4856}" destId="{BB66953D-769A-4759-8922-82FFDC3B044E}" srcOrd="0" destOrd="0" presId="urn:microsoft.com/office/officeart/2008/layout/CircularPictureCallout"/>
    <dgm:cxn modelId="{A1452C4A-3B0B-4E95-9636-1BFF3F3A9091}" type="presParOf" srcId="{FB114493-5E31-44E9-A4F2-EE6514FF1437}" destId="{3389DBB2-769C-4684-8FA5-5F728BD462F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6953D-769A-4759-8922-82FFDC3B044E}">
      <dsp:nvSpPr>
        <dsp:cNvPr id="0" name=""/>
        <dsp:cNvSpPr/>
      </dsp:nvSpPr>
      <dsp:spPr>
        <a:xfrm>
          <a:off x="1296951" y="850047"/>
          <a:ext cx="2680869" cy="268086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DBB2-769C-4684-8FA5-5F728BD462FA}">
      <dsp:nvSpPr>
        <dsp:cNvPr id="0" name=""/>
        <dsp:cNvSpPr/>
      </dsp:nvSpPr>
      <dsp:spPr>
        <a:xfrm>
          <a:off x="1822991" y="2216647"/>
          <a:ext cx="1715756" cy="88468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  <a:endParaRPr lang="en-US" sz="6500" kern="1200" dirty="0"/>
        </a:p>
      </dsp:txBody>
      <dsp:txXfrm>
        <a:off x="1822991" y="2216647"/>
        <a:ext cx="1715756" cy="884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5786-41ED-4329-8280-0D53CDBC72C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B6824-EBEA-4FD9-9B99-8D3FCF9E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4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microsoft.com/office/2007/relationships/diagramDrawing" Target="../diagrams/drawing1.xml"/><Relationship Id="rId3" Type="http://schemas.openxmlformats.org/officeDocument/2006/relationships/hyperlink" Target="https://www.linkedin.com/in/rojowiec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1.xml"/><Relationship Id="rId20" Type="http://schemas.openxmlformats.org/officeDocument/2006/relationships/hyperlink" Target="https://www.instagram.com/robinlphood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mailto:robin.rojowiec@de.ibm.com" TargetMode="External"/><Relationship Id="rId1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A7AD-EC64-4462-8952-0385EDB58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269A-2D8D-4772-AB95-5CD8A6744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90 min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br>
              <a:rPr lang="de-DE" dirty="0"/>
            </a:br>
            <a:r>
              <a:rPr lang="de-DE" dirty="0"/>
              <a:t>BONUS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Bouns 1)</a:t>
            </a:r>
          </a:p>
          <a:p>
            <a:pPr marL="0" indent="0">
              <a:buNone/>
            </a:pPr>
            <a:r>
              <a:rPr lang="de-DE" dirty="0"/>
              <a:t>	Calculate integrate the TF/IDF value (document frequency ratio to word frequency) to 	improve 	accuracy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Bonus 2)</a:t>
            </a:r>
          </a:p>
          <a:p>
            <a:pPr marL="0" indent="0">
              <a:buNone/>
            </a:pPr>
            <a:r>
              <a:rPr lang="de-DE" dirty="0"/>
              <a:t>	Change granularity to sentence level or aspect-level (rule-based)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Bonus 3) </a:t>
            </a:r>
          </a:p>
          <a:p>
            <a:pPr marL="0" indent="0">
              <a:buNone/>
            </a:pPr>
            <a:r>
              <a:rPr lang="de-DE" dirty="0"/>
              <a:t>	Try to improve performance with word bi- and trigrams as well as character bi- and trigrams</a:t>
            </a:r>
          </a:p>
        </p:txBody>
      </p:sp>
    </p:spTree>
    <p:extLst>
      <p:ext uri="{BB962C8B-B14F-4D97-AF65-F5344CB8AC3E}">
        <p14:creationId xmlns:p14="http://schemas.microsoft.com/office/powerpoint/2010/main" val="120655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5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2C55-0FF6-4F57-B615-2626DD59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8" y="-9426"/>
            <a:ext cx="8804635" cy="616324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11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 up &amp; Questions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Wrap up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8DC6B-F033-4C87-9F4C-E1BEBC7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de-DE" dirty="0"/>
              <a:t>~ 70 % Accuracy =&gt; 7/10 Classifications are correct</a:t>
            </a:r>
          </a:p>
          <a:p>
            <a:r>
              <a:rPr lang="de-DE" dirty="0"/>
              <a:t>Simple Algorithm which uses Probabilistic Properties</a:t>
            </a:r>
          </a:p>
          <a:p>
            <a:r>
              <a:rPr lang="de-DE" dirty="0"/>
              <a:t>Nice Excercise, in practice you would use on of these: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And many more!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37F820-71C7-425E-A6A4-5BC8F7B1EDA0}"/>
              </a:ext>
            </a:extLst>
          </p:cNvPr>
          <p:cNvGrpSpPr/>
          <p:nvPr/>
        </p:nvGrpSpPr>
        <p:grpSpPr>
          <a:xfrm>
            <a:off x="1451579" y="3578921"/>
            <a:ext cx="9603275" cy="1275023"/>
            <a:chOff x="1451579" y="3974851"/>
            <a:chExt cx="9603275" cy="1275023"/>
          </a:xfrm>
        </p:grpSpPr>
        <p:pic>
          <p:nvPicPr>
            <p:cNvPr id="1026" name="Picture 2" descr="data:image/png;base64,iVBORw0KGgoAAAANSUhEUgAAAWQAAACNCAMAAAC3+fDsAAAAzFBMVEX///8NVqYAAAAAU6UATqMAUaQATKIASaEGVKUAS6Ln5+exsbFYWFhXhMCkpKT39/dubm7c3Nzy8vIARqDb5PDu7u67y+O8vLzV1dVkZGTj6vPNzc3y9vrr8fhHR0czMzObm5vM2OonJyeswNwXFxdtbW19fX2np6fExMQ8PDyHh4dQUFAfHx/C0eZ1mMlEdraOjo6NqdIYXapUgr9GcbJmjcQtLS0lZK1+nspcXFyiuNmTrdNHcrJskMIRERF2mcdbebQgY60ANpuruNVs2DX/AAAV9UlEQVR4nO1dC1ubSBdO5K5NowbRUrBBum6rEkwCBROjm2///3/65kBgDtcZEretTd7n2W5LYBJeDmfObc70ejvAdoxFHM7n80GKuT8frKaup+8y6AE5TG8598MaQoH4ycCfuM7wl/ywPwW2N5lPlp6FWbQI8D9NNx4MFgeR3g6mG4ZTZ0OorTvu9DX0g+eIIAieQ6ItHN1OPrRsdxLGjtUy2AE1sI1VuDDTv+qLlR8JiiZKkiAIKgH5nySJsiJE/mqRMm07k3Bq/tLf/M5gxoNlogAsfTpYK7IkqWq/BoRuSVaicGmCFFtGGBoHceaDsxp4oIUt7zUaiVItvQWqJVkLpjpcQp7J4kAzG948TITYiWeKyCQ4gyCOoiXoDcv1pwea2+H4k0TFLoIRP8M5z6EH1xrR8tfexO8Nfb6CucuaarLQjeEU0ihyYRx35v7iO/ltYcU+KAr7VewqxEictdkCxlr6zi++m98Thg/iZ03721MMUOU1jGOvVgfVXIa9ikEZL9biLgyn0iz6oJsN3/jVN/WbwZgDI7ov7yTFGSRpQnS7PZkchBlhuiJiPFxK0ltQTKCKic5w54eYRgZ7DpOV7mtvIsYbmhUwVEz/YGakcAKwBFzhrcR4A7FPNPNwEv/q2/stYESgKlbK21JMoI6A4OXgoJh7iwH5w4x2NypqIAfk+RmB/avv8VcjBmlzxK0cPDakPpn5nGjPWZ5MyR/uW854RQiiAe/JXrt/IYRyFhovZRCth7h9B5ZVkVgu5nqPWY4TjmU+mZRkbR3MCYK1rIn8TEuEZT3a26RJyjHPlKeKcjBxdTsxFCzbNF6fBW49Lk/BCN9TlheTHh/HxH97raRJ9WnEGQ9VZZDl+V7Ofsac/OFy6ApxvawlyDICvoCdqhCWjX20l/WoB7YbkyVJaEknuTMu+1odOZsXZ79gg4tgsqcvzW+N8QxXIy6WJX0zBewVBkS2rBlLqaqjKWsgT+PRzOqMPNO59zPu7PfBFKRqzgwJKRxxd33NE1kSifduR3ullr2Q/LFkOSGqyJXbsCMelsGQ8/z/+L5+J1hzYrU6LGdaFcoc694ijuOFU1LTZsShMVSRKIs4Dy9b+p8ez58Q9iwWM6pYDLg7cdBXZFEUZaUfxAWKnD6HKSdAnChTGG7k+392QtsDYypmWchiYc5z5iJypQVRCrEL57KLuciA5GudQfoL+uRqb/YnsxzAHbJSppKPqpLtcFSiURXFBRpyyuHUJApjBSpoGOjWJO6585995z8PU8KOFbCUhYwUglfnc6ijEBkLbEsFFIbVs3wL6u16oTZaWv/89Hv/WbDB1WNaFiLKzblK/RORA8qyOeNRGEQDLch/oWcpqrb4g0leEU1osqWOhivcxvSfiN53g8P1U0dkVN8mj5mMqVgeh7o4vvz7I+Dk2+4rU4Yfc4yPdx6tDXpA/lixQg5IkL2Wc+UVHfiVJ9ZEzjdid9WLBCnsrVj1ApefjjBuP+926xdorDN6+NtJHS4/7/AcoPrYYRoDSi7I9rpNeyto9uOxliFSNJnpukL+ZgbtDuDl16Mybi63v3EyIB3oy3l+9OKl8jUbfL0/2Y5oHXy9kDVLSYP8gkm70AvUDNNHbLUMAzthLxbVfm8atv3Qs+vaG78/a7uoHWM6zCd69KqJY8DL4zZaauLwCLKWv8g641xhRsfmSWQp8FD0mUrmQMOPlo35km9N8vXybYu7TnFHR7mlRz+3kXx09KP7UzVhrmEKcn+Ua4sV61yRCn2jqldhCQ8smBJVKbS91ZocCBZWT4+jhgKjby23vTXL3+kYH+nRcfM3pbjq+j1T4gvozEi9mounxdazIzp91ehvWB+lCbMoevbDMJ6uyV+1ZC2VKs/IW2WtanVG6yu8LcvDeuL+YpH80FEx2wOiYl6Z2Qwpv3ODrQFUkb7zRvn5qWq0WjiOni1qdYBgVRRmsqCqkhJ4vVlNoOj8S+tdf91uOsLGBRrhnkXy0VO37zEgjMyen6jHzH4g5JEgc7c8TY7KcfqlSN6TqW65gUhOlcTE/yzjlHHXn6qXcACpoAc6nV20P9AEH1tGrQKiOhy5UznXAD5PplSheaVybG9UsdIi8R8i0JC/XgqKNutNqiSflSi9vb39UTy0lcJAyvcverRdM6VABh8bif3GiloAybn88ZXTjqgd5xSv0Cphf0OemT1vpsByNI9Mfv+r/kzsgnzZ8Dn8WLjrDjedA70fyLjAU+ztxzHB7emnsnR3eagLF6xZNmmIZK6cv7CmatlV8CVyJUdoRSNCPHGs/dnCtJxZNbt6ju7uqeG93sFaLgE9vBsksCcFnv9qvr4C0BZTDi2bk2xzlsnhIMYS6Xx5Vk1g+SJ5n2IIoEz9YF6T4EKyVZjiLm7oB6cd7rod6LX5Pmz44Oia3yXRIdIQccgmlWTehToiEsiFksq/KkrLquNsziBF4iQSPqz1q5HPcFf4gLrF17c1152dnN5fA54eO8QdkGP5ofDB8QP95McF93guTDc8FfWUZJ4AZgIJmRGOL2uirK3jusKjgdQXnd4waP6ZSIT+Ln4Covzw4fbzcVWwhicFU+zmtKJQru4/5KDXn6Mp9bF4wd9oOEIyvfq+6J6cbAZ+Sp4EaIslT8kPtS7mvFWFwhozqrvLhVNb2xWS75eJ2M+bg0NItsbFTz7ej6/qZfSkaojdlZ4EMi6Q4YuNi5PiBfijq+afNcy+On27oBqNizX68vNo8BRSi2zmsHwYT/LTObgB6G44Ve+w1rC+Lhpet/QTpGxQZO6oFEnFLtFVU3iJjvCSvDtOTGYyrhJBIa+PcPjXkoirHgv6ZmnKzO7pzauicPiNK7R5jIISBZabJrIxPYqNi9JLckE1CaiLbw0DZ2oqfXKgkg2uRU6qkg/BrZSJT8JaTeZltbaQUW2ucylE6u/YfsB5yVOpldjeOQrroUfXaFwU1EXijaCBccg/O5Yqali9GPNJJvUu+PUFuaqdZT0vKYCC5eZK2sciU08n7fbTsEGOAUjLYjcS2Qro4nKIAgn5NfwbaQ/knGSaaqNCIMc/4JvIaM2F2WWBiFbXGcDy0oM6LW+E0H3cWEFUDXN+vfvWLNC3ldMpkD+MpzH61IY39GjJuBiiF+Su9EXj/Kz82aUK3UpK/vg4U9f5KDwhIvpwgnK9ih7PtGRKNAPqcEMo1WgupK3l6/qk3svDM9fRzfjq6hLHLqkNiOatG3o1pr6k/+/KH53Qf3+qnPWU3S6nlQyg5Zxcuf4cgjBByQ7LG6iiqoqvsO4VBTVUadg285X0RY77y6riKCjkv1I98I0mB6l/UR+5QMSVjAv8I9IXAimcfObLPZaNAvFg3uNdTUYjyr1Fp/YMqtgPDdMa9izTm0B8Hg6Kz76E9ZQqOT27ufD+HPlaRXz5WKYZc5EzSqX7JRf/J3remF6O9O5DrqmH52cnBUW/cTxv6JHMEMke0v3md7lGl2lMoe/9pONaSknpB74fzBS6Pqq89g+8nRZ3BMtXCd+L3hYOJlFCh9T7y6YoLPH1xsXDpw3ur8uezWZgpIeyYbNnkQ051TkydpQpGvIZvopdGwjAksq2z+V/ie/XshyqLe9WcLVxABRNXFS+M/sCGxfIHuaI2NMICnr24/RI9srk1h9UrnEaFwAFuWRO2N+uvVYToHZm0rayr41l7P3itxpxRw2U7JGgnPQLMi4aay4QcgbRGJuZL/Ob8p9ERNN65qcqWeWRw3bX8hs2EkhsuNblk23pampmYPl8Kl798HB/f3r3mJ2LRB5F/M8qY7d93flNfiyd+XLbJH9sc34LLiWiVKnmxOqow2rfVghRr7dkVCc3C/N17Tnj1tGQcYECIi3Kv8oxzrm+JK9NZjnTr/Zh3UEn16Iy/+vLuaxwdO9kQo1SL78dJx8a7jufubBJ3B5CRkN1qbk4usdeEDodfkKe/qb6h7yhen3z2CaIdaasswxnI1naTUWrMjEnmSRDlLg2vpbbakglv7QGOXBEDRkXrLT4SzGgjXTYuEenVzTjdic58SLqbl1fvAbKLkQDyWxJTr/s7PGpcvObz3AlxX3rKFj5ove/0SBP8H1cssqPb/LPYObL/o5CId1JJqZW43pUy3QngbytjgaSPeY6zBwX41IFylWVurvWEZAM3iDjAjN6WsDt3UlN/oX+DGJynNR88zYk9yW1xQiwnOmzuJXNASTr/CQDSwUXbGMy4VrBx9bLUSrpOz16jK7nyvrTGNHX41xX4ZjKViRD57FqGwYKy1n1t6C5oyQDLjDLG1WJwzvj1quR8kXpfWxccBUZoGjU5+wJF3K6W5JMaM76fNfDfFU7d5Rj6eThsPp9SBgzRjHJ7aVUSN2guQwbF1z5aKSfHjOpLvj5W5Oc9J+evbqNesMcdG3xqWqN1sXVyfgOKngqFhnWDRtGW7KgReDAPjIuUIT4uvliPA5NjT3cpP8vhvrBTp5txXFCi6iNZqtFgwNhzLoKc60kD1G8pqIjMaMbacQTHyb5Yvz3ZeH1xyciyUNBI86UbdXmKwZIu3p8NURLsjKKpkaNSFs+X7uobCTijNRtmIHu4Xv5M+xob54ANuHG6NSN6vx++vG8cADwBdVcoMvb580cFRexlLNKSN49zCOIoriOvUoI7bVLH0pIh9eZLfgexqXPsBBlRCE/DhtS+eHMeEbjIr2AjQvOFT+VYEfphYMonP8mTU9VlRhuc6PEc9yBZcgJ1EXhjnFUrKhlsSDnIR6kVL/XnZpNcsj93sW4KNbj4aeYk6AnNVJvBUmbrYoaesKvMbSmeHKhHAA7XIVU3se6o7mupbNTXsKGSjmQcYGzKrzFbqXFD+UXADIjk7ds36uK0qBAM0fl8waNmZECl0dfxmcXxJobHn8urprMLY+Cy5YFL6gXPs5Oq8/mo/eAu+C5mH+sVHtCjo+rEq4DzZK8QvKo87S9SCB6TTm+cuDtBso0S6F1ZP7jlPL1FaH5/DOV2rzeuMG4QHZdXZVoLYqF+RVNDulh7627JKviDJVz8j5DVTCbstUcqwvw4oLj4icfPuB8Uq7UG5aiolM5jYviRUcPlcgf1F2Yu21vUUsYWmLGtfI3QXPdBTvEW5jQm8oHjvAUh9IiaKZqsrLbgUOC4+rH/pDDUBbEpAOOzP80MMsunygnFlxTfI8V4y3x0VikhcSsPnKB9T9/0ThWUDWxBrCZGItRpZH/r2Patu5NZw1NLupYzqc/i8/bgQLl5lq4trqrqsxdVJe5p6gveEMhDvwS8C9vqqasC3BZM586wo2FvIjXJBNovze+gka5taqzNfNW7caAIukIeAHCEMXma0oFCR64OcZuYt2TgfrktrVPhTksYYx3mtTyMAR7bTygvT6Z3EiTMN/WBQMvqpmT4okNxgWKzHVZ55M/0/o0AXlDrcbKNlUbVLyDBVcjTiLKeecKruiIELRW2gOOH6tlJw+3TZrzstS24ano7KI344UKODZM2tMqReRKuf7XhC1KWRDrYui8LFOtzFM+w1gzkmJ49YjWLP54uvvcojeHn28znr9+uCu7yOfHObBjR48ed1lxmr1lDaY1KGW3vuRQjOqblXIWztInxKOUGaufKC6Oz1Ics73e4ebc/7a5EDWUXxqiHbCOz66Nr8uNhWkBlyNOi0A5/BHQFk633NNvhMd2QSbvslkbIxKk5oJsk8tVlv7JzuewlKGcI36vzQ0vGYKczjbVJgFiqZ2jbnhIYVZaWNQLZzabc5Cs6LC2+l1imPujzcEO6BJgKUXSVCUs2EVuNFJGuEVkzFE4ruab4rBJBm3hvbNtt06Obp5OT0/pRNzW1wTsi2KNslTsLWtGqaM3QovyBmzhpOrCYJ4MtsXknWkL7EsnGLecbExLkbhSidAiL71S6MzEkbQS/slHYLuJZs9+b82qyySXl/wVYEPEYJ3rC1WJsblqrahmUGnXsp7D3sIhF3ymdQENfhmeyO+HctCqvcEWdNPK928Ri90o9AATpKIOTM3dOjegZfnMBROa07Pe3cYujKRTCdAXztqwqAwKqUy3X+SHp+Fb9kCkbCTLZ6gWsKiNdzbtFYPIR1+Zme1XZ+OVlYxjK654KTI1MRibZQh5UT6zfAZWVQ1aFzL8jsBJsU9s71OfJ419VbG4R17dZspqnyqM9l0GqLZg9ZFLenW+v61zssDIy49brn6HoQMRCbG4Ctrr16lSFCfuLVvYo64Is0MlRJLC97cvw+fLBN94+0uZPhQeFvsrxUq9nIpI5lqsZdphz163GyIwoPH+BLk7VmVHwPIbfTqUvrMaQ0XIpGZsPKcqSSfwn3SjvxLWuvhvp2XfdZW2nyVSWn+ehqwQhtsCbXcW+7HN1rJQs7psrS2WkG9m1+27rGKOGYIMq/dsf0/2f0JbaTLrtzUkePagorsF3MLQbu/aAL0B0n1G9gFe7gQba5YXrMpYhS/7OPCpSlphayGGtwfPw0Fy/4djks5nxAFhZ+SEQnt/8zXSREmAxt6ipg4M/BnD+ZaeLbr30x4g2cUMYhU8WQ+5uGLS9uJBEEWB/+oW7V29/YElrk383iJDuyDZj4+3Nl6rWZda04OTYVlAbQbP7i1/EJKdJXnLA2V2Wz3CcbtCBjfEZmws8scByrdt3vX+MtPuYu3hmTSZ3Lc9UokDZ3doEimJ7fEGl7GYXYAOJTHfivU/CckeUC7vKkdVaXHUrBUj9pbsqLyH+1ZvdmBf8nbKUuVKX70MzB3CVQgiG+GeKeQUiWjxbAmZQhDCGpptN2BuaAsNrJ13l3J6IyRbovMvv1MlyV+aSB4t21itmf6MCkUcuv/usiFvhYRlnn30Mr4EWQvCeGF4nucuJ35fYdsnah+2hAj2luNMljt1MBQkUdYURQHvmut0A4zoPdUVKWIIonVjuRMEqLPbc44JwTD7LRrSTztDhOINZ985JgSDJdeWHdkBGniKxr6E6dtggKDZQad+FVxQk/bry/20j8vQYSmD1ZSx3hpiH4YN321J/RvDHkBUwWA5bp2gilAnpPv7FEBmYAqFy2b4dsIszuC5Lebvr47lP4SXbCfmzt5mgbsgw0OzV5ODOi6AMALz3+QtzAw5gidm+PuSmO4AI9GfznzHnt+wQdwQdM9BjOtgxcnaBi/QdqBZFJMN4qb+O1sV8vNgzpM2AZ4/2q4RtaAJyTaHi9nBqGiBM1+BNOsrpbPWEMRRarC56/0od9sBXpjUD9uLAO0TwoJKGI6SloXWwp8elDEbzmSeLEnVp74icwSMBUkT/WViEevTweJAMR/M6QC2fulZ+jKMCNFSfbdalfArKurzyjWh1N42wpVxoJgflrEKU+G09cXqORIgSC/BRjgq/EHIFTVFWAfh1EsTUrYxCZd7nP7YEqYRhtNNE3Bbd9zpJPSD4DkKnoPnefg6dR19Q6plLibh9OBBbwfbi+erZbHzaUkfWPoinofugeGdYHrL0A+nC0Mv0Ws67nIy9yfGgeC3gaUb/07D+dwfpIC/TZaGc1DCRfwfL+wDH64OrnAAAAAASUVORK5CYII=">
              <a:extLst>
                <a:ext uri="{FF2B5EF4-FFF2-40B4-BE49-F238E27FC236}">
                  <a16:creationId xmlns:a16="http://schemas.microsoft.com/office/drawing/2014/main" id="{B64D7037-F42E-439F-88CB-FBA09CC14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79" y="3974851"/>
              <a:ext cx="3198869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ta:image/jpeg;base64,/9j/4AAQSkZJRgABAQAAAQABAAD/2wCEAAkGBxITEBUSEBIVFRIVFhAVFRYXFxUWFhURFRYXGBUVFRgYHSggGBolGxYWITIhJSorLi4uGB8zODMsNygtLisBCgoKDg0OGhAQGzcmICUtNi83Ky8uLTcrNS0rLS0tLjEuLi0uLS0tNy0uLS0tNy0vKy0tLS0tLS0tLS0tLS0tLf/AABEIAKIBNwMBIgACEQEDEQH/xAAbAAEAAgMBAQAAAAAAAAAAAAAABQYDBAcBAv/EAE8QAAICAgADBAUHBgkICwEAAAECAAMEEQUSIQYTMUEHFFFhcSIygZGhsdEVFkJSVLIjM3KCkqKzwdIkNDVTYnOj4SVDRFVjdISTtMLwF//EABoBAQADAQEBAAAAAAAAAAAAAAADBAUCBgH/xAArEQEAAgIBAgUBCQEAAAAAAAAAAQIDEQQSMQUTIUFRYRQVIjJScYGRoSP/2gAMAwEAAhEDEQA/AO4xEQEREBERAREQEREBERAREQEREBE8ZtSmcb9JWDQSqM17jxFWioPvckL9W59is27ObWiveV0ickv9KmU/+b4ageRYvZ9wUTCvpJ4mOrY1RHs5LP7nksce/wAIvtON2GJy/A9LYBC5WKye0o2/6rhT9svfA+0GNlrzY9qvrXMvg67/AFlPUTi2O1e8O65a27SlYiJwkIiICIiAiIgIiICIiAiIgIiICIiAiIgIiICIiAiIgIiICIiAiIgJ4Z7PCYHI/SVx63Iyjw+huWpNd9r9NtBiG9qKCOnmT8JsdlvR+llXelgu9hSV52PKdE+ICjYPhIC8b4vmfy7v31lp4D2mtxqzUahYoLFPlcpHMSSD0Oxsk/TL/TaMcdHdndVbZJ61d4vTZRc9LgcyHW/HYI2CPoIml6w/u+qSPE7Lb7WtsA5nO+ngABoAfAATV9Ub2faJZr2jfdVtE7nXZhNwYadQR9Y+ozTuqfFdcvDcoyEeHhonw96nwKn+6bhrnucn+S2fA/eJ8tEOq7dl7OcVGVi1ZCjXeKCR+q46Mv0MCJJyoeik/wDRVX8q/wDtWlvmVaNWmGvSd1iSIicuiIiAiIgIiICIiAiIgIiICIiAiIgIiICIiAiIgIiICIiAny7aE+pTPSrxk4+AyqdPee6B8wpBNhH80EfzhPta9U6c2t0xtXuPekbIsuanhiKVXYNrLzc2um1BICr7Cd7kb+cXHP8AWL/Rx/wnzwbC7jHUa+W2mb4nrr6B0may/lG2bQ9pmjXDTWtM22a2/WVdbCz++e/Q7ywku26upJBPTwHUTJ3fEvaP+D+E37uNgfN23v6ATVbjlnkFH2yeMcoJy1Yu74l7R/wfwkjwevJ2/rPh8nl+Z47O/m/R4zQ/LVvtX6pjfi1x/T18AI8uz55tUjZoDbHQmjxDK5sdwvh16+3w+qaFjk9SSfjMtn+bv9P3ifZrqHyt9y6N6NuPY9XDqksfTBrtjlY+NjEeAlo/OnE/1n9R/wAJzP0e0K4qRxtSbdg+euY/3ToDcHxvDuh/W/GeK5PiGeM14jWomY9XpcWGnl13vsnsLPqtG6nVh56PUfEeU2ZQeJ4JxWXIxiQuwCuydb8vep8Ovul1wMoW1LYvgwB+G/KXOHzPO3W0atDjJj6fWOzZiIl9EREQEREBERAREQEREBERAREQEREBERAREQEREBERATk3pTs77ieJjH5qorEf7xzzf1avtnWDOOekdinGq2HTdNOj8Tasn48bur8mdUON8SFbcq9X9nku/b+ErV9zOdsdn7vh7Jkzfnn6PumuZs0pFYYOS82sTMmKx8tfGZGZaU53+cfAee/YPxmDHqycjqG7uvyPUb+GurfdK/I5WPDXqvOoT4ONfJOohl9Rb3fb+Eeot7vt/CfX5Af9pP1N/jnyeA2ftP73+KZ/33w/1wu/dmb9Lz1FvaPt/Ca/E7gFFNfViQDr47A+JM2PyBZ+0fvf4pYuzPY1iwYAn/xWGlA8+QeZ/wD2xIM/jnH6f+U9VvaIS4vDcvV+KNQmewPDSrL7Kk0T7bGHX72P1S4OOsYmIlNYrrHQeJ8yfMn3z71PK5KTP5u8zuf3ltxPx27MOXj95TYntVtfHXT7Zrdg8nmx2Q/oOfqYb+8mSKOAf7pCdhzq7IXy2PsZxJuJbp5FNfWHOSN0suMRE9GpkREBERAREQEREBERAREQEREBERAREQEREBERAREQE5T6Z8Yrdi5A8Plox96kOo+ovOrStdv+BHMwnrT+NXVlX8td/J+kFl+mSYrdN4lFmr1UmHI+IL1DDwImHETbj3dfqnxw/LVk7q35LoSvyuh6dPPwYa0R7puU1Ip3zg+I8R+M2ovHSwJxzFmnXR3+WVb5lfj7wD4fSx+oTrnZ3gNa1LZYgZmAIBAIRT80AHpvWpyfgHXJu+D/AL87pSQKkJOhyJ+6J5DxGfM5lov2rEa+PX3el4cRXBEx7y8FSfqL9Q/CeMEHiqj6BNHJ4ifBPr/5TSYknZ2Z5/keLUpOscdU/wCNCmCZ7+iVbLqHkPoH/KeNxJff9UitH2GNH2TOt4vyZ7REfwljj0SJ4gvsMwvnk+A19s1NH2Ro+yV8nP5N41vX7Q7jDSGzit1ZifLqfvmt2CQlr7P1io+n5TH94TDxnI7rHI/Sf5I+B8T9X3ye7LYPdYyAjTN8tvi3gPoGhN7wXDPmV37Rv+ZVuTaIpP1TERE9YzyIiAiIgIiICIiAiIgIiICIiAiIgIiICIiAiIgIiICeET2IFW7Rdg8PLc2OrV2nxeshS38oEFWPvI3IL/8AkOL+0X/8L/BOjbmN7AJ3GS0dpRzipM7mHMOJ9iKcBRZVbY5c8hD8mgNFtjlUdekteVcTXWPIKvT6BMPbu4GlP95/9Wi3+Lr/AJI+4TyHjmS3mZPXvENTiUrFK6j3ljrPUfEffPjivEbq7OWurnXlB3pj12emx8J6p1M/rbe6YHGz1x1mJXL0mZ9EZ+Wsn9nP9F4/LeT+zn+i8l8e2x25VA2fumxkVWIV5taJ1se2aFJtenmVien50htqJ1PdXl4/eW5BSOb9XTb9vh4zMOKZf7Mf6FkyYDa4p/NP9nLqr7mrwuB9opNptr10gy5uidRCncM4JdfaLcscqLrSeZ14DXkvn16mXMCBPZu8bi049dV/tUyZJvO5IiJZRkREBERAREQEREBERAREQEREBETzcD2J5uewEREBERAREwXZtSulb2ItlnN3aFlDPyjbcik7bQ6nXhAzxPNwDA+LJoZLmSRE17aNwKd2hQvXrzB2Pt39hnnCs9LK1RjqxQAN/pa6Aj2/CWDJ4fuQed2cDHa/JP2fVMfxLw6c89dO/vHytYM8VjUs7YzDw6z47tvYZHjBzK/mPzD2bB+xvCfXfZ3hyD6l/Geav4VeJ/LML0Z4+YTPDWZH5iOmtH4GZ+NcZqVflfED9In3D++V442dZ85uUfED93rNnE7Mdd2MWPj7t/eZqcTi8qMU4KR+GflXy3x9XXM+v0a/A+ay9shhrewPp6dPgOkuGM5mvi8P5QABJGmnU9BxOPGDH0Qp5MnXbbKk+54BG5ZRvYgGICIgwETBh5ldq89NiWJthzIysvMp0w2p1sHoZngIiebgexEQEREBERAREQE5X24W5eNjJxdm/FwVvFYPS6lb2W+o+0lHJH+0onVJS2U/nJvR1+TSN66b9ZHTftgavaLiVWTbwbIpbmrtyudT7jRZ0I8iD0I8iDLDxbjGRU7CnAuvRACXWyhA3TZFas/MxHwEoWfwqzD4th46ITh25pyqCAeWh2qsXIoPsBZkdR4fKPvkhnZK2Z2VXxFswBHRcPHo9ZRLaSinnVsfXeOWJB5m0vu6wMvb7tba3CK8vh4fkuNJ70OqNUDai8hU9SWJZDrwIk/b2msrbFTIxTU+Ve1IXvEfkAQuHJXoQdHpKDj4Fp7IJWtTmyuxmasAs4WvPZn0B4kKCfoli7X8US6vA4jjLZdj4+WHt5a7OcVFGRn5CAx5SRvpAs3Fe0AozMPEKFmyzkhWBACdxWHOx573qR+J2yNuXZi04ttj03mq5gV5Kq9Lq12OvHZ0g2fkGQPEeLrl8Y4TbjpYaK2zwbmretWezGJCoHALaCdTrXUDe9yY7B16yeKEjxzm92x3Vevo8YG1xftVdjiy2zh9/q1RbnuD0E92p0bVqD8xTz8jrykb2nsDcY4Mynat+USCPAqaFII+iVDid3rGBmevHNfiWswDGX1lKaVHOKyFTlqaoIAxZyebqOuwDPBD612eOjoY+Rvoem8Svx9kCT9Nn+gsv/03/wAmqXdfCUr00IW4HlKoJJ9W0ACSf8oq8AJJYHbnAusSqq8tY5CqO6uXbHy2yACBj4z2puxxZbZgX+rVFue4PQT3anratfPzFNdfI68p9cf7X141mKndvd62LjV3fUsyKhVVB/W5x1JAHUkgTnvE7fWcLM9dOa/EdZirjL6ylNSrzioqqctTVcgDFnJ5uo69BJmusm/s2eU9Me/m6Hp/kVY6+zrAtXA+1BuynxL8azGyEQWqjtW4spLcvOjISDo6BHlsTWPa4vZb6rhX5FNDtXbchqUF0+eKVdgbeXz19G5hzVP5xY50deoZA35b75em5E9heLrw/G/J2VXf6zRZeEC1WP60llrWJZUygqd84B2RrXXUCVr7bVNw9M9aWNb5AoVd6PW40hzsdPDetecle0/GUwxjlqy/rGTRijRA5Wu5tOd+IHL4TnnDsW6zsyGrqZrKsuy81L8piKs1ndV184gA+HjqSXbPtDXnLgeq13OicRwLLXap61r05XkPOBzPtuoXeuU7102Fx4rxG+p2FOBbeqgEutlCA72SEDtzMw+A+M17u2OKuDVmqHdLyiU1qoNtlzkqKQu9c+wwPXQ5TK9nZS2Z+VXxF8wKjIMOij1lEtqKAl1bH0bHLbB5m0Pd1kLwLEtr4RwzIFNjjCzMp76gC1gqa7IRnCjZdk5gdD3mBcj2zeu/HoycG6izJsVK9vW6aIJY89ZIDLobU68ehOjN/P7TMMh8bExrMm2oI13K9daVc42is9hG3I6hR5eOpVu0naGrKzOFerixqxmAm01vWgfu3ArHeAFm1snQIGuvjNbNxKsbiOY2dbm01ZFiXU3UPeKWHdqrV2d0DyupXpvxBEDoXZ/jNeXQLqwy/KdGRxp67UYq9bjyYMCJXvSQe+GLw4f9tyEWwbIPqlH8NkEEdfBVX+dJPsVgY1WMzYhuNdtttrNd3nO1rHTse9AbRK73rrvfnK5fwyziHGL7Bffj14VdePW9JQFrrf4S/XOrdAORT08oEn6MMpvUfVrDu3Cttw36a2KW1WR7jWU6zVo9ITWUvdRw/ItSlrlvKGsBO6YghOYg2tygNpR4HW99Jg4BgPgcZelrrbqs6gWi20qW9axzysp5FVR/BlfLymb0cKRwu4EEHv8AiP22vqBZF44LMSvJxanyFtFbIqFFYq/XbGxgF159dzX4L2iN2Q+LfQ+PkIi28jMjh6mPKHR0JBAI0R0IlE4blXVcD4WqtdVQzBcuylWNtdH8IemgWQFgAWA2BNzsvRSOPB8Zcg0tgXAW3tkN3jjIqJ5DeS2ta9gPXW4DsVx4YfC6rHrLVvn5FLuCAKhZkOq2MD4rvQ+kS68T46KsvGxVrL2ZHenodCuqpQWsbp1GyAB7TKj2L4MuVwK7FsGhdZxBeo+aTc5Rhv2HlP0T79Gb25Vj5+UpFldVWAm+oLU9cmxdeTW9P5kCe4L2pfKcGjEsbFL21jJ56gpNZZWcV83PycykA+Pumlw3iuLRdxW3u3r7h67Mly7OLD3IYFEPzfkgDQ8fqkHi5FSZ9B4Q2QBfeTmYzV3rQlLBmsuItQCmwNrQBHMTN/hIrGVxs5KFqDZjB15GfnrOOAwCqCW+AgWTgHGb8g7swrMesor1u70uGVtaUhGJVtHej9cnJz3sRYVzmpwrb7eGCjm/hls1RkBwFqpssUMy8uyV6614jwnQoCIiAiIgIiICeansQPNT3URA81Gp7EDzU9kX2nzbacO+6hQ9tVdliowYhig5iulO9kA6156ld7SdtzTiYmRQgsF4W5wd/Iw1QPfaNHqVDKPiYF1mDEzK7QWqdXUMykowYB1OmUkeYPQiQ+Xxt/yjj4dQRlem/IuY75kqUqlXJrp8p28/IGUXjHELX4FxBsWrHx1ryM6uwIHTdaPouvKf40nWyekDpfF+LU41YtvblQtWgOmb5djBUGlBPUkTenM+21mSvBVbKFbML+HMgoD7NYsrIBDnq5O/Dp4Scs7SZlGVjpm49KUZVndVtVYzvVcQWRLuZQG5gvivQHfj4kLbfaqKXdgqKCWYkABR1JJPQCR/D+0WHe5SjKotceKpbW7fUDvyml6Qv9E53/lcn+zac84tmYVvB8GjDemzifLw4UCko91VyivvGcps1gKH5i2oHYzKzxHA4qzWLTmYyVOW5WOM7XVKT0C/wvIxA8yPomTC45Z+U7sG5VAFNV+Oy827KySlobfTavrw8jK12g49l5PC+J20LWlNTZdNbNz870Uoy22oVPzi/RfAaB3As1IxeEcOUWOy49AUM5DOxZ30WYICSWdt9B5ywicn7YHJ/Nhzk90R3fDu77oPvk56vn856t4eEsmX2nzMe/GOZjVJi5VtdClLHa6m2zfd98OXlO9aPKeh31PTYXTU0uL03tWRi2JXbtSGsQ2LoHqpUMp6+0HpIHJ7QZVuXbi8PqqPq/IL7r2cVix15lqRUG2bWiTsAb844T2qstozBbUtWZhCwW1c3OhPdl6rFYaJrcDY3o9DA9xezuVblU5PEMiqz1fnNNVFTV1ixwVNjl3ZnblJAHQDctWpzv8APXiAwK+JHDp9U5KrLU7xhkGs657a11yBQSSFLEldE6PSdBotDqGXqrAEfAjYgYMPiNNpdabUsNbFLAjBilg8UfR+Sw14GfQzKu8arnXvFUOycw5lQkgMR4gEg9fdOQ8BubDycviSg9wOJ8Qxs4Dr/AtaDTf7u7dyD7nMueKwPHMsg7B4fiaI8CO8u6iBaKeJ0PR6wl1bUaZu9Dqa+VN8zc4OtDR2fcZGfntwz/vDE/8Afq/xSI9Dyg8CxAQCCtwIPUEd9Z0M1+PcPpHHeGqKq+U08R2ORdHSV62NdYFsxePYthr7rIpc2953XLYjd53f8ZyaPyuXz14TPbxGlbUpa1BbYGKVlgHcL84qviQJQe32dVhcT4ZaKzypXxXlrqX5VljVVhURVHzmYgSW9HeGttZ4pZYt2TmKCXXqtNIPycarfzQp+d5lgd+ECe7R8Puvo7rHyDjsxUPYEDv3X6apvorEdA3lM/BeFVYtFePQvLVWoVR569pPmSdkn2mb0QGp5qexAaiIgIiICIiAiIgIiICIiAiIgfLqCNEbB8R7pznsb2XtLX0ZlbCjHpyMDHLf9bj3Wu7WD2ju+4X+aZ0iIFF9G3C8lWuvzUZblTGw05v06cVNG0e53dj9Akdh9nsl+DcSxu6ZbrsjiDVK3yedWcMhG/JtdDOlxA552ga/L4TWq4eRXal+CDXYo5yKrKy7ryk7QaPXp4eEl+3mFZa/DzVWz93xDGts5RvkqVLQzt7ACR198tkagQfbfGezhmXXUpax8fIVVUbLMyEAAeZJnvY/h4qwcZWqFdox8ZbBygNzitQwbz3vcm4gUL0qCylcbNxdet1WmipCdd760pq7se0hij6/2DJLJ7Md3wR+H4+ub1WylfINcyHbE+XM5JJ98kbuzlT5q5lrWO6Lqmtm3VS2iGsRNfPI8zv3akzA5j2irycrs6+MuFkJkVrh1d2yrzO1b1c7V8rHmX5JO+kn/SNw+26vCFNbOU4hg2PyjfLUhYs59wlw1ECjVrkcPzstxi25OLlulytQEayq4IEdHRmBKnlBDDw8/bPjhPB8gpxTMvqNd2cnLXQCHZKqaGrqDcvTvG5iSASPD3y+RAoF3C7/AM2PVu6f1j1FK+65Tz95yAcuvbuXThKFcepWBBFdQIPiCFGwZtxApfYngzCriNWVSRXfn8QYK46WY9pGmHtUjci+w/BMrGz8mu9GamrFqx8e4jpbStlj1gn9dVcIf5E6REDmPo/41fhcNoxbuGcQNlQsDFKVK7ax2GiXB8GHlJ/i+Ha/GOHXrW/dJTnCxtdEaxE5Ff2E6I+iW+IFR7Q4Fj8Y4ZctbNVUvEe8cDa1l60Ccx8tkECYOG4F2DxJ0prd+H5hazSjYxMvxfeuors8fYD7BuXWNQPBPYiAiIgIiICIiAiIgIiICIiAiIgIiICIiAiIgIiICIiAiIgIiICIiAiIgIiICIiAiIgIiICIiAiIgIiICIiB/9k=">
              <a:extLst>
                <a:ext uri="{FF2B5EF4-FFF2-40B4-BE49-F238E27FC236}">
                  <a16:creationId xmlns:a16="http://schemas.microsoft.com/office/drawing/2014/main" id="{73D0DBB5-9699-479E-9049-79C6AF4D6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68" y="3982906"/>
              <a:ext cx="2432266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:image/jpeg;base64,/9j/4AAQSkZJRgABAQAAAQABAAD/2wCEAAkGBw4NDg0REw8NEBAXDQ0VFRgQDQ8NHRgVFRIWFhcSFRoYHiggGBolGxUVITEhJSkrLi4uFx8zODMtNygtLisBCgoKDgwNGhAQGjAdHyU0LTUrNzcrNzc3LDctNzc3NDcvODgrKzc0NTU3KzMzLTc3Ly83Kys3LzcuNys1LTc4Nf/AABEIALwBDAMBIgACEQEDEQH/xAAcAAEAAgIDAQAAAAAAAAAAAAAAAQcFBgMECAL/xABGEAACAQMBBAUGCwQJBQAAAAAAAQIDBBEFBgcSIRMxUWFxNUFzkbGzIiMyM3J0gZOhwdE0VGKyFRYXJUJSU2SSFCRDRIL/xAAaAQEAAwEBAQAAAAAAAAAAAAAAAgQFAwYB/8QAJREBAAEEAQMEAwEAAAAAAAAAAAECAxESBAUxQTJCUeETYcEh/9oADAMBAAIRAxEAPwC8QAAAAAAAAAAAAAAAAAAAAAAAAAAAAAAAAAAAAAAAAAAAAAAAAAAAAAAAAAAAAAAAAAAAAAAAAAAAAAAAAAAAAAAAAAAAAAAAAAAAAAAAAAAAAAAAAAAAAAAAAAAAAAAAAAAAAAAAAAAAAAAAAAAAAAAAAAAAAAAAAAAAAEAkAQCQAAAAgkAQCQBAJIAkAAAAAAAAAAAAAAAAAAD5448XDlcWM4zzx2klbS1xvVlWy+BVej/+Pkv9TjevRaxnyt8XiVcjbHiM/TbdqtoVp8KT4VKU6iWHnlFfKfjgzVGopxjJc04prwayjH61odvfKCqpvheU4ycevrXgZClTUIxiliKikvBLCLE66xjurzrrGO77ABFAAAAEACQQAJBAAkEACQQAJIAA6FbXLOnKUJXVvGSeGpVoJp9jWT4/rDYfvdr9/D9Tzxt7harqT/3NQzlPdRqsoxklaYaTXx76ms/5QL0tNSt6/wA3Wo1PoVIz9h2jzHq+iaho1aHSRnQqdcJ0qiaeP8so+x+ou/drtLLVLHiqY6enPgqYWM8sxn9q9gGx3uo29vw9LWpUs5x0k4wzjsyLLUbe44uirUquMZ6OpGePHBidt9m4arZ1KLSVRfCpSeOU11LwfUUZsjrlXRdQ4pxlGKk6deGPNnD5dq6wPSZ1L3U7e3cVVrUaTabXHUjDPhkmeoUY0HcOceh6Pj4s5XDjOTzptHqdfXNScoxcpTmqdGHZBN8K7utt+IHoyyv6FwpOlVp1Umk+jnGeH2PBF7qNC34elrUqWc46ScYZx14yY/ZDZ+npdnToQw5fKqSxjim0syfqx4I1zensld6srPoOh+Ldbi6SpwfKUcY5PsA2r+sVh+92v38P1I/rDYfvdr9/D9Shtf3fahp1vO4rK36OLgnwVXN5lJRXLC87Mbszszc6rUqU6CpcUYKT6SfAsZxy5MD0fb63Z1ZRhC5t5zb5KNWEm/BJmQKc2O3b6lZaha3FRW3RwqNy4azk8cLXJcPeXEBjNpb7/prSvPPPh4Y/Sk8L2/gVHn1m77yL35ign2zl7I/maQlkx+bXtcx8PVdIs6cfafctvRtVp1bOFaUklGn8PL6nFczqbObTQvp1YOPBNNuKznihnr8Ss3OpGLhmcYt5ccyin3tec59IvXbXFGqv8M1nvi+Ul6mycc2rNPx5cqukUa1zE5mfT+lynFc3FOjBznOMILGZSkopZeObfez7hJSSa6mk14M1Tep5Fv8A6ND31M1XmmZ/rDYfvdr9/D9SVtDYP/27X7+n+p5y2a2cuNUqypUFS44w4n0kuBYzjsZn7ndVq9OEpKlb1MLPDTrpt+HEkn6wL+pVYzSlGUZRfU4tSX4H0ecNjNqrjSbmGZT6DpOGrTk3hLOG0v8ADJfkejoyTSa6mk0BJ8Vq0KcXKcowiutyaivWzHbS65S021q3FTqivgpdcpPqijz/AKtrOo65cqPxlWUpPo6NNvhS7Eurl2sC96m2WlRlwu/tE/SxMtZXtG4jxUqtOrHthOM1+BSNDdFqkqfE5WsJY+Q6kpPwbSxnwya9F6loN2k1Ut6qeeHi4o1F9nKaYHpY47ivClBznKMILrcmopeLZjtl9Xd/Z0K7pTpSlH4UZxccSXJ4z1x86ZjN5vke/wDRfmgM5aata15cNOvRqSxnEKkZvHbhHcKJ3KL+9JfVqntRe4HWvL6jbpOrVp0k3hOpOMMvsWTrw12yl1XVs/CtB/maDv3X/aWP1qXu5FZaGvi5+kf8sQJ3gLOqamv9xV9hddrvF0WNOmnexTUIJ/E3HWkv4CldvpY1TUn2XNRm5UdztxOMZf8AWUecYv5qXnWe0Dpb1dsLXU3b0rducKcpSc3CUMtrGIqSTwbTuNspws7ms01GpXSjnz8Cw2vtePsOrpW5unGadxdOpFP5NKHR57m3l+os+ytKdvThSpwjCnGKjGMVhJIDnKi3y7KYf9IUo/5Y10l9kav5P7C3Thu7eFanOnOKlCUXGSfPKaA83S2sunpi0/PxSq54svPB1ql9HPP8Cw9zWyvRwd/VjiUsxoprqh56n2vKXcu8qyxtoTvaVJrMHdxg1/D0mMeo9SUacYRjGKUYqKSSWMJLkkB9gADSt8PkW59La++iaPuL/brv6pH3iN43w+Rbn0tr76Jo+4v9uu/qkfeIC7AABUm1F2695Xl5lNxXhHkb5stoNK2owk4xlWlFNtpPGV8ldhXmt0JUrq4i1zVab9byvaWrot7C4t6U4tNcEU+5pYaZm8SIqu1TV3eh6nVVRxrdNHp+v8fWo6bRuYOFSEWmuvCyu9PzFSapZO2r1aT58Mms9q8z9RcspJJttJJc88iotoryNxd16kecXPC70uWT7z6acRPlDolde9VPt/qzdnKzqWdtJ9fRRXq5fkYXep5Fv/o0PfUzN7P27pWlvB9apRz9vP8AMwm9TyLf/Roe+pl63nSMsa/j8tWO2ZVVup1u10+8rVLiqqUHbuKbjOeXxJ4+CmWjcbzNGhCUlddI0uUYUK+X3LMUvWyldkNmqmrXEqMKkKbVNzzJOXJNLHLxPra/ZavpFaFOo4zUocUZxTSfma5+dE3J0dQqT1C9rShDE691UcYrnzqTbS/E9QWlLo6dOHXw04R9SSK23O6Lp8qCuo5qXUZOM+PD6N/wLzZXnLPAqLfveyTsKCfwWq1R+K4Yr2s7u4/SYRt7i6aTqSqunF46oxSyl4t/gdbftp8mrK4SfDHpacu7iw1n/ifW5DW6fR17OUkqnSOpTTeOJNfCS71gC1zqXem29edOdSjTqThngc4KXDnrxk7ZitV2isrKrRpV7inSnUzwKbx1edvqiufWwMokavvN8j3/AKL80bPTnGSTTUotZTTTTXamaxvN8j3/AKL80BSexG0i0m6dd0nV+KlHClw9eOf4G+/2zw/cp/fL9DT92eiW+o3zo14uUOgnLCk481jsLU/sw0j/AEZ/eyArPb3buOsUaFNW7pcFVzy6innMXHHV3mD0P5ufpH/LE3HerslZaZb2s7enKEp15Rlmbly4G/P3o07Q/m5+kf8ALEBvBf8Aeep/WKvsPStj8zS9FT/lR9Stqbbbpwb74RZygAAAIZIA8vaa/wC8qP1+PvT1AjiVtT6+jp5+hE5gAAA0rfD5FufS2vvoGj7iv267+qR94i65wUlhpNdjSZ806MI/JjGPhFL2AfYAA1jbDZt3a6WljpksNdXGv1NHs9QurCclFzpSz8KMlyfin7S3zhuLSlVWJ06c1/HCMvaVLvF2q3pnEtTi9Sm3b/Fcp3pVZqO0l3dR4J1MRfWoLhz3PtMpspstUqzhVrRcKSaajJYc2url5kb1b6ZbUnmFCjF9sacU/WdsjRxJ22uTl0u9UiLc27FGkSGqb1PIt/8ARoe+pm1kTipLDSa7Gsl1jqN3I+Uqv1Wf80Syt42zn9JWFSMY5r0050u9rrh9qNlp0IReVCEX3RSOQDzlu82mel3sJSbVCbUKqeeS808dqf4ZPRkZJpNNNNJprny7TjdrS/06f/CJypYA6Ot6VSvrerb1VmE4470/NJd6KB2k2P1DR63Go1ZU4ybp1qOeXY5cPODPRpDWQPPdHefq0KfB09OXLHFKnFy9faY/TNI1HXblySq1pSkuOrUzwxXi+WOyKPQ89Gs5PidrauXa7em368Hcp04wSUYqKXUkkl+AGM2Z0SnptpRtoOUlCPNyfXJ85S7ufmMXvN8j3/ovzRtJ8yipLDSa7GsgUVuU8qS+rVPai9zjp0IReVCEX3RSOQCsN+/7JY/Wpe7kVlofzc/SP+WJ6ZqUoy+VGMvGKftPhW1Nf+On/wAIgcwAAAAAAAAAAAACAAAAAAAAAAAAAAAASAAAAAAAAAAAAAgEkASAAAAAAAAAAAAAgAAAAAAAAAAAAAAAEgAAAAAAAAAAAABBJAEgAAAAAAAAAAAAIBJAAAAAAAAAAAAAABIIAEggASCABIIAEggASQABIAAAAAAAAIAEggASCCQAAAAAAAAAAAEEkAASAIBIAgEgCASAIBIAgkAD/9k=">
              <a:extLst>
                <a:ext uri="{FF2B5EF4-FFF2-40B4-BE49-F238E27FC236}">
                  <a16:creationId xmlns:a16="http://schemas.microsoft.com/office/drawing/2014/main" id="{953B052C-CCBB-4407-9AD9-185648C8D6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35" b="10613"/>
            <a:stretch/>
          </p:blipFill>
          <p:spPr bwMode="auto">
            <a:xfrm>
              <a:off x="8502154" y="3974851"/>
              <a:ext cx="2552700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25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2C5C2-9F5D-4F6D-8B08-30A3235A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Further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2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A7291-0C61-4D94-A9DE-7E1B7ED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DA853-321D-4E9F-BC7B-CA2A172E6B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0" y="475995"/>
            <a:ext cx="8015967" cy="5229733"/>
          </a:xfr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A65C79-A94F-4446-B04E-298551A3A2FD}"/>
              </a:ext>
            </a:extLst>
          </p:cNvPr>
          <p:cNvCxnSpPr/>
          <p:nvPr/>
        </p:nvCxnSpPr>
        <p:spPr>
          <a:xfrm>
            <a:off x="8343900" y="1409573"/>
            <a:ext cx="1585962" cy="133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98055B-8271-4962-9E35-1534C0196379}"/>
              </a:ext>
            </a:extLst>
          </p:cNvPr>
          <p:cNvGrpSpPr/>
          <p:nvPr/>
        </p:nvGrpSpPr>
        <p:grpSpPr>
          <a:xfrm>
            <a:off x="3715298" y="756986"/>
            <a:ext cx="6300289" cy="1901373"/>
            <a:chOff x="3715298" y="756986"/>
            <a:chExt cx="6300289" cy="19013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40ABA7-BD86-453B-8273-C769A61A8FDD}"/>
                </a:ext>
              </a:extLst>
            </p:cNvPr>
            <p:cNvSpPr/>
            <p:nvPr/>
          </p:nvSpPr>
          <p:spPr>
            <a:xfrm>
              <a:off x="8343900" y="2281238"/>
              <a:ext cx="1671687" cy="263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031B1-68BB-48FE-9E37-4C3B746536F6}"/>
                </a:ext>
              </a:extLst>
            </p:cNvPr>
            <p:cNvSpPr/>
            <p:nvPr/>
          </p:nvSpPr>
          <p:spPr>
            <a:xfrm>
              <a:off x="7106338" y="2203906"/>
              <a:ext cx="925300" cy="4544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7B09F-1521-4CB2-A9EE-8ABF2F01090D}"/>
                </a:ext>
              </a:extLst>
            </p:cNvPr>
            <p:cNvSpPr/>
            <p:nvPr/>
          </p:nvSpPr>
          <p:spPr>
            <a:xfrm>
              <a:off x="5264653" y="756986"/>
              <a:ext cx="1485900" cy="3082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4470B-95D2-4CF2-AA75-46A0269E8AF6}"/>
                </a:ext>
              </a:extLst>
            </p:cNvPr>
            <p:cNvSpPr/>
            <p:nvPr/>
          </p:nvSpPr>
          <p:spPr>
            <a:xfrm>
              <a:off x="3715298" y="1659118"/>
              <a:ext cx="1266825" cy="44590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9CE3C-A7FF-4587-A4E5-AF278202B3A6}"/>
              </a:ext>
            </a:extLst>
          </p:cNvPr>
          <p:cNvCxnSpPr>
            <a:cxnSpLocks/>
          </p:cNvCxnSpPr>
          <p:nvPr/>
        </p:nvCxnSpPr>
        <p:spPr>
          <a:xfrm flipV="1">
            <a:off x="8386762" y="1409573"/>
            <a:ext cx="1543100" cy="133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9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Probaibilistic Sentiment Classification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Word-based (Unigram, 1 Word = 1 Feature)</a:t>
            </a:r>
          </a:p>
          <a:p>
            <a:r>
              <a:rPr lang="de-DE" dirty="0"/>
              <a:t>Probability -&gt; Frequency for xi / Frequency x</a:t>
            </a:r>
          </a:p>
          <a:p>
            <a:r>
              <a:rPr lang="de-DE" dirty="0"/>
              <a:t>Granularity: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Word-Level (Aspects)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Sentence-Level</a:t>
            </a:r>
          </a:p>
          <a:p>
            <a:pPr lvl="1"/>
            <a:r>
              <a:rPr lang="de-DE" sz="2800" dirty="0"/>
              <a:t>Document-Level</a:t>
            </a:r>
          </a:p>
          <a:p>
            <a:r>
              <a:rPr lang="de-DE" sz="3200" dirty="0"/>
              <a:t>Unseen words: 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Backoff / Laplace Smoothing</a:t>
            </a:r>
          </a:p>
          <a:p>
            <a:pPr lvl="1"/>
            <a:r>
              <a:rPr lang="de-DE" sz="2800" dirty="0"/>
              <a:t>Discard words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13">
            <a:extLst>
              <a:ext uri="{FF2B5EF4-FFF2-40B4-BE49-F238E27FC236}">
                <a16:creationId xmlns:a16="http://schemas.microsoft.com/office/drawing/2014/main" id="{EFADFEF1-B0BA-4929-84EE-6BDE70AACE26}"/>
              </a:ext>
            </a:extLst>
          </p:cNvPr>
          <p:cNvGrpSpPr/>
          <p:nvPr/>
        </p:nvGrpSpPr>
        <p:grpSpPr>
          <a:xfrm>
            <a:off x="1167170" y="3723065"/>
            <a:ext cx="4617224" cy="1656993"/>
            <a:chOff x="1019071" y="3575346"/>
            <a:chExt cx="4617224" cy="1656993"/>
          </a:xfrm>
        </p:grpSpPr>
        <p:grpSp>
          <p:nvGrpSpPr>
            <p:cNvPr id="8" name="Gruppieren 10">
              <a:extLst>
                <a:ext uri="{FF2B5EF4-FFF2-40B4-BE49-F238E27FC236}">
                  <a16:creationId xmlns:a16="http://schemas.microsoft.com/office/drawing/2014/main" id="{CCC112F2-9DC6-406C-8E29-48AF3A370DE4}"/>
                </a:ext>
              </a:extLst>
            </p:cNvPr>
            <p:cNvGrpSpPr/>
            <p:nvPr/>
          </p:nvGrpSpPr>
          <p:grpSpPr>
            <a:xfrm>
              <a:off x="1019071" y="4077088"/>
              <a:ext cx="4617224" cy="1155251"/>
              <a:chOff x="1136650" y="3574168"/>
              <a:chExt cx="4617224" cy="1155251"/>
            </a:xfrm>
          </p:grpSpPr>
          <p:sp>
            <p:nvSpPr>
              <p:cNvPr id="10" name="Textfeld 3">
                <a:extLst>
                  <a:ext uri="{FF2B5EF4-FFF2-40B4-BE49-F238E27FC236}">
                    <a16:creationId xmlns:a16="http://schemas.microsoft.com/office/drawing/2014/main" id="{09002A7E-0ED0-4D93-AFE2-22AB7A0FC4D8}"/>
                  </a:ext>
                </a:extLst>
              </p:cNvPr>
              <p:cNvSpPr txBox="1"/>
              <p:nvPr/>
            </p:nvSpPr>
            <p:spPr>
              <a:xfrm>
                <a:off x="1520928" y="3653025"/>
                <a:ext cx="4217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u="sng" dirty="0">
                    <a:solidFill>
                      <a:srgbClr val="0070C0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https://www.linkedin.com/in/rojowiec/</a:t>
                </a:r>
                <a:endParaRPr lang="de-DE" sz="120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11" name="Grafik 7">
                <a:extLst>
                  <a:ext uri="{FF2B5EF4-FFF2-40B4-BE49-F238E27FC236}">
                    <a16:creationId xmlns:a16="http://schemas.microsoft.com/office/drawing/2014/main" id="{7861E19F-0E8F-4A4C-849F-D1D4B903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026" y="3574168"/>
                <a:ext cx="391112" cy="39111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" name="AutoShape 6" descr="image being cropped">
                <a:extLst>
                  <a:ext uri="{FF2B5EF4-FFF2-40B4-BE49-F238E27FC236}">
                    <a16:creationId xmlns:a16="http://schemas.microsoft.com/office/drawing/2014/main" id="{2940297D-AE31-4C96-9D2F-E22E6E0510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36650" y="376555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u="sng"/>
              </a:p>
            </p:txBody>
          </p:sp>
          <p:sp>
            <p:nvSpPr>
              <p:cNvPr id="13" name="Textfeld 14">
                <a:extLst>
                  <a:ext uri="{FF2B5EF4-FFF2-40B4-BE49-F238E27FC236}">
                    <a16:creationId xmlns:a16="http://schemas.microsoft.com/office/drawing/2014/main" id="{4487F737-622B-493A-966C-829CB956C075}"/>
                  </a:ext>
                </a:extLst>
              </p:cNvPr>
              <p:cNvSpPr txBox="1"/>
              <p:nvPr/>
            </p:nvSpPr>
            <p:spPr>
              <a:xfrm>
                <a:off x="1535983" y="4029075"/>
                <a:ext cx="4217891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de-DE" sz="1200" u="sng" dirty="0">
                    <a:solidFill>
                      <a:srgbClr val="0070C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robin.rojowiec@de.ibm.com</a:t>
                </a:r>
                <a:endParaRPr lang="de-DE" sz="1200" u="sng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4" name="Gruppieren 22">
                <a:extLst>
                  <a:ext uri="{FF2B5EF4-FFF2-40B4-BE49-F238E27FC236}">
                    <a16:creationId xmlns:a16="http://schemas.microsoft.com/office/drawing/2014/main" id="{C1F02B87-0805-4E99-AF62-CA3814BB4A81}"/>
                  </a:ext>
                </a:extLst>
              </p:cNvPr>
              <p:cNvGrpSpPr/>
              <p:nvPr/>
            </p:nvGrpSpPr>
            <p:grpSpPr>
              <a:xfrm>
                <a:off x="1231182" y="4020766"/>
                <a:ext cx="304800" cy="304801"/>
                <a:chOff x="5869169" y="3489799"/>
                <a:chExt cx="437856" cy="436409"/>
              </a:xfrm>
            </p:grpSpPr>
            <p:sp>
              <p:nvSpPr>
                <p:cNvPr id="19" name="Rechteck: abgerundete Ecken 19">
                  <a:extLst>
                    <a:ext uri="{FF2B5EF4-FFF2-40B4-BE49-F238E27FC236}">
                      <a16:creationId xmlns:a16="http://schemas.microsoft.com/office/drawing/2014/main" id="{423FE7D7-B3D0-4994-A2C1-9644C431920A}"/>
                    </a:ext>
                  </a:extLst>
                </p:cNvPr>
                <p:cNvSpPr/>
                <p:nvPr/>
              </p:nvSpPr>
              <p:spPr>
                <a:xfrm>
                  <a:off x="5869169" y="3489799"/>
                  <a:ext cx="437856" cy="43640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u="sng"/>
                </a:p>
              </p:txBody>
            </p:sp>
            <p:pic>
              <p:nvPicPr>
                <p:cNvPr id="20" name="Grafik 21">
                  <a:extLst>
                    <a:ext uri="{FF2B5EF4-FFF2-40B4-BE49-F238E27FC236}">
                      <a16:creationId xmlns:a16="http://schemas.microsoft.com/office/drawing/2014/main" id="{4909E320-EEC9-4183-B5E2-4E0F4F8DA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6598" y="3638700"/>
                  <a:ext cx="378802" cy="172182"/>
                </a:xfrm>
                <a:prstGeom prst="rect">
                  <a:avLst/>
                </a:prstGeom>
              </p:spPr>
            </p:pic>
          </p:grpSp>
          <p:sp>
            <p:nvSpPr>
              <p:cNvPr id="15" name="Textfeld 15">
                <a:extLst>
                  <a:ext uri="{FF2B5EF4-FFF2-40B4-BE49-F238E27FC236}">
                    <a16:creationId xmlns:a16="http://schemas.microsoft.com/office/drawing/2014/main" id="{B02E5B29-58ED-4959-87C4-EE6F851EBD62}"/>
                  </a:ext>
                </a:extLst>
              </p:cNvPr>
              <p:cNvSpPr txBox="1"/>
              <p:nvPr/>
            </p:nvSpPr>
            <p:spPr>
              <a:xfrm>
                <a:off x="1535983" y="4452420"/>
                <a:ext cx="4217891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de-DE" sz="1200" u="sng" dirty="0">
                    <a:solidFill>
                      <a:srgbClr val="0070C0"/>
                    </a:solidFill>
                  </a:rPr>
                  <a:t>https://twitter.com/Robin_it_is</a:t>
                </a:r>
              </a:p>
            </p:txBody>
          </p:sp>
          <p:grpSp>
            <p:nvGrpSpPr>
              <p:cNvPr id="16" name="Gruppieren 9">
                <a:extLst>
                  <a:ext uri="{FF2B5EF4-FFF2-40B4-BE49-F238E27FC236}">
                    <a16:creationId xmlns:a16="http://schemas.microsoft.com/office/drawing/2014/main" id="{166DA1A0-A844-48F7-8B19-E81606D0BE77}"/>
                  </a:ext>
                </a:extLst>
              </p:cNvPr>
              <p:cNvGrpSpPr/>
              <p:nvPr/>
            </p:nvGrpSpPr>
            <p:grpSpPr>
              <a:xfrm>
                <a:off x="1231182" y="4424618"/>
                <a:ext cx="304800" cy="304801"/>
                <a:chOff x="604913" y="5263852"/>
                <a:chExt cx="304800" cy="304801"/>
              </a:xfrm>
            </p:grpSpPr>
            <p:sp>
              <p:nvSpPr>
                <p:cNvPr id="17" name="Rechteck: abgerundete Ecken 20">
                  <a:extLst>
                    <a:ext uri="{FF2B5EF4-FFF2-40B4-BE49-F238E27FC236}">
                      <a16:creationId xmlns:a16="http://schemas.microsoft.com/office/drawing/2014/main" id="{0EFBA3B1-6883-4CBB-AC79-A97DC214836D}"/>
                    </a:ext>
                  </a:extLst>
                </p:cNvPr>
                <p:cNvSpPr/>
                <p:nvPr/>
              </p:nvSpPr>
              <p:spPr>
                <a:xfrm>
                  <a:off x="604913" y="5263852"/>
                  <a:ext cx="304800" cy="304801"/>
                </a:xfrm>
                <a:prstGeom prst="roundRect">
                  <a:avLst/>
                </a:prstGeom>
                <a:solidFill>
                  <a:srgbClr val="46ABE3"/>
                </a:solidFill>
                <a:ln>
                  <a:solidFill>
                    <a:srgbClr val="46ABE3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u="sng"/>
                </a:p>
              </p:txBody>
            </p:sp>
            <p:pic>
              <p:nvPicPr>
                <p:cNvPr id="18" name="Grafik 6">
                  <a:extLst>
                    <a:ext uri="{FF2B5EF4-FFF2-40B4-BE49-F238E27FC236}">
                      <a16:creationId xmlns:a16="http://schemas.microsoft.com/office/drawing/2014/main" id="{00CF64C4-E1DD-4E19-91AE-9CA169D8C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71" y="5280510"/>
                  <a:ext cx="271484" cy="271484"/>
                </a:xfrm>
                <a:prstGeom prst="rect">
                  <a:avLst/>
                </a:prstGeom>
                <a:solidFill>
                  <a:srgbClr val="46ABE3"/>
                </a:solidFill>
              </p:spPr>
            </p:pic>
          </p:grpSp>
        </p:grpSp>
        <p:sp>
          <p:nvSpPr>
            <p:cNvPr id="9" name="Textfeld 11">
              <a:extLst>
                <a:ext uri="{FF2B5EF4-FFF2-40B4-BE49-F238E27FC236}">
                  <a16:creationId xmlns:a16="http://schemas.microsoft.com/office/drawing/2014/main" id="{D1792AF1-5197-4728-9030-7CB5AB4A5EF6}"/>
                </a:ext>
              </a:extLst>
            </p:cNvPr>
            <p:cNvSpPr txBox="1"/>
            <p:nvPr/>
          </p:nvSpPr>
          <p:spPr>
            <a:xfrm>
              <a:off x="1621283" y="3575346"/>
              <a:ext cx="166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Robin Rojowiec</a:t>
              </a:r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Textfeld 12">
            <a:extLst>
              <a:ext uri="{FF2B5EF4-FFF2-40B4-BE49-F238E27FC236}">
                <a16:creationId xmlns:a16="http://schemas.microsoft.com/office/drawing/2014/main" id="{EE430C2C-AAD9-4B28-9EEB-60662C72ADF9}"/>
              </a:ext>
            </a:extLst>
          </p:cNvPr>
          <p:cNvSpPr txBox="1"/>
          <p:nvPr/>
        </p:nvSpPr>
        <p:spPr>
          <a:xfrm>
            <a:off x="6272114" y="2693859"/>
            <a:ext cx="278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Linguistics,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of Science (ongoing)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Grafik 25" descr="Bücher">
            <a:extLst>
              <a:ext uri="{FF2B5EF4-FFF2-40B4-BE49-F238E27FC236}">
                <a16:creationId xmlns:a16="http://schemas.microsoft.com/office/drawing/2014/main" id="{0DE32401-08CF-412D-B272-31861C5F1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9187" y="2563139"/>
            <a:ext cx="914400" cy="914400"/>
          </a:xfrm>
          <a:prstGeom prst="rect">
            <a:avLst/>
          </a:prstGeom>
        </p:spPr>
      </p:pic>
      <p:sp>
        <p:nvSpPr>
          <p:cNvPr id="25" name="Textfeld 18">
            <a:extLst>
              <a:ext uri="{FF2B5EF4-FFF2-40B4-BE49-F238E27FC236}">
                <a16:creationId xmlns:a16="http://schemas.microsoft.com/office/drawing/2014/main" id="{C4CE8578-9B35-4AFF-A5A3-C10F5C5E999D}"/>
              </a:ext>
            </a:extLst>
          </p:cNvPr>
          <p:cNvSpPr txBox="1"/>
          <p:nvPr/>
        </p:nvSpPr>
        <p:spPr>
          <a:xfrm>
            <a:off x="6245214" y="1422177"/>
            <a:ext cx="583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Cognitive Engineer,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Watson and Cloud Platform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Grafik 27" descr="Aktenkoffer">
            <a:extLst>
              <a:ext uri="{FF2B5EF4-FFF2-40B4-BE49-F238E27FC236}">
                <a16:creationId xmlns:a16="http://schemas.microsoft.com/office/drawing/2014/main" id="{4B4316DC-08AE-46CD-B359-49899055B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9187" y="1284928"/>
            <a:ext cx="914400" cy="914400"/>
          </a:xfrm>
          <a:prstGeom prst="rect">
            <a:avLst/>
          </a:prstGeom>
        </p:spPr>
      </p:pic>
      <p:sp>
        <p:nvSpPr>
          <p:cNvPr id="28" name="Textfeld 2">
            <a:extLst>
              <a:ext uri="{FF2B5EF4-FFF2-40B4-BE49-F238E27FC236}">
                <a16:creationId xmlns:a16="http://schemas.microsoft.com/office/drawing/2014/main" id="{90B4CA53-6F7C-4911-944B-20DC1611540E}"/>
              </a:ext>
            </a:extLst>
          </p:cNvPr>
          <p:cNvSpPr txBox="1"/>
          <p:nvPr/>
        </p:nvSpPr>
        <p:spPr>
          <a:xfrm>
            <a:off x="6153587" y="3985810"/>
            <a:ext cx="475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#ml #cognitive #Watson #linguistics #java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#climbing #drums #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moredrums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#coding #travel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Grafik 29" descr="Fußball">
            <a:extLst>
              <a:ext uri="{FF2B5EF4-FFF2-40B4-BE49-F238E27FC236}">
                <a16:creationId xmlns:a16="http://schemas.microsoft.com/office/drawing/2014/main" id="{A9FDB289-D1A8-466B-98A5-FD9350A62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9187" y="3845026"/>
            <a:ext cx="914400" cy="914400"/>
          </a:xfrm>
          <a:prstGeom prst="rect">
            <a:avLst/>
          </a:prstGeom>
        </p:spPr>
      </p:pic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C93751D-BEC8-43A4-AF9E-F6EA6A9BC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20456"/>
              </p:ext>
            </p:extLst>
          </p:nvPr>
        </p:nvGraphicFramePr>
        <p:xfrm>
          <a:off x="0" y="-5589"/>
          <a:ext cx="5361739" cy="426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CF07CA-D025-48C8-993A-C989AB1557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2" y="5482450"/>
            <a:ext cx="344774" cy="3447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09D7F-296D-4D21-AB34-C2B956606BEB}"/>
              </a:ext>
            </a:extLst>
          </p:cNvPr>
          <p:cNvSpPr txBox="1"/>
          <p:nvPr/>
        </p:nvSpPr>
        <p:spPr>
          <a:xfrm>
            <a:off x="1566502" y="5543896"/>
            <a:ext cx="273158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u="sng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https://www.instagram.com/robinlphood/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2B2B-1377-467F-94C5-F21107EF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7B9F-FC24-403E-A763-558B6D03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Introduction				10 min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Excercise				70 min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Task				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Implementation			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Testing and Improvements		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Wrap up &amp; Outlook			10 min</a:t>
            </a:r>
          </a:p>
        </p:txBody>
      </p:sp>
    </p:spTree>
    <p:extLst>
      <p:ext uri="{BB962C8B-B14F-4D97-AF65-F5344CB8AC3E}">
        <p14:creationId xmlns:p14="http://schemas.microsoft.com/office/powerpoint/2010/main" val="33477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13F00-4088-47C7-A339-C05D28F9A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16082"/>
          <a:stretch/>
        </p:blipFill>
        <p:spPr>
          <a:xfrm>
            <a:off x="2144887" y="626088"/>
            <a:ext cx="7902226" cy="50017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F65FB-AABD-4FEC-92F8-5883AA7623D3}"/>
              </a:ext>
            </a:extLst>
          </p:cNvPr>
          <p:cNvSpPr txBox="1"/>
          <p:nvPr/>
        </p:nvSpPr>
        <p:spPr>
          <a:xfrm>
            <a:off x="2144887" y="5708692"/>
            <a:ext cx="790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https://www.kdnuggets.com/2018/03/5-things-sentiment-analysis-classification.html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2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D34-F612-4B71-9FE3-9FA5D67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based on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DD-856C-4113-B698-AF18D6A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509995"/>
            <a:ext cx="9603275" cy="603315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>
                <a:highlight>
                  <a:srgbClr val="FFFF00"/>
                </a:highlight>
              </a:rPr>
              <a:t>I watched a </a:t>
            </a:r>
            <a:r>
              <a:rPr lang="de-DE" sz="2400" dirty="0">
                <a:highlight>
                  <a:srgbClr val="FF0000"/>
                </a:highlight>
              </a:rPr>
              <a:t>bad movie </a:t>
            </a:r>
            <a:r>
              <a:rPr lang="de-DE" sz="2400" dirty="0">
                <a:highlight>
                  <a:srgbClr val="FFFF00"/>
                </a:highlight>
              </a:rPr>
              <a:t>last night. </a:t>
            </a:r>
            <a:r>
              <a:rPr lang="de-DE" sz="2400" dirty="0">
                <a:highlight>
                  <a:srgbClr val="008000"/>
                </a:highlight>
              </a:rPr>
              <a:t>Luckily</a:t>
            </a:r>
            <a:r>
              <a:rPr lang="de-DE" sz="2400" dirty="0">
                <a:highlight>
                  <a:srgbClr val="FFFF00"/>
                </a:highlight>
              </a:rPr>
              <a:t>, the next </a:t>
            </a:r>
            <a:r>
              <a:rPr lang="de-DE" sz="2400" dirty="0">
                <a:highlight>
                  <a:srgbClr val="008000"/>
                </a:highlight>
              </a:rPr>
              <a:t>movie</a:t>
            </a:r>
            <a:r>
              <a:rPr lang="de-DE" sz="2400" dirty="0">
                <a:highlight>
                  <a:srgbClr val="FFFF00"/>
                </a:highlight>
              </a:rPr>
              <a:t> was much </a:t>
            </a:r>
            <a:r>
              <a:rPr lang="de-DE" sz="2400" dirty="0">
                <a:highlight>
                  <a:srgbClr val="008000"/>
                </a:highlight>
              </a:rPr>
              <a:t>better</a:t>
            </a:r>
            <a:r>
              <a:rPr lang="de-DE" sz="2400" dirty="0"/>
              <a:t>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438248-8CA4-4F43-8190-DCF99D8274FA}"/>
              </a:ext>
            </a:extLst>
          </p:cNvPr>
          <p:cNvSpPr/>
          <p:nvPr/>
        </p:nvSpPr>
        <p:spPr>
          <a:xfrm rot="5400000">
            <a:off x="5603449" y="-1527962"/>
            <a:ext cx="985102" cy="8955463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0BFA-92B6-4582-A806-0E7F1DBF3F13}"/>
              </a:ext>
            </a:extLst>
          </p:cNvPr>
          <p:cNvSpPr txBox="1"/>
          <p:nvPr/>
        </p:nvSpPr>
        <p:spPr>
          <a:xfrm>
            <a:off x="4696540" y="2087886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Document Level = Neutral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81D965-4433-4A5E-B68E-B494DB54C389}"/>
              </a:ext>
            </a:extLst>
          </p:cNvPr>
          <p:cNvSpPr/>
          <p:nvPr/>
        </p:nvSpPr>
        <p:spPr>
          <a:xfrm rot="16200000">
            <a:off x="3028363" y="2726900"/>
            <a:ext cx="985102" cy="3893271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2ACFF8D-5A80-4380-B63C-58D0F1B48DC0}"/>
              </a:ext>
            </a:extLst>
          </p:cNvPr>
          <p:cNvSpPr/>
          <p:nvPr/>
        </p:nvSpPr>
        <p:spPr>
          <a:xfrm rot="16200000">
            <a:off x="7634926" y="2183288"/>
            <a:ext cx="985102" cy="4980496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FA80-75C9-4051-9769-124934BBCB87}"/>
              </a:ext>
            </a:extLst>
          </p:cNvPr>
          <p:cNvSpPr txBox="1"/>
          <p:nvPr/>
        </p:nvSpPr>
        <p:spPr>
          <a:xfrm>
            <a:off x="2402129" y="5166087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Sentence 1 = Negative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B4685-A8AB-4999-9E30-CA2330C053C5}"/>
              </a:ext>
            </a:extLst>
          </p:cNvPr>
          <p:cNvSpPr txBox="1"/>
          <p:nvPr/>
        </p:nvSpPr>
        <p:spPr>
          <a:xfrm>
            <a:off x="6980271" y="5209549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Sentence 2 =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6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D34-F612-4B71-9FE3-9FA5D67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based on Words (ASPECTS)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DD-856C-4113-B698-AF18D6A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50120"/>
            <a:ext cx="9603275" cy="60331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2800" dirty="0">
                <a:highlight>
                  <a:srgbClr val="FFFF00"/>
                </a:highlight>
              </a:rPr>
              <a:t>I watched a </a:t>
            </a:r>
            <a:r>
              <a:rPr lang="de-DE" sz="2800" dirty="0">
                <a:highlight>
                  <a:srgbClr val="FF0000"/>
                </a:highlight>
              </a:rPr>
              <a:t>bad movie </a:t>
            </a:r>
            <a:r>
              <a:rPr lang="de-DE" sz="2800" dirty="0">
                <a:highlight>
                  <a:srgbClr val="FFFF00"/>
                </a:highlight>
              </a:rPr>
              <a:t>last night. </a:t>
            </a:r>
            <a:r>
              <a:rPr lang="de-DE" sz="2800" dirty="0">
                <a:highlight>
                  <a:srgbClr val="008000"/>
                </a:highlight>
              </a:rPr>
              <a:t>Luckily</a:t>
            </a:r>
            <a:r>
              <a:rPr lang="de-DE" sz="2800" dirty="0">
                <a:highlight>
                  <a:srgbClr val="FFFF00"/>
                </a:highlight>
              </a:rPr>
              <a:t>, the next </a:t>
            </a:r>
            <a:r>
              <a:rPr lang="de-DE" sz="2800" dirty="0">
                <a:highlight>
                  <a:srgbClr val="008000"/>
                </a:highlight>
              </a:rPr>
              <a:t>movie</a:t>
            </a:r>
            <a:r>
              <a:rPr lang="de-DE" sz="2800" dirty="0">
                <a:highlight>
                  <a:srgbClr val="FFFF00"/>
                </a:highlight>
              </a:rPr>
              <a:t> was much </a:t>
            </a:r>
            <a:r>
              <a:rPr lang="de-DE" sz="2800" dirty="0">
                <a:highlight>
                  <a:srgbClr val="008000"/>
                </a:highlight>
              </a:rPr>
              <a:t>better</a:t>
            </a:r>
            <a:r>
              <a:rPr lang="de-DE" sz="2800" dirty="0"/>
              <a:t>.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2D290D4-5BD2-453D-9B40-A7BD205B42CC}"/>
              </a:ext>
            </a:extLst>
          </p:cNvPr>
          <p:cNvSpPr/>
          <p:nvPr/>
        </p:nvSpPr>
        <p:spPr>
          <a:xfrm>
            <a:off x="3544478" y="3544480"/>
            <a:ext cx="575035" cy="7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EE5A3-78EB-401A-A3A3-325456BF1458}"/>
              </a:ext>
            </a:extLst>
          </p:cNvPr>
          <p:cNvSpPr txBox="1"/>
          <p:nvPr/>
        </p:nvSpPr>
        <p:spPr>
          <a:xfrm>
            <a:off x="7243144" y="4305135"/>
            <a:ext cx="190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Movie:	Positive</a:t>
            </a:r>
            <a:endParaRPr lang="en-US" sz="20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AE8647-D5B4-4464-AF51-EE425134E708}"/>
              </a:ext>
            </a:extLst>
          </p:cNvPr>
          <p:cNvSpPr/>
          <p:nvPr/>
        </p:nvSpPr>
        <p:spPr>
          <a:xfrm>
            <a:off x="7906205" y="3544480"/>
            <a:ext cx="575035" cy="7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39549-EA01-41C3-B68B-94D9B3985FCC}"/>
              </a:ext>
            </a:extLst>
          </p:cNvPr>
          <p:cNvSpPr txBox="1"/>
          <p:nvPr/>
        </p:nvSpPr>
        <p:spPr>
          <a:xfrm>
            <a:off x="2927471" y="4305135"/>
            <a:ext cx="2021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Movie:	Negative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0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>
            <a:normAutofit fontScale="85000" lnSpcReduction="10000"/>
          </a:bodyPr>
          <a:lstStyle/>
          <a:p>
            <a:r>
              <a:rPr lang="de-DE" sz="2800" dirty="0"/>
              <a:t>Predict sentiment class of movie reviews</a:t>
            </a:r>
          </a:p>
          <a:p>
            <a:pPr lvl="1"/>
            <a:r>
              <a:rPr lang="de-DE" sz="2600" dirty="0"/>
              <a:t>25 000 reviews for training, equal split positive/negative</a:t>
            </a:r>
          </a:p>
          <a:p>
            <a:r>
              <a:rPr lang="de-DE" sz="2800" dirty="0"/>
              <a:t>Calculate class probability, feature probability and the probability of each word belonging to each class</a:t>
            </a:r>
          </a:p>
          <a:p>
            <a:r>
              <a:rPr lang="de-DE" sz="2800" dirty="0"/>
              <a:t>Sentiment Class Probability will be:</a:t>
            </a:r>
          </a:p>
          <a:p>
            <a:pPr lvl="1"/>
            <a:r>
              <a:rPr lang="de-DE" dirty="0"/>
              <a:t>class_probability * feature_probabilities = class_prediction_probability</a:t>
            </a:r>
          </a:p>
          <a:p>
            <a:pPr lvl="1"/>
            <a:r>
              <a:rPr lang="de-DE" dirty="0"/>
              <a:t>Normalize by all probabilites: P_pos = P_pos / (P_pos + P_neg)</a:t>
            </a:r>
          </a:p>
          <a:p>
            <a:r>
              <a:rPr lang="de-DE" sz="2600" dirty="0"/>
              <a:t>Use logarithmus naturalis (ln) to avoid underflow and discard unknown tokens!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br>
              <a:rPr lang="de-DE" dirty="0"/>
            </a:br>
            <a:r>
              <a:rPr lang="de-DE" dirty="0"/>
              <a:t>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>
            <a:normAutofit/>
          </a:bodyPr>
          <a:lstStyle/>
          <a:p>
            <a:pPr marL="800100" lvl="1" indent="-342900">
              <a:buAutoNum type="arabicParenR"/>
            </a:pPr>
            <a:r>
              <a:rPr lang="de-DE" dirty="0"/>
              <a:t>Load text files</a:t>
            </a:r>
          </a:p>
          <a:p>
            <a:pPr marL="800100" lvl="1" indent="-342900">
              <a:buAutoNum type="arabicParenR"/>
            </a:pPr>
            <a:r>
              <a:rPr lang="de-DE" dirty="0"/>
              <a:t>Tokenize and remove stopwords</a:t>
            </a:r>
          </a:p>
          <a:p>
            <a:pPr marL="800100" lvl="1" indent="-342900">
              <a:buAutoNum type="arabicParenR"/>
            </a:pPr>
            <a:r>
              <a:rPr lang="de-DE" dirty="0"/>
              <a:t>Calculate for each token: </a:t>
            </a:r>
          </a:p>
          <a:p>
            <a:pPr marL="1257300" lvl="2" indent="-342900">
              <a:buAutoNum type="arabicParenR"/>
            </a:pPr>
            <a:r>
              <a:rPr lang="de-DE" dirty="0"/>
              <a:t>Number of occurences in the documents</a:t>
            </a:r>
          </a:p>
          <a:p>
            <a:pPr marL="1257300" lvl="2" indent="-342900">
              <a:buAutoNum type="arabicParenR"/>
            </a:pPr>
            <a:r>
              <a:rPr lang="de-DE" dirty="0"/>
              <a:t>Number of occurences per class (positive/negative)</a:t>
            </a:r>
          </a:p>
          <a:p>
            <a:pPr marL="800100" lvl="1" indent="-342900">
              <a:buAutoNum type="arabicParenR"/>
            </a:pPr>
            <a:r>
              <a:rPr lang="de-DE" dirty="0"/>
              <a:t>Sum up counts and calculate probabilites</a:t>
            </a:r>
          </a:p>
          <a:p>
            <a:pPr marL="800100" lvl="1" indent="-342900">
              <a:buAutoNum type="arabicParenR"/>
            </a:pPr>
            <a:r>
              <a:rPr lang="de-DE" dirty="0"/>
              <a:t>Write prediction function which normalizes the probabilites</a:t>
            </a:r>
          </a:p>
          <a:p>
            <a:pPr marL="800100" lvl="1" indent="-342900">
              <a:buAutoNum type="arabicParenR"/>
            </a:pPr>
            <a:r>
              <a:rPr lang="de-DE" dirty="0">
                <a:solidFill>
                  <a:prstClr val="black"/>
                </a:solidFill>
              </a:rPr>
              <a:t>Run test script and modify your code to improve results </a:t>
            </a:r>
          </a:p>
          <a:p>
            <a:pPr marL="457200" lvl="1" indent="0">
              <a:buNone/>
            </a:pPr>
            <a:r>
              <a:rPr lang="de-DE" dirty="0">
                <a:solidFill>
                  <a:prstClr val="black"/>
                </a:solidFill>
              </a:rPr>
              <a:t>(You should end up with around 70% accuracy)</a:t>
            </a:r>
          </a:p>
          <a:p>
            <a:pPr lvl="2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24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3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7F7F7F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358</TotalTime>
  <Words>459</Words>
  <Application>Microsoft Office PowerPoint</Application>
  <PresentationFormat>Widescreen</PresentationFormat>
  <Paragraphs>93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Sentiment Analysis</vt:lpstr>
      <vt:lpstr>PowerPoint Presentation</vt:lpstr>
      <vt:lpstr>Agenda</vt:lpstr>
      <vt:lpstr>PowerPoint Presentation</vt:lpstr>
      <vt:lpstr>Sentiment based on Words</vt:lpstr>
      <vt:lpstr>Sentiment based on Words (ASPECTS)</vt:lpstr>
      <vt:lpstr>Exercise</vt:lpstr>
      <vt:lpstr>Word Based binary Sentiment Classifiction</vt:lpstr>
      <vt:lpstr>Word Based binary Sentiment Classifiction STEPS</vt:lpstr>
      <vt:lpstr>Word Based binary Sentiment Classifiction BONUS</vt:lpstr>
      <vt:lpstr>Exercise</vt:lpstr>
      <vt:lpstr>PowerPoint Presentation</vt:lpstr>
      <vt:lpstr>Wrap up &amp; Questions</vt:lpstr>
      <vt:lpstr> Wrap up</vt:lpstr>
      <vt:lpstr> Further QUESTIONS ?</vt:lpstr>
      <vt:lpstr>BACKUP</vt:lpstr>
      <vt:lpstr>PowerPoint Presentation</vt:lpstr>
      <vt:lpstr>Probaibilistic Sentiment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Sentiment Analysis</dc:title>
  <dc:creator>RRojowiec</dc:creator>
  <cp:lastModifiedBy>RRojowiec</cp:lastModifiedBy>
  <cp:revision>39</cp:revision>
  <dcterms:created xsi:type="dcterms:W3CDTF">2019-03-09T19:54:01Z</dcterms:created>
  <dcterms:modified xsi:type="dcterms:W3CDTF">2019-03-16T00:23:29Z</dcterms:modified>
</cp:coreProperties>
</file>