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88FC"/>
    <a:srgbClr val="462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104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2A1E2-0DD1-49E2-99F4-D07013E6D2D6}" type="doc">
      <dgm:prSet loTypeId="urn:microsoft.com/office/officeart/2005/8/layout/cycle1" loCatId="cycle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4D3F490-0AAD-4967-8A54-916DF963C86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Zomato has </a:t>
          </a:r>
          <a:r>
            <a:rPr lang="en-US" b="1" i="0" dirty="0"/>
            <a:t>80 million monthly active users</a:t>
          </a:r>
          <a:r>
            <a:rPr lang="en-US" b="0" i="0" dirty="0"/>
            <a:t> as of March 2023, primarily targeting the </a:t>
          </a:r>
          <a:r>
            <a:rPr lang="en-US" b="1" i="0" dirty="0"/>
            <a:t>18-35-year-old demographic</a:t>
          </a:r>
          <a:r>
            <a:rPr lang="en-US" b="0" i="0" dirty="0"/>
            <a:t>.</a:t>
          </a:r>
          <a:endParaRPr lang="en-IN" dirty="0"/>
        </a:p>
      </dgm:t>
    </dgm:pt>
    <dgm:pt modelId="{E5135978-1544-4EF5-AD3D-8E1E3C09E030}" type="parTrans" cxnId="{A4ECE4C1-D23F-4369-B385-DD778C64E2A7}">
      <dgm:prSet/>
      <dgm:spPr/>
      <dgm:t>
        <a:bodyPr/>
        <a:lstStyle/>
        <a:p>
          <a:endParaRPr lang="en-IN"/>
        </a:p>
      </dgm:t>
    </dgm:pt>
    <dgm:pt modelId="{24B064F3-5A1D-4400-9B76-F85E1D8C49A9}" type="sibTrans" cxnId="{A4ECE4C1-D23F-4369-B385-DD778C64E2A7}">
      <dgm:prSet/>
      <dgm:spPr/>
      <dgm:t>
        <a:bodyPr/>
        <a:lstStyle/>
        <a:p>
          <a:endParaRPr lang="en-IN"/>
        </a:p>
      </dgm:t>
    </dgm:pt>
    <dgm:pt modelId="{A9BE7BCD-FAAB-4DE5-9B11-D9F8DA2BEEC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Zomato lists </a:t>
          </a:r>
          <a:r>
            <a:rPr lang="en-US" b="1" i="0" dirty="0"/>
            <a:t>1.4 million restaurants</a:t>
          </a:r>
          <a:r>
            <a:rPr lang="en-US" b="0" i="0" dirty="0"/>
            <a:t> on its platform.</a:t>
          </a:r>
          <a:endParaRPr lang="en-IN" dirty="0"/>
        </a:p>
      </dgm:t>
    </dgm:pt>
    <dgm:pt modelId="{84AC8A91-D3BB-47B2-8F50-60332FEE0F97}" type="parTrans" cxnId="{06AA9A9C-BE71-406A-B1E7-980E67155915}">
      <dgm:prSet/>
      <dgm:spPr/>
      <dgm:t>
        <a:bodyPr/>
        <a:lstStyle/>
        <a:p>
          <a:endParaRPr lang="en-IN"/>
        </a:p>
      </dgm:t>
    </dgm:pt>
    <dgm:pt modelId="{1F21DA60-3A32-40D7-9DD2-61F4001CBC41}" type="sibTrans" cxnId="{06AA9A9C-BE71-406A-B1E7-980E67155915}">
      <dgm:prSet/>
      <dgm:spPr/>
      <dgm:t>
        <a:bodyPr/>
        <a:lstStyle/>
        <a:p>
          <a:endParaRPr lang="en-IN"/>
        </a:p>
      </dgm:t>
    </dgm:pt>
    <dgm:pt modelId="{D795F887-CF1F-4F90-A7F8-E6F53FB11DC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The platform receives an average of </a:t>
          </a:r>
          <a:r>
            <a:rPr lang="en-US" b="1" i="0" dirty="0"/>
            <a:t>1.2 million orders daily</a:t>
          </a:r>
          <a:r>
            <a:rPr lang="en-US" b="0" i="0" dirty="0"/>
            <a:t>.</a:t>
          </a:r>
          <a:endParaRPr lang="en-IN" dirty="0"/>
        </a:p>
      </dgm:t>
    </dgm:pt>
    <dgm:pt modelId="{0EEAE794-25D9-4187-ACD0-73F80DBCAF96}" type="parTrans" cxnId="{4DD35FF7-C7AB-49BE-8C08-53BD49DB6952}">
      <dgm:prSet/>
      <dgm:spPr/>
      <dgm:t>
        <a:bodyPr/>
        <a:lstStyle/>
        <a:p>
          <a:endParaRPr lang="en-IN"/>
        </a:p>
      </dgm:t>
    </dgm:pt>
    <dgm:pt modelId="{2921DF1A-02DC-4D50-B162-34711A1EFB0A}" type="sibTrans" cxnId="{4DD35FF7-C7AB-49BE-8C08-53BD49DB6952}">
      <dgm:prSet/>
      <dgm:spPr/>
      <dgm:t>
        <a:bodyPr/>
        <a:lstStyle/>
        <a:p>
          <a:endParaRPr lang="en-IN"/>
        </a:p>
      </dgm:t>
    </dgm:pt>
    <dgm:pt modelId="{69CEA953-D7AA-4726-A891-0049DD70B85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It operates in </a:t>
          </a:r>
          <a:r>
            <a:rPr lang="en-US" b="1" i="0" dirty="0"/>
            <a:t>24 countries</a:t>
          </a:r>
          <a:r>
            <a:rPr lang="en-US" b="0" i="0" dirty="0"/>
            <a:t> and is present in </a:t>
          </a:r>
          <a:r>
            <a:rPr lang="en-US" b="1" i="0" dirty="0"/>
            <a:t>over 3,200 cities</a:t>
          </a:r>
          <a:r>
            <a:rPr lang="en-US" b="0" i="0" dirty="0"/>
            <a:t> worldwide.</a:t>
          </a:r>
          <a:endParaRPr lang="en-IN" dirty="0"/>
        </a:p>
      </dgm:t>
    </dgm:pt>
    <dgm:pt modelId="{0CAB20AF-7396-4204-9C0D-95B067C8C7CB}" type="parTrans" cxnId="{977FABF7-A404-4545-90AA-807C68F4561D}">
      <dgm:prSet/>
      <dgm:spPr/>
      <dgm:t>
        <a:bodyPr/>
        <a:lstStyle/>
        <a:p>
          <a:endParaRPr lang="en-IN"/>
        </a:p>
      </dgm:t>
    </dgm:pt>
    <dgm:pt modelId="{7B58B805-8019-4E74-97E2-06AEB0A313ED}" type="sibTrans" cxnId="{977FABF7-A404-4545-90AA-807C68F4561D}">
      <dgm:prSet/>
      <dgm:spPr/>
      <dgm:t>
        <a:bodyPr/>
        <a:lstStyle/>
        <a:p>
          <a:endParaRPr lang="en-IN"/>
        </a:p>
      </dgm:t>
    </dgm:pt>
    <dgm:pt modelId="{2AE7C5E4-2ECC-4B29-9A58-5B625632C1F4}">
      <dgm:prSet phldrT="[Text]"/>
      <dgm:spPr/>
      <dgm:t>
        <a:bodyPr/>
        <a:lstStyle/>
        <a:p>
          <a:r>
            <a:rPr lang="en-US" b="1" i="0" dirty="0"/>
            <a:t>Zomato’s revenue in Dec 2022: </a:t>
          </a:r>
          <a:r>
            <a:rPr lang="en-US" b="0" i="0" dirty="0"/>
            <a:t>1,948 crores (The revenue rose 75% to Rs 1,948 crore from Rs 1,112 crore in Q3FY22)</a:t>
          </a:r>
          <a:endParaRPr lang="en-IN" dirty="0"/>
        </a:p>
      </dgm:t>
    </dgm:pt>
    <dgm:pt modelId="{3E5AB59E-FA38-4B52-8A73-6D7A7ACB1D23}" type="parTrans" cxnId="{DC360A90-6080-46A3-936F-24EFBD151354}">
      <dgm:prSet/>
      <dgm:spPr/>
      <dgm:t>
        <a:bodyPr/>
        <a:lstStyle/>
        <a:p>
          <a:endParaRPr lang="en-IN"/>
        </a:p>
      </dgm:t>
    </dgm:pt>
    <dgm:pt modelId="{82F1299C-45C7-4A24-9B79-362DD42E8A38}" type="sibTrans" cxnId="{DC360A90-6080-46A3-936F-24EFBD151354}">
      <dgm:prSet/>
      <dgm:spPr/>
      <dgm:t>
        <a:bodyPr/>
        <a:lstStyle/>
        <a:p>
          <a:endParaRPr lang="en-IN"/>
        </a:p>
      </dgm:t>
    </dgm:pt>
    <dgm:pt modelId="{AE682626-6E5C-4971-A1A2-172F7686D12C}" type="pres">
      <dgm:prSet presAssocID="{0062A1E2-0DD1-49E2-99F4-D07013E6D2D6}" presName="cycle" presStyleCnt="0">
        <dgm:presLayoutVars>
          <dgm:dir/>
          <dgm:resizeHandles val="exact"/>
        </dgm:presLayoutVars>
      </dgm:prSet>
      <dgm:spPr/>
    </dgm:pt>
    <dgm:pt modelId="{82147837-C546-4159-9038-519914D810A4}" type="pres">
      <dgm:prSet presAssocID="{34D3F490-0AAD-4967-8A54-916DF963C865}" presName="dummy" presStyleCnt="0"/>
      <dgm:spPr/>
    </dgm:pt>
    <dgm:pt modelId="{FCFDCA62-6DA0-42FE-BF1F-5D340A3C9D8B}" type="pres">
      <dgm:prSet presAssocID="{34D3F490-0AAD-4967-8A54-916DF963C865}" presName="node" presStyleLbl="revTx" presStyleIdx="0" presStyleCnt="5">
        <dgm:presLayoutVars>
          <dgm:bulletEnabled val="1"/>
        </dgm:presLayoutVars>
      </dgm:prSet>
      <dgm:spPr/>
    </dgm:pt>
    <dgm:pt modelId="{C06993BB-815E-4DA2-8FDF-0321058F2DCB}" type="pres">
      <dgm:prSet presAssocID="{24B064F3-5A1D-4400-9B76-F85E1D8C49A9}" presName="sibTrans" presStyleLbl="node1" presStyleIdx="0" presStyleCnt="5"/>
      <dgm:spPr/>
    </dgm:pt>
    <dgm:pt modelId="{682AAC19-443A-4E9E-BF77-688231F258CC}" type="pres">
      <dgm:prSet presAssocID="{A9BE7BCD-FAAB-4DE5-9B11-D9F8DA2BEEC6}" presName="dummy" presStyleCnt="0"/>
      <dgm:spPr/>
    </dgm:pt>
    <dgm:pt modelId="{8837EEF0-A774-46AB-BF60-723DD114D078}" type="pres">
      <dgm:prSet presAssocID="{A9BE7BCD-FAAB-4DE5-9B11-D9F8DA2BEEC6}" presName="node" presStyleLbl="revTx" presStyleIdx="1" presStyleCnt="5">
        <dgm:presLayoutVars>
          <dgm:bulletEnabled val="1"/>
        </dgm:presLayoutVars>
      </dgm:prSet>
      <dgm:spPr/>
    </dgm:pt>
    <dgm:pt modelId="{4934338E-1B86-4023-A0E3-F54AFC814C13}" type="pres">
      <dgm:prSet presAssocID="{1F21DA60-3A32-40D7-9DD2-61F4001CBC41}" presName="sibTrans" presStyleLbl="node1" presStyleIdx="1" presStyleCnt="5"/>
      <dgm:spPr/>
    </dgm:pt>
    <dgm:pt modelId="{0669D924-5AC1-45B3-A4F8-C722AFC0B6AA}" type="pres">
      <dgm:prSet presAssocID="{D795F887-CF1F-4F90-A7F8-E6F53FB11DC4}" presName="dummy" presStyleCnt="0"/>
      <dgm:spPr/>
    </dgm:pt>
    <dgm:pt modelId="{3C660151-B362-42F9-B1B3-3455678DE317}" type="pres">
      <dgm:prSet presAssocID="{D795F887-CF1F-4F90-A7F8-E6F53FB11DC4}" presName="node" presStyleLbl="revTx" presStyleIdx="2" presStyleCnt="5">
        <dgm:presLayoutVars>
          <dgm:bulletEnabled val="1"/>
        </dgm:presLayoutVars>
      </dgm:prSet>
      <dgm:spPr/>
    </dgm:pt>
    <dgm:pt modelId="{70676485-08BF-40C3-8F41-D8AFBC6DD8AC}" type="pres">
      <dgm:prSet presAssocID="{2921DF1A-02DC-4D50-B162-34711A1EFB0A}" presName="sibTrans" presStyleLbl="node1" presStyleIdx="2" presStyleCnt="5"/>
      <dgm:spPr/>
    </dgm:pt>
    <dgm:pt modelId="{47714E00-D607-42FB-913A-B9AFBBE24FAC}" type="pres">
      <dgm:prSet presAssocID="{69CEA953-D7AA-4726-A891-0049DD70B854}" presName="dummy" presStyleCnt="0"/>
      <dgm:spPr/>
    </dgm:pt>
    <dgm:pt modelId="{A5B53A69-E04B-4EB5-AA30-18BCC44CA093}" type="pres">
      <dgm:prSet presAssocID="{69CEA953-D7AA-4726-A891-0049DD70B854}" presName="node" presStyleLbl="revTx" presStyleIdx="3" presStyleCnt="5">
        <dgm:presLayoutVars>
          <dgm:bulletEnabled val="1"/>
        </dgm:presLayoutVars>
      </dgm:prSet>
      <dgm:spPr/>
    </dgm:pt>
    <dgm:pt modelId="{DA2B316E-1195-41C2-BFA2-B8070AAFD6C1}" type="pres">
      <dgm:prSet presAssocID="{7B58B805-8019-4E74-97E2-06AEB0A313ED}" presName="sibTrans" presStyleLbl="node1" presStyleIdx="3" presStyleCnt="5"/>
      <dgm:spPr/>
    </dgm:pt>
    <dgm:pt modelId="{A670D660-C3C4-4BA9-93DE-7BFD9694D9CE}" type="pres">
      <dgm:prSet presAssocID="{2AE7C5E4-2ECC-4B29-9A58-5B625632C1F4}" presName="dummy" presStyleCnt="0"/>
      <dgm:spPr/>
    </dgm:pt>
    <dgm:pt modelId="{2B8D62E7-688C-4845-AC6D-1DDC65264698}" type="pres">
      <dgm:prSet presAssocID="{2AE7C5E4-2ECC-4B29-9A58-5B625632C1F4}" presName="node" presStyleLbl="revTx" presStyleIdx="4" presStyleCnt="5">
        <dgm:presLayoutVars>
          <dgm:bulletEnabled val="1"/>
        </dgm:presLayoutVars>
      </dgm:prSet>
      <dgm:spPr/>
    </dgm:pt>
    <dgm:pt modelId="{C4B346B7-8504-4D26-B59F-D7B0B1611DBD}" type="pres">
      <dgm:prSet presAssocID="{82F1299C-45C7-4A24-9B79-362DD42E8A38}" presName="sibTrans" presStyleLbl="node1" presStyleIdx="4" presStyleCnt="5"/>
      <dgm:spPr/>
    </dgm:pt>
  </dgm:ptLst>
  <dgm:cxnLst>
    <dgm:cxn modelId="{67E08D1A-99CD-44CC-AAAA-0907F91CEA66}" type="presOf" srcId="{69CEA953-D7AA-4726-A891-0049DD70B854}" destId="{A5B53A69-E04B-4EB5-AA30-18BCC44CA093}" srcOrd="0" destOrd="0" presId="urn:microsoft.com/office/officeart/2005/8/layout/cycle1"/>
    <dgm:cxn modelId="{7069181E-DD37-4F65-9525-3909C8DBD54A}" type="presOf" srcId="{1F21DA60-3A32-40D7-9DD2-61F4001CBC41}" destId="{4934338E-1B86-4023-A0E3-F54AFC814C13}" srcOrd="0" destOrd="0" presId="urn:microsoft.com/office/officeart/2005/8/layout/cycle1"/>
    <dgm:cxn modelId="{3DCE225E-1BA5-4F16-93A5-9A91034D2F48}" type="presOf" srcId="{2AE7C5E4-2ECC-4B29-9A58-5B625632C1F4}" destId="{2B8D62E7-688C-4845-AC6D-1DDC65264698}" srcOrd="0" destOrd="0" presId="urn:microsoft.com/office/officeart/2005/8/layout/cycle1"/>
    <dgm:cxn modelId="{EE8A6E49-DBA3-45AD-A279-F7081A440AEB}" type="presOf" srcId="{24B064F3-5A1D-4400-9B76-F85E1D8C49A9}" destId="{C06993BB-815E-4DA2-8FDF-0321058F2DCB}" srcOrd="0" destOrd="0" presId="urn:microsoft.com/office/officeart/2005/8/layout/cycle1"/>
    <dgm:cxn modelId="{96509C77-BC49-488C-9E17-037C74C3F3CD}" type="presOf" srcId="{34D3F490-0AAD-4967-8A54-916DF963C865}" destId="{FCFDCA62-6DA0-42FE-BF1F-5D340A3C9D8B}" srcOrd="0" destOrd="0" presId="urn:microsoft.com/office/officeart/2005/8/layout/cycle1"/>
    <dgm:cxn modelId="{E913F687-CCE1-457A-9FA4-8D42A223C10A}" type="presOf" srcId="{2921DF1A-02DC-4D50-B162-34711A1EFB0A}" destId="{70676485-08BF-40C3-8F41-D8AFBC6DD8AC}" srcOrd="0" destOrd="0" presId="urn:microsoft.com/office/officeart/2005/8/layout/cycle1"/>
    <dgm:cxn modelId="{9940538A-6288-40FE-9312-BD8A91DCA0B0}" type="presOf" srcId="{A9BE7BCD-FAAB-4DE5-9B11-D9F8DA2BEEC6}" destId="{8837EEF0-A774-46AB-BF60-723DD114D078}" srcOrd="0" destOrd="0" presId="urn:microsoft.com/office/officeart/2005/8/layout/cycle1"/>
    <dgm:cxn modelId="{DC360A90-6080-46A3-936F-24EFBD151354}" srcId="{0062A1E2-0DD1-49E2-99F4-D07013E6D2D6}" destId="{2AE7C5E4-2ECC-4B29-9A58-5B625632C1F4}" srcOrd="4" destOrd="0" parTransId="{3E5AB59E-FA38-4B52-8A73-6D7A7ACB1D23}" sibTransId="{82F1299C-45C7-4A24-9B79-362DD42E8A38}"/>
    <dgm:cxn modelId="{E25A2190-C208-4AC5-8064-F7EFD5704AC1}" type="presOf" srcId="{0062A1E2-0DD1-49E2-99F4-D07013E6D2D6}" destId="{AE682626-6E5C-4971-A1A2-172F7686D12C}" srcOrd="0" destOrd="0" presId="urn:microsoft.com/office/officeart/2005/8/layout/cycle1"/>
    <dgm:cxn modelId="{06AA9A9C-BE71-406A-B1E7-980E67155915}" srcId="{0062A1E2-0DD1-49E2-99F4-D07013E6D2D6}" destId="{A9BE7BCD-FAAB-4DE5-9B11-D9F8DA2BEEC6}" srcOrd="1" destOrd="0" parTransId="{84AC8A91-D3BB-47B2-8F50-60332FEE0F97}" sibTransId="{1F21DA60-3A32-40D7-9DD2-61F4001CBC41}"/>
    <dgm:cxn modelId="{E401F1A5-035D-4B88-B1A6-D18BBD6B5D15}" type="presOf" srcId="{82F1299C-45C7-4A24-9B79-362DD42E8A38}" destId="{C4B346B7-8504-4D26-B59F-D7B0B1611DBD}" srcOrd="0" destOrd="0" presId="urn:microsoft.com/office/officeart/2005/8/layout/cycle1"/>
    <dgm:cxn modelId="{772911B5-B392-428A-BDF6-B9C389602E18}" type="presOf" srcId="{7B58B805-8019-4E74-97E2-06AEB0A313ED}" destId="{DA2B316E-1195-41C2-BFA2-B8070AAFD6C1}" srcOrd="0" destOrd="0" presId="urn:microsoft.com/office/officeart/2005/8/layout/cycle1"/>
    <dgm:cxn modelId="{A4ECE4C1-D23F-4369-B385-DD778C64E2A7}" srcId="{0062A1E2-0DD1-49E2-99F4-D07013E6D2D6}" destId="{34D3F490-0AAD-4967-8A54-916DF963C865}" srcOrd="0" destOrd="0" parTransId="{E5135978-1544-4EF5-AD3D-8E1E3C09E030}" sibTransId="{24B064F3-5A1D-4400-9B76-F85E1D8C49A9}"/>
    <dgm:cxn modelId="{0DA3D7C9-7C39-45F2-89AB-F8DD6E3E6894}" type="presOf" srcId="{D795F887-CF1F-4F90-A7F8-E6F53FB11DC4}" destId="{3C660151-B362-42F9-B1B3-3455678DE317}" srcOrd="0" destOrd="0" presId="urn:microsoft.com/office/officeart/2005/8/layout/cycle1"/>
    <dgm:cxn modelId="{4DD35FF7-C7AB-49BE-8C08-53BD49DB6952}" srcId="{0062A1E2-0DD1-49E2-99F4-D07013E6D2D6}" destId="{D795F887-CF1F-4F90-A7F8-E6F53FB11DC4}" srcOrd="2" destOrd="0" parTransId="{0EEAE794-25D9-4187-ACD0-73F80DBCAF96}" sibTransId="{2921DF1A-02DC-4D50-B162-34711A1EFB0A}"/>
    <dgm:cxn modelId="{977FABF7-A404-4545-90AA-807C68F4561D}" srcId="{0062A1E2-0DD1-49E2-99F4-D07013E6D2D6}" destId="{69CEA953-D7AA-4726-A891-0049DD70B854}" srcOrd="3" destOrd="0" parTransId="{0CAB20AF-7396-4204-9C0D-95B067C8C7CB}" sibTransId="{7B58B805-8019-4E74-97E2-06AEB0A313ED}"/>
    <dgm:cxn modelId="{A06AC30C-4D2A-47CC-B4D3-8099591165C9}" type="presParOf" srcId="{AE682626-6E5C-4971-A1A2-172F7686D12C}" destId="{82147837-C546-4159-9038-519914D810A4}" srcOrd="0" destOrd="0" presId="urn:microsoft.com/office/officeart/2005/8/layout/cycle1"/>
    <dgm:cxn modelId="{CBFF649C-3066-4D11-AC4F-BF6DF76635D2}" type="presParOf" srcId="{AE682626-6E5C-4971-A1A2-172F7686D12C}" destId="{FCFDCA62-6DA0-42FE-BF1F-5D340A3C9D8B}" srcOrd="1" destOrd="0" presId="urn:microsoft.com/office/officeart/2005/8/layout/cycle1"/>
    <dgm:cxn modelId="{DCF43862-7599-4EE8-87D6-B2475FD10CB1}" type="presParOf" srcId="{AE682626-6E5C-4971-A1A2-172F7686D12C}" destId="{C06993BB-815E-4DA2-8FDF-0321058F2DCB}" srcOrd="2" destOrd="0" presId="urn:microsoft.com/office/officeart/2005/8/layout/cycle1"/>
    <dgm:cxn modelId="{46F2DC49-2D44-4FFE-A56A-22634E45D346}" type="presParOf" srcId="{AE682626-6E5C-4971-A1A2-172F7686D12C}" destId="{682AAC19-443A-4E9E-BF77-688231F258CC}" srcOrd="3" destOrd="0" presId="urn:microsoft.com/office/officeart/2005/8/layout/cycle1"/>
    <dgm:cxn modelId="{F08049AC-7EFA-468A-9987-23AD5683493F}" type="presParOf" srcId="{AE682626-6E5C-4971-A1A2-172F7686D12C}" destId="{8837EEF0-A774-46AB-BF60-723DD114D078}" srcOrd="4" destOrd="0" presId="urn:microsoft.com/office/officeart/2005/8/layout/cycle1"/>
    <dgm:cxn modelId="{5CFC21EE-E521-4E05-A7B0-53EBF9683000}" type="presParOf" srcId="{AE682626-6E5C-4971-A1A2-172F7686D12C}" destId="{4934338E-1B86-4023-A0E3-F54AFC814C13}" srcOrd="5" destOrd="0" presId="urn:microsoft.com/office/officeart/2005/8/layout/cycle1"/>
    <dgm:cxn modelId="{2A8ADD86-E53F-447A-9913-65061B2FDBB0}" type="presParOf" srcId="{AE682626-6E5C-4971-A1A2-172F7686D12C}" destId="{0669D924-5AC1-45B3-A4F8-C722AFC0B6AA}" srcOrd="6" destOrd="0" presId="urn:microsoft.com/office/officeart/2005/8/layout/cycle1"/>
    <dgm:cxn modelId="{D748F406-B2B5-4A60-8BB1-A831A57BD035}" type="presParOf" srcId="{AE682626-6E5C-4971-A1A2-172F7686D12C}" destId="{3C660151-B362-42F9-B1B3-3455678DE317}" srcOrd="7" destOrd="0" presId="urn:microsoft.com/office/officeart/2005/8/layout/cycle1"/>
    <dgm:cxn modelId="{35F17BB3-536A-4D1F-8519-7FFC648A4B24}" type="presParOf" srcId="{AE682626-6E5C-4971-A1A2-172F7686D12C}" destId="{70676485-08BF-40C3-8F41-D8AFBC6DD8AC}" srcOrd="8" destOrd="0" presId="urn:microsoft.com/office/officeart/2005/8/layout/cycle1"/>
    <dgm:cxn modelId="{002F6E29-4A96-42DC-93BC-1071F7E0E806}" type="presParOf" srcId="{AE682626-6E5C-4971-A1A2-172F7686D12C}" destId="{47714E00-D607-42FB-913A-B9AFBBE24FAC}" srcOrd="9" destOrd="0" presId="urn:microsoft.com/office/officeart/2005/8/layout/cycle1"/>
    <dgm:cxn modelId="{1366C1E4-E8E4-4F98-A958-F8472A3967E1}" type="presParOf" srcId="{AE682626-6E5C-4971-A1A2-172F7686D12C}" destId="{A5B53A69-E04B-4EB5-AA30-18BCC44CA093}" srcOrd="10" destOrd="0" presId="urn:microsoft.com/office/officeart/2005/8/layout/cycle1"/>
    <dgm:cxn modelId="{2C9F74BD-28AA-4173-84F9-16F786B0D548}" type="presParOf" srcId="{AE682626-6E5C-4971-A1A2-172F7686D12C}" destId="{DA2B316E-1195-41C2-BFA2-B8070AAFD6C1}" srcOrd="11" destOrd="0" presId="urn:microsoft.com/office/officeart/2005/8/layout/cycle1"/>
    <dgm:cxn modelId="{2C688323-4D82-4343-97B8-58F85DAFE499}" type="presParOf" srcId="{AE682626-6E5C-4971-A1A2-172F7686D12C}" destId="{A670D660-C3C4-4BA9-93DE-7BFD9694D9CE}" srcOrd="12" destOrd="0" presId="urn:microsoft.com/office/officeart/2005/8/layout/cycle1"/>
    <dgm:cxn modelId="{FA8980F3-0C6F-4F95-ABCD-790F5CA1E782}" type="presParOf" srcId="{AE682626-6E5C-4971-A1A2-172F7686D12C}" destId="{2B8D62E7-688C-4845-AC6D-1DDC65264698}" srcOrd="13" destOrd="0" presId="urn:microsoft.com/office/officeart/2005/8/layout/cycle1"/>
    <dgm:cxn modelId="{01E7B24F-3CAE-4AC6-9946-DCE3AD05E7B4}" type="presParOf" srcId="{AE682626-6E5C-4971-A1A2-172F7686D12C}" destId="{C4B346B7-8504-4D26-B59F-D7B0B1611DB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DCA62-6DA0-42FE-BF1F-5D340A3C9D8B}">
      <dsp:nvSpPr>
        <dsp:cNvPr id="0" name=""/>
        <dsp:cNvSpPr/>
      </dsp:nvSpPr>
      <dsp:spPr>
        <a:xfrm>
          <a:off x="6321907" y="42709"/>
          <a:ext cx="1458308" cy="1458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Zomato has </a:t>
          </a:r>
          <a:r>
            <a:rPr lang="en-US" sz="1400" b="1" i="0" kern="1200" dirty="0"/>
            <a:t>80 million monthly active users</a:t>
          </a:r>
          <a:r>
            <a:rPr lang="en-US" sz="1400" b="0" i="0" kern="1200" dirty="0"/>
            <a:t> as of March 2023, primarily targeting the </a:t>
          </a:r>
          <a:r>
            <a:rPr lang="en-US" sz="1400" b="1" i="0" kern="1200" dirty="0"/>
            <a:t>18-35-year-old demographic</a:t>
          </a:r>
          <a:r>
            <a:rPr lang="en-US" sz="1400" b="0" i="0" kern="1200" dirty="0"/>
            <a:t>.</a:t>
          </a:r>
          <a:endParaRPr lang="en-IN" sz="1400" kern="1200" dirty="0"/>
        </a:p>
      </dsp:txBody>
      <dsp:txXfrm>
        <a:off x="6321907" y="42709"/>
        <a:ext cx="1458308" cy="1458308"/>
      </dsp:txXfrm>
    </dsp:sp>
    <dsp:sp modelId="{C06993BB-815E-4DA2-8FDF-0321058F2DCB}">
      <dsp:nvSpPr>
        <dsp:cNvPr id="0" name=""/>
        <dsp:cNvSpPr/>
      </dsp:nvSpPr>
      <dsp:spPr>
        <a:xfrm>
          <a:off x="2889453" y="282"/>
          <a:ext cx="5470117" cy="5470117"/>
        </a:xfrm>
        <a:prstGeom prst="circularArrow">
          <a:avLst>
            <a:gd name="adj1" fmla="val 5199"/>
            <a:gd name="adj2" fmla="val 335800"/>
            <a:gd name="adj3" fmla="val 21293701"/>
            <a:gd name="adj4" fmla="val 19765837"/>
            <a:gd name="adj5" fmla="val 606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7EEF0-A774-46AB-BF60-723DD114D078}">
      <dsp:nvSpPr>
        <dsp:cNvPr id="0" name=""/>
        <dsp:cNvSpPr/>
      </dsp:nvSpPr>
      <dsp:spPr>
        <a:xfrm>
          <a:off x="7203563" y="2756167"/>
          <a:ext cx="1458308" cy="1458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Zomato lists </a:t>
          </a:r>
          <a:r>
            <a:rPr lang="en-US" sz="1400" b="1" i="0" kern="1200" dirty="0"/>
            <a:t>1.4 million restaurants</a:t>
          </a:r>
          <a:r>
            <a:rPr lang="en-US" sz="1400" b="0" i="0" kern="1200" dirty="0"/>
            <a:t> on its platform.</a:t>
          </a:r>
          <a:endParaRPr lang="en-IN" sz="1400" kern="1200" dirty="0"/>
        </a:p>
      </dsp:txBody>
      <dsp:txXfrm>
        <a:off x="7203563" y="2756167"/>
        <a:ext cx="1458308" cy="1458308"/>
      </dsp:txXfrm>
    </dsp:sp>
    <dsp:sp modelId="{4934338E-1B86-4023-A0E3-F54AFC814C13}">
      <dsp:nvSpPr>
        <dsp:cNvPr id="0" name=""/>
        <dsp:cNvSpPr/>
      </dsp:nvSpPr>
      <dsp:spPr>
        <a:xfrm>
          <a:off x="2889453" y="282"/>
          <a:ext cx="5470117" cy="5470117"/>
        </a:xfrm>
        <a:prstGeom prst="circularArrow">
          <a:avLst>
            <a:gd name="adj1" fmla="val 5199"/>
            <a:gd name="adj2" fmla="val 335800"/>
            <a:gd name="adj3" fmla="val 4015174"/>
            <a:gd name="adj4" fmla="val 2252996"/>
            <a:gd name="adj5" fmla="val 606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60151-B362-42F9-B1B3-3455678DE317}">
      <dsp:nvSpPr>
        <dsp:cNvPr id="0" name=""/>
        <dsp:cNvSpPr/>
      </dsp:nvSpPr>
      <dsp:spPr>
        <a:xfrm>
          <a:off x="4895358" y="4433177"/>
          <a:ext cx="1458308" cy="1458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The platform receives an average of </a:t>
          </a:r>
          <a:r>
            <a:rPr lang="en-US" sz="1400" b="1" i="0" kern="1200" dirty="0"/>
            <a:t>1.2 million orders daily</a:t>
          </a:r>
          <a:r>
            <a:rPr lang="en-US" sz="1400" b="0" i="0" kern="1200" dirty="0"/>
            <a:t>.</a:t>
          </a:r>
          <a:endParaRPr lang="en-IN" sz="1400" kern="1200" dirty="0"/>
        </a:p>
      </dsp:txBody>
      <dsp:txXfrm>
        <a:off x="4895358" y="4433177"/>
        <a:ext cx="1458308" cy="1458308"/>
      </dsp:txXfrm>
    </dsp:sp>
    <dsp:sp modelId="{70676485-08BF-40C3-8F41-D8AFBC6DD8AC}">
      <dsp:nvSpPr>
        <dsp:cNvPr id="0" name=""/>
        <dsp:cNvSpPr/>
      </dsp:nvSpPr>
      <dsp:spPr>
        <a:xfrm>
          <a:off x="2889453" y="282"/>
          <a:ext cx="5470117" cy="5470117"/>
        </a:xfrm>
        <a:prstGeom prst="circularArrow">
          <a:avLst>
            <a:gd name="adj1" fmla="val 5199"/>
            <a:gd name="adj2" fmla="val 335800"/>
            <a:gd name="adj3" fmla="val 8211204"/>
            <a:gd name="adj4" fmla="val 6449026"/>
            <a:gd name="adj5" fmla="val 606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53A69-E04B-4EB5-AA30-18BCC44CA093}">
      <dsp:nvSpPr>
        <dsp:cNvPr id="0" name=""/>
        <dsp:cNvSpPr/>
      </dsp:nvSpPr>
      <dsp:spPr>
        <a:xfrm>
          <a:off x="2587152" y="2756167"/>
          <a:ext cx="1458308" cy="1458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It operates in </a:t>
          </a:r>
          <a:r>
            <a:rPr lang="en-US" sz="1400" b="1" i="0" kern="1200" dirty="0"/>
            <a:t>24 countries</a:t>
          </a:r>
          <a:r>
            <a:rPr lang="en-US" sz="1400" b="0" i="0" kern="1200" dirty="0"/>
            <a:t> and is present in </a:t>
          </a:r>
          <a:r>
            <a:rPr lang="en-US" sz="1400" b="1" i="0" kern="1200" dirty="0"/>
            <a:t>over 3,200 cities</a:t>
          </a:r>
          <a:r>
            <a:rPr lang="en-US" sz="1400" b="0" i="0" kern="1200" dirty="0"/>
            <a:t> worldwide.</a:t>
          </a:r>
          <a:endParaRPr lang="en-IN" sz="1400" kern="1200" dirty="0"/>
        </a:p>
      </dsp:txBody>
      <dsp:txXfrm>
        <a:off x="2587152" y="2756167"/>
        <a:ext cx="1458308" cy="1458308"/>
      </dsp:txXfrm>
    </dsp:sp>
    <dsp:sp modelId="{DA2B316E-1195-41C2-BFA2-B8070AAFD6C1}">
      <dsp:nvSpPr>
        <dsp:cNvPr id="0" name=""/>
        <dsp:cNvSpPr/>
      </dsp:nvSpPr>
      <dsp:spPr>
        <a:xfrm>
          <a:off x="2889453" y="282"/>
          <a:ext cx="5470117" cy="5470117"/>
        </a:xfrm>
        <a:prstGeom prst="circularArrow">
          <a:avLst>
            <a:gd name="adj1" fmla="val 5199"/>
            <a:gd name="adj2" fmla="val 335800"/>
            <a:gd name="adj3" fmla="val 12298363"/>
            <a:gd name="adj4" fmla="val 10770499"/>
            <a:gd name="adj5" fmla="val 606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D62E7-688C-4845-AC6D-1DDC65264698}">
      <dsp:nvSpPr>
        <dsp:cNvPr id="0" name=""/>
        <dsp:cNvSpPr/>
      </dsp:nvSpPr>
      <dsp:spPr>
        <a:xfrm>
          <a:off x="3468808" y="42709"/>
          <a:ext cx="1458308" cy="1458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Zomato’s revenue in Dec 2022: </a:t>
          </a:r>
          <a:r>
            <a:rPr lang="en-US" sz="1400" b="0" i="0" kern="1200" dirty="0"/>
            <a:t>1,948 crores (The revenue rose 75% to Rs 1,948 crore from Rs 1,112 crore in Q3FY22)</a:t>
          </a:r>
          <a:endParaRPr lang="en-IN" sz="1400" kern="1200" dirty="0"/>
        </a:p>
      </dsp:txBody>
      <dsp:txXfrm>
        <a:off x="3468808" y="42709"/>
        <a:ext cx="1458308" cy="1458308"/>
      </dsp:txXfrm>
    </dsp:sp>
    <dsp:sp modelId="{C4B346B7-8504-4D26-B59F-D7B0B1611DBD}">
      <dsp:nvSpPr>
        <dsp:cNvPr id="0" name=""/>
        <dsp:cNvSpPr/>
      </dsp:nvSpPr>
      <dsp:spPr>
        <a:xfrm>
          <a:off x="2889453" y="282"/>
          <a:ext cx="5470117" cy="5470117"/>
        </a:xfrm>
        <a:prstGeom prst="circularArrow">
          <a:avLst>
            <a:gd name="adj1" fmla="val 5199"/>
            <a:gd name="adj2" fmla="val 335800"/>
            <a:gd name="adj3" fmla="val 16866161"/>
            <a:gd name="adj4" fmla="val 15198039"/>
            <a:gd name="adj5" fmla="val 606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82CC3-44A2-48B4-82E6-5F3A83422952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956F5-3414-4012-BFC8-EC395F2E0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99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956F5-3414-4012-BFC8-EC395F2E080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28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956F5-3414-4012-BFC8-EC395F2E080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22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4810-E71F-4FB2-AE22-8495306E3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96A8F-629B-460C-8D2C-7DEA71F26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88E4-842A-4FAF-8DAD-D680531E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6789-2897-455F-B45A-69173556A5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5EF86-7952-4BDC-9539-09102ED9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D3E3C-ABDC-46C9-9DB8-BEFAD4A3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181B-1672-441C-A8C1-D348A53E4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69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64EE-2D70-4FAC-A5AE-CEA73DDC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134C5-0510-40D1-9FB5-0A14E2BA7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A513-7061-4972-A388-1EB194A7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6789-2897-455F-B45A-69173556A5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944D-5089-44C6-ABC2-20C495CB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1E3A6-4631-4F1D-9F94-BEE96EF0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181B-1672-441C-A8C1-D348A53E4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74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86E600-EAA7-454D-B945-11198BF40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E2C3E-54F8-4C8C-B99E-52E2D6FBC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C2C83-8F92-4C81-ADC9-8EA8273D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6789-2897-455F-B45A-69173556A5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9C3F6-9B24-4B14-8A7A-9CA351C8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F5F0-424F-4B76-9D57-D5E01B2F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181B-1672-441C-A8C1-D348A53E4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00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14BB-213A-4189-9D18-EADD3B8A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FC31-5598-4478-B835-92738873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E5C4B-3705-4A93-AC89-E5E743B4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6789-2897-455F-B45A-69173556A5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04FC5-6368-47AC-B68A-FAD4AFD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C1725-4945-4830-8D71-42455C9C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181B-1672-441C-A8C1-D348A53E4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1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ABA3-95BF-4E2B-9E10-E7E31A7B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C6900-5AA6-4CE9-836E-4CC09483B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56658-6C01-44AB-984A-BA4FB802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6789-2897-455F-B45A-69173556A5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4B044-44A4-4EA3-92B6-D5D075CE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40CFA-7E06-4F93-8D58-857790B2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181B-1672-441C-A8C1-D348A53E4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22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F194-3AF2-4141-9860-2C133195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5933-9FE4-411E-ABC0-38CDAF8A3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99C54-43FD-4834-9173-04CDEDEA4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9FD0B-0F55-48AB-A182-66006C37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6789-2897-455F-B45A-69173556A5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BC467-A01C-4C2A-9781-E10B03EC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14E3E-0EE1-4A04-9F89-E3F9A593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181B-1672-441C-A8C1-D348A53E4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58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29DF-1C6A-4868-8559-6BBC0FE9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B6AE7-376E-471E-8667-5A71B7B96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3A549-1F7D-4788-BAB1-EE87EA919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78F45-F211-4FF8-A3F5-9E5FA0540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13041-2E60-404E-A8D8-61D93B763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4B40A-939A-4916-B312-809C9675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6789-2897-455F-B45A-69173556A5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A5D78-2072-4B77-A2D0-3AF107D1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BD41F-A6A4-4400-8852-82EEF20E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181B-1672-441C-A8C1-D348A53E4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59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0191-EFD4-496C-BEF8-E40CE703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403DA-E222-4216-A615-042CD66A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6789-2897-455F-B45A-69173556A5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3CBFE-474A-4F1A-84A4-AC4CEB79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F42AB-0738-4432-84EF-5DBFBCC9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181B-1672-441C-A8C1-D348A53E4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22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7E7A0-1D10-4369-80B8-8B0FA36A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6789-2897-455F-B45A-69173556A5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361D0-DC13-42D1-89F1-7B1FD1A7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08063-0C12-45F3-9A06-C060927F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181B-1672-441C-A8C1-D348A53E4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17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7CCD-A4E3-4A23-A3C3-19B732A5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8EC8-3056-4867-9971-91FACA2A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9F4E7-6A02-41C7-8AAC-A221D8630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AD9D5-263F-4202-9392-656004D9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6789-2897-455F-B45A-69173556A5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84C17-5B7B-4CDD-AFFA-097A1925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A8565-6726-40E9-AA75-C8B1F175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181B-1672-441C-A8C1-D348A53E4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6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EB92-5E0B-40C8-B3E3-F2829F47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C7403-F6BC-468C-AE5C-3BA0FD5D1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CA671-2A9A-4DFF-B884-5B36EAA5A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001F0-C9D1-4BE5-812D-8B63ACB8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6789-2897-455F-B45A-69173556A5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3B806-AB52-4E0C-ADA6-B3D007C3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5F860-5186-43E2-96EC-C78BBA07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181B-1672-441C-A8C1-D348A53E4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01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8EE38-8C64-4CFF-8271-D3A4D5C2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EB4C6-1F39-4979-B70B-63878390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D1AD-DC39-48C1-8F25-F40701F6D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6789-2897-455F-B45A-69173556A5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9CB5-80E4-4E99-A43D-12242044C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98ED0-4BF6-4425-BBC5-E2E635F64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3181B-1672-441C-A8C1-D348A53E4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49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shrutimehta/zomato-restaurants-dat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orge Washington University | ICSB | International Council for Small  Business">
            <a:extLst>
              <a:ext uri="{FF2B5EF4-FFF2-40B4-BE49-F238E27FC236}">
                <a16:creationId xmlns:a16="http://schemas.microsoft.com/office/drawing/2014/main" id="{E2869135-25D2-443E-8DD8-41660D05F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4" y="0"/>
            <a:ext cx="1428750" cy="64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B7BD1D-EA33-42D8-9B05-0363BC05A2D7}"/>
              </a:ext>
            </a:extLst>
          </p:cNvPr>
          <p:cNvSpPr/>
          <p:nvPr/>
        </p:nvSpPr>
        <p:spPr>
          <a:xfrm>
            <a:off x="0" y="0"/>
            <a:ext cx="190500" cy="6858000"/>
          </a:xfrm>
          <a:prstGeom prst="rect">
            <a:avLst/>
          </a:prstGeom>
          <a:ln>
            <a:solidFill>
              <a:srgbClr val="288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C84A2-E507-400B-AE34-DF9E0387AE5D}"/>
              </a:ext>
            </a:extLst>
          </p:cNvPr>
          <p:cNvSpPr txBox="1"/>
          <p:nvPr/>
        </p:nvSpPr>
        <p:spPr>
          <a:xfrm>
            <a:off x="1885950" y="2192652"/>
            <a:ext cx="9439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Data Translation of Zomato Restaurants Data to MySQL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DA6E2-0E73-4D9A-846E-2DCC67FB1522}"/>
              </a:ext>
            </a:extLst>
          </p:cNvPr>
          <p:cNvSpPr txBox="1"/>
          <p:nvPr/>
        </p:nvSpPr>
        <p:spPr>
          <a:xfrm>
            <a:off x="638174" y="3657600"/>
            <a:ext cx="3552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By Robin Sah (G48297336)</a:t>
            </a:r>
          </a:p>
          <a:p>
            <a:endParaRPr lang="en-IN" sz="2000" dirty="0"/>
          </a:p>
          <a:p>
            <a:r>
              <a:rPr lang="en-IN" sz="2000" dirty="0"/>
              <a:t>4/29/2024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E0EEB-5E68-434D-AA9D-6C53D8CED62D}"/>
              </a:ext>
            </a:extLst>
          </p:cNvPr>
          <p:cNvSpPr txBox="1"/>
          <p:nvPr/>
        </p:nvSpPr>
        <p:spPr>
          <a:xfrm>
            <a:off x="8305800" y="3568066"/>
            <a:ext cx="3476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Instructor:</a:t>
            </a:r>
          </a:p>
          <a:p>
            <a:endParaRPr lang="en-IN" dirty="0"/>
          </a:p>
          <a:p>
            <a:r>
              <a:rPr lang="en-IN" dirty="0"/>
              <a:t>Joel Klein</a:t>
            </a:r>
          </a:p>
        </p:txBody>
      </p:sp>
      <p:pic>
        <p:nvPicPr>
          <p:cNvPr id="1028" name="Picture 4" descr="Zomato Database">
            <a:extLst>
              <a:ext uri="{FF2B5EF4-FFF2-40B4-BE49-F238E27FC236}">
                <a16:creationId xmlns:a16="http://schemas.microsoft.com/office/drawing/2014/main" id="{2AB67485-3F96-4B4C-84F3-ED585687F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30016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14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F05555-C33A-4826-BA79-78FA01460C9C}"/>
              </a:ext>
            </a:extLst>
          </p:cNvPr>
          <p:cNvSpPr txBox="1"/>
          <p:nvPr/>
        </p:nvSpPr>
        <p:spPr>
          <a:xfrm>
            <a:off x="315310" y="336332"/>
            <a:ext cx="8681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</a:rPr>
              <a:t>Get the count of restaurants per city in India</a:t>
            </a:r>
            <a:endParaRPr lang="en-IN" sz="2000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C4614-53D4-4D4B-80AE-CBA6B99D9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59" y="632286"/>
            <a:ext cx="6222124" cy="331973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C974ADF-014E-4125-8AAE-A4A043A6D8BC}"/>
              </a:ext>
            </a:extLst>
          </p:cNvPr>
          <p:cNvSpPr/>
          <p:nvPr/>
        </p:nvSpPr>
        <p:spPr>
          <a:xfrm>
            <a:off x="7241628" y="1618593"/>
            <a:ext cx="1124606" cy="1366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755A1-C9FF-467B-B601-6DD450424C17}"/>
              </a:ext>
            </a:extLst>
          </p:cNvPr>
          <p:cNvSpPr txBox="1"/>
          <p:nvPr/>
        </p:nvSpPr>
        <p:spPr>
          <a:xfrm>
            <a:off x="8650014" y="1135117"/>
            <a:ext cx="2511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capital has the most number of restaurants listed on the platform.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55CF9-6C2F-458A-8B12-6B4085CC5E92}"/>
              </a:ext>
            </a:extLst>
          </p:cNvPr>
          <p:cNvSpPr txBox="1"/>
          <p:nvPr/>
        </p:nvSpPr>
        <p:spPr>
          <a:xfrm>
            <a:off x="315310" y="3582685"/>
            <a:ext cx="708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View the area with most restaurants with high rating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45158A-FD6E-4881-B12F-558E0E6FA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741" y="3885904"/>
            <a:ext cx="8550381" cy="297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5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F4B8D9-D9BE-4868-93B0-2F58A80AB4C3}"/>
              </a:ext>
            </a:extLst>
          </p:cNvPr>
          <p:cNvSpPr/>
          <p:nvPr/>
        </p:nvSpPr>
        <p:spPr>
          <a:xfrm>
            <a:off x="0" y="0"/>
            <a:ext cx="190500" cy="6858000"/>
          </a:xfrm>
          <a:prstGeom prst="rect">
            <a:avLst/>
          </a:prstGeom>
          <a:ln>
            <a:solidFill>
              <a:srgbClr val="288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4056D-FE54-408E-AA35-32A09A6C428D}"/>
              </a:ext>
            </a:extLst>
          </p:cNvPr>
          <p:cNvSpPr txBox="1"/>
          <p:nvPr/>
        </p:nvSpPr>
        <p:spPr>
          <a:xfrm>
            <a:off x="390525" y="304800"/>
            <a:ext cx="742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Get the price range and aggregate rating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67FFB-2A4F-46C0-8173-04C5C43A4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06" y="1097249"/>
            <a:ext cx="4808637" cy="7011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02769-4718-4795-8D3E-139F50EB23B2}"/>
              </a:ext>
            </a:extLst>
          </p:cNvPr>
          <p:cNvSpPr txBox="1"/>
          <p:nvPr/>
        </p:nvSpPr>
        <p:spPr>
          <a:xfrm>
            <a:off x="8078887" y="847634"/>
            <a:ext cx="2924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3C4043"/>
                </a:solidFill>
                <a:effectLst/>
                <a:latin typeface="Inter"/>
              </a:rPr>
              <a:t>Suggesting that usually the restaurants with high rating are expensive.</a:t>
            </a:r>
            <a:endParaRPr lang="en-IN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ED5485D-E3E4-4DE3-A252-FFE334239CD2}"/>
              </a:ext>
            </a:extLst>
          </p:cNvPr>
          <p:cNvSpPr/>
          <p:nvPr/>
        </p:nvSpPr>
        <p:spPr>
          <a:xfrm>
            <a:off x="6724650" y="1352550"/>
            <a:ext cx="1209675" cy="17145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432C24-B01D-487A-AAA6-4B33E74AAC09}"/>
              </a:ext>
            </a:extLst>
          </p:cNvPr>
          <p:cNvSpPr txBox="1"/>
          <p:nvPr/>
        </p:nvSpPr>
        <p:spPr>
          <a:xfrm>
            <a:off x="504825" y="2969657"/>
            <a:ext cx="742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Find the top 3 most famous cuisines with counts and percentages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15E881-C11B-4BBF-AAAD-ABC93009C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034" y="4063332"/>
            <a:ext cx="3491389" cy="908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B05E17-53BA-428A-9580-0258E30F8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226" y="3455520"/>
            <a:ext cx="3597836" cy="2867026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971A42C-160F-4D1E-9C7A-DED51BA62DDF}"/>
              </a:ext>
            </a:extLst>
          </p:cNvPr>
          <p:cNvSpPr/>
          <p:nvPr/>
        </p:nvSpPr>
        <p:spPr>
          <a:xfrm>
            <a:off x="5572119" y="4431966"/>
            <a:ext cx="1209675" cy="17145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DCBBF-266F-4233-A71E-D37AC1D52D2C}"/>
              </a:ext>
            </a:extLst>
          </p:cNvPr>
          <p:cNvSpPr txBox="1"/>
          <p:nvPr/>
        </p:nvSpPr>
        <p:spPr>
          <a:xfrm>
            <a:off x="1549963" y="1944729"/>
            <a:ext cx="5355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B050"/>
                </a:solidFill>
              </a:rPr>
              <a:t>Correlation between `</a:t>
            </a:r>
            <a:r>
              <a:rPr lang="en-IN" sz="1400" b="1" i="1" dirty="0">
                <a:solidFill>
                  <a:srgbClr val="00B050"/>
                </a:solidFill>
              </a:rPr>
              <a:t>aggregate_rating</a:t>
            </a:r>
            <a:r>
              <a:rPr lang="en-IN" sz="1400" b="1" dirty="0">
                <a:solidFill>
                  <a:srgbClr val="00B050"/>
                </a:solidFill>
              </a:rPr>
              <a:t>` and `</a:t>
            </a:r>
            <a:r>
              <a:rPr lang="en-IN" sz="1400" b="1" i="1" dirty="0">
                <a:solidFill>
                  <a:srgbClr val="00B050"/>
                </a:solidFill>
              </a:rPr>
              <a:t>average_cost_for_two</a:t>
            </a:r>
            <a:r>
              <a:rPr lang="en-IN" sz="1400" b="1" dirty="0">
                <a:solidFill>
                  <a:srgbClr val="00B050"/>
                </a:solidFill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57395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77CF99-0458-4EA0-967F-A7A7E50B5AF2}"/>
              </a:ext>
            </a:extLst>
          </p:cNvPr>
          <p:cNvSpPr/>
          <p:nvPr/>
        </p:nvSpPr>
        <p:spPr>
          <a:xfrm>
            <a:off x="0" y="0"/>
            <a:ext cx="190500" cy="6858000"/>
          </a:xfrm>
          <a:prstGeom prst="rect">
            <a:avLst/>
          </a:prstGeom>
          <a:ln>
            <a:solidFill>
              <a:srgbClr val="288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405B3-3FE0-49FC-B11D-FA5D62666909}"/>
              </a:ext>
            </a:extLst>
          </p:cNvPr>
          <p:cNvSpPr txBox="1"/>
          <p:nvPr/>
        </p:nvSpPr>
        <p:spPr>
          <a:xfrm>
            <a:off x="695325" y="323850"/>
            <a:ext cx="413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Inferences and 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1A0DB-3A1C-4337-8887-1E55D666294F}"/>
              </a:ext>
            </a:extLst>
          </p:cNvPr>
          <p:cNvSpPr txBox="1"/>
          <p:nvPr/>
        </p:nvSpPr>
        <p:spPr>
          <a:xfrm>
            <a:off x="1733550" y="1026401"/>
            <a:ext cx="8923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We’ve drawn many inferences from the survey. Here’s a few of them: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dataset is skewed towards India and doesn’t represent the complete data of restaurants worldwide.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2424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-serif-pro"/>
              </a:rPr>
              <a:t>Some of the best-rated restaurants are low on cost and vice versa.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2424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-serif-pro"/>
              </a:rPr>
              <a:t>High number of columns present in the main </a:t>
            </a:r>
            <a:r>
              <a:rPr lang="en-US" b="1" dirty="0">
                <a:solidFill>
                  <a:srgbClr val="2424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-serif-pro"/>
              </a:rPr>
              <a:t>table so, normalization process is difficult and depends on the schema designer.</a:t>
            </a:r>
            <a:endParaRPr lang="en-US" b="1" i="0" dirty="0">
              <a:solidFill>
                <a:srgbClr val="2424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-serif-pr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C3097-F8F2-474B-9E95-E19C19D3723C}"/>
              </a:ext>
            </a:extLst>
          </p:cNvPr>
          <p:cNvSpPr txBox="1"/>
          <p:nvPr/>
        </p:nvSpPr>
        <p:spPr>
          <a:xfrm>
            <a:off x="409903" y="3941380"/>
            <a:ext cx="11372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This data translation project has helped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 learning </a:t>
            </a:r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synergy between data processing, database management, and data analysis techniques. By importing JSON formatted data into a Jupyter Notebook, we successfully navigated the complexities of data cleaning and transformation, adapting raw data into a structured format suitable for analytical purposes. This step was crucial in ensuring data integrity and usability, highlighting the importance of preliminary data processing in any data-centric task.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2702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3CA483-011A-408F-9E7C-376E6CECFACD}"/>
              </a:ext>
            </a:extLst>
          </p:cNvPr>
          <p:cNvSpPr/>
          <p:nvPr/>
        </p:nvSpPr>
        <p:spPr>
          <a:xfrm>
            <a:off x="0" y="0"/>
            <a:ext cx="190500" cy="6858000"/>
          </a:xfrm>
          <a:prstGeom prst="rect">
            <a:avLst/>
          </a:prstGeom>
          <a:ln>
            <a:solidFill>
              <a:srgbClr val="288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48456-CB03-4926-9222-F9EAC08AEDDF}"/>
              </a:ext>
            </a:extLst>
          </p:cNvPr>
          <p:cNvSpPr txBox="1"/>
          <p:nvPr/>
        </p:nvSpPr>
        <p:spPr>
          <a:xfrm>
            <a:off x="5160251" y="2873594"/>
            <a:ext cx="336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603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4A0016-FBAB-4E4A-A754-7C950C87E0C1}"/>
              </a:ext>
            </a:extLst>
          </p:cNvPr>
          <p:cNvSpPr txBox="1"/>
          <p:nvPr/>
        </p:nvSpPr>
        <p:spPr>
          <a:xfrm>
            <a:off x="670527" y="313961"/>
            <a:ext cx="522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Zomato Restaurants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12027-79C1-4AE6-8E3C-DD78D31E6591}"/>
              </a:ext>
            </a:extLst>
          </p:cNvPr>
          <p:cNvSpPr txBox="1"/>
          <p:nvPr/>
        </p:nvSpPr>
        <p:spPr>
          <a:xfrm>
            <a:off x="266699" y="1437664"/>
            <a:ext cx="4333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Zomato is an Indian multinational restaurant aggregator and food delivery company founded in 2008.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3C40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Zomato provides information, menus and user-reviews of restaurants as well as food delivery options from partner restaurants in select cities.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ACBEA-B43D-4BB2-AC09-CE6C31A4CBC0}"/>
              </a:ext>
            </a:extLst>
          </p:cNvPr>
          <p:cNvSpPr txBox="1"/>
          <p:nvPr/>
        </p:nvSpPr>
        <p:spPr>
          <a:xfrm>
            <a:off x="266699" y="904815"/>
            <a:ext cx="222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Zomato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8F7B9-C383-4540-BD7D-9CDB6E939F11}"/>
              </a:ext>
            </a:extLst>
          </p:cNvPr>
          <p:cNvSpPr txBox="1"/>
          <p:nvPr/>
        </p:nvSpPr>
        <p:spPr>
          <a:xfrm>
            <a:off x="7998045" y="632471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Loads of data for Data Analyst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1FC05B8-C92B-4182-8C30-5F4E77645D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290002"/>
              </p:ext>
            </p:extLst>
          </p:nvPr>
        </p:nvGraphicFramePr>
        <p:xfrm>
          <a:off x="3854341" y="1104870"/>
          <a:ext cx="11249025" cy="58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167028-F164-4722-B832-1187B2331CA3}"/>
              </a:ext>
            </a:extLst>
          </p:cNvPr>
          <p:cNvSpPr txBox="1"/>
          <p:nvPr/>
        </p:nvSpPr>
        <p:spPr>
          <a:xfrm>
            <a:off x="596954" y="4389394"/>
            <a:ext cx="5672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Analysts can use these data to understand eating patterns, pricing strategies, and demographic trends, helping restaurants tailor their offerings and marketing strategies effectively. 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78C933-6EB9-4266-9B89-060B6900A1EB}"/>
              </a:ext>
            </a:extLst>
          </p:cNvPr>
          <p:cNvSpPr txBox="1"/>
          <p:nvPr/>
        </p:nvSpPr>
        <p:spPr>
          <a:xfrm>
            <a:off x="1013264" y="5753625"/>
            <a:ext cx="6648450" cy="64633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 comparative market analyses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forecast industry trends.</a:t>
            </a:r>
            <a:endParaRPr lang="en-IN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83E368-51F6-4C35-BB03-12EEBF02C588}"/>
              </a:ext>
            </a:extLst>
          </p:cNvPr>
          <p:cNvSpPr/>
          <p:nvPr/>
        </p:nvSpPr>
        <p:spPr>
          <a:xfrm>
            <a:off x="0" y="0"/>
            <a:ext cx="190500" cy="6858000"/>
          </a:xfrm>
          <a:prstGeom prst="rect">
            <a:avLst/>
          </a:prstGeom>
          <a:ln>
            <a:solidFill>
              <a:srgbClr val="288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87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BA530A-F034-4670-9EFA-3655DDC00EA3}"/>
              </a:ext>
            </a:extLst>
          </p:cNvPr>
          <p:cNvSpPr txBox="1"/>
          <p:nvPr/>
        </p:nvSpPr>
        <p:spPr>
          <a:xfrm>
            <a:off x="4891547" y="127820"/>
            <a:ext cx="3775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4BCE17-89C5-4E42-9CEC-1E2DED5A2C89}"/>
              </a:ext>
            </a:extLst>
          </p:cNvPr>
          <p:cNvSpPr txBox="1"/>
          <p:nvPr/>
        </p:nvSpPr>
        <p:spPr>
          <a:xfrm>
            <a:off x="187189" y="1051652"/>
            <a:ext cx="61943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Data has been collected from the Zomato API in the form of .json files(raw data). </a:t>
            </a:r>
          </a:p>
          <a:p>
            <a:pPr algn="l" fontAlgn="base"/>
            <a:endParaRPr lang="en-US" b="1" i="0" dirty="0">
              <a:solidFill>
                <a:srgbClr val="3C40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r"/>
            </a:endParaRPr>
          </a:p>
          <a:p>
            <a:pPr algn="l" fontAlgn="base"/>
            <a:r>
              <a:rPr lang="en-US" b="1" i="0" dirty="0">
                <a:solidFill>
                  <a:srgbClr val="3C40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URL=</a:t>
            </a: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https://www.kaggle.com/shrutimehta/zomato-restaurants-data</a:t>
            </a:r>
            <a:br>
              <a:rPr lang="en-US" b="1" i="0" dirty="0">
                <a:solidFill>
                  <a:srgbClr val="3C40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</a:br>
            <a:endParaRPr lang="en-US" b="1" i="0" dirty="0">
              <a:solidFill>
                <a:srgbClr val="3C40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r"/>
            </a:endParaRPr>
          </a:p>
          <a:p>
            <a:pPr algn="l" fontAlgn="base"/>
            <a:endParaRPr lang="en-US" b="1" dirty="0">
              <a:solidFill>
                <a:srgbClr val="3C40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r"/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FF0000"/>
                </a:solidFill>
                <a:latin typeface="Inter"/>
              </a:rPr>
              <a:t>There are 5 json files available. </a:t>
            </a: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endParaRPr lang="en-US" b="1" dirty="0">
              <a:solidFill>
                <a:srgbClr val="FF0000"/>
              </a:solidFill>
              <a:latin typeface="Inter"/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FF0000"/>
                </a:solidFill>
                <a:latin typeface="Inter"/>
              </a:rPr>
              <a:t>3 json files combined together is used for this translation project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E952E-52D7-4105-81F3-79A70FEA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32" y="1304270"/>
            <a:ext cx="5524979" cy="5425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73F9BD-0DAE-4DB1-ACA0-050F691A6933}"/>
              </a:ext>
            </a:extLst>
          </p:cNvPr>
          <p:cNvSpPr txBox="1"/>
          <p:nvPr/>
        </p:nvSpPr>
        <p:spPr>
          <a:xfrm>
            <a:off x="7757276" y="934938"/>
            <a:ext cx="4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A snippet of restaurant 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1E743-FF44-4459-AE11-D80F86EF34DA}"/>
              </a:ext>
            </a:extLst>
          </p:cNvPr>
          <p:cNvSpPr/>
          <p:nvPr/>
        </p:nvSpPr>
        <p:spPr>
          <a:xfrm>
            <a:off x="0" y="0"/>
            <a:ext cx="190500" cy="6858000"/>
          </a:xfrm>
          <a:prstGeom prst="rect">
            <a:avLst/>
          </a:prstGeom>
          <a:ln>
            <a:solidFill>
              <a:srgbClr val="288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54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AF4A4C-A6F1-4E37-BF1B-FB052BFE6AA1}"/>
              </a:ext>
            </a:extLst>
          </p:cNvPr>
          <p:cNvSpPr/>
          <p:nvPr/>
        </p:nvSpPr>
        <p:spPr>
          <a:xfrm>
            <a:off x="0" y="0"/>
            <a:ext cx="190500" cy="6858000"/>
          </a:xfrm>
          <a:prstGeom prst="rect">
            <a:avLst/>
          </a:prstGeom>
          <a:ln>
            <a:solidFill>
              <a:srgbClr val="288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7E518-05EC-4AC6-9C40-857DE9627D9A}"/>
              </a:ext>
            </a:extLst>
          </p:cNvPr>
          <p:cNvSpPr txBox="1"/>
          <p:nvPr/>
        </p:nvSpPr>
        <p:spPr>
          <a:xfrm>
            <a:off x="757084" y="314632"/>
            <a:ext cx="7089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Involved in Carrying out the Data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2F117-3C6A-4A15-B16D-9451197B7DC5}"/>
              </a:ext>
            </a:extLst>
          </p:cNvPr>
          <p:cNvSpPr txBox="1"/>
          <p:nvPr/>
        </p:nvSpPr>
        <p:spPr>
          <a:xfrm>
            <a:off x="2150498" y="1269898"/>
            <a:ext cx="73938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Exploration and Cleaning: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identify inconsistencies, missing values, and potential transformations needed </a:t>
            </a:r>
            <a:r>
              <a:rPr lang="en-IN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(Jupyter Notebook)</a:t>
            </a:r>
          </a:p>
          <a:p>
            <a:pPr marL="342900" indent="-342900" algn="just">
              <a:buFont typeface="+mj-lt"/>
              <a:buAutoNum type="arabicPeriod"/>
            </a:pP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Transformation: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 python scripts to transform the JSON dataset into a format that can be viewed and analysed clearly, normalizing nested structures, and preparing CSV files for import into MySQL </a:t>
            </a:r>
            <a:r>
              <a:rPr lang="en-IN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(Jupyter Notebook)</a:t>
            </a:r>
          </a:p>
          <a:p>
            <a:pPr marL="342900" indent="-342900" algn="just">
              <a:buFont typeface="+mj-lt"/>
              <a:buAutoNum type="arabicPeriod"/>
            </a:pP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Database Setup and Data Import: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 the transformed data generated as .csv files to MySQL </a:t>
            </a:r>
            <a:r>
              <a:rPr lang="en-IN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(MySQL Workbench)</a:t>
            </a:r>
            <a:endParaRPr lang="en-IN" sz="1800" b="1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Database Schema Design: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 normalized database schema that efficiently represents the data, paying attention to entities like restaurants, cuisines, and locations, and their relationships </a:t>
            </a:r>
            <a:r>
              <a:rPr lang="en-IN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(MySQL Workbench)</a:t>
            </a:r>
            <a:endParaRPr lang="en-IN" sz="1800" b="1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Analysis and Reporting: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perform various analyses to uncover insights related to restaurant ratings, popular cuisines by region, price trends and more </a:t>
            </a:r>
            <a:r>
              <a:rPr lang="en-IN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(Jupyter Notebook)</a:t>
            </a:r>
          </a:p>
        </p:txBody>
      </p:sp>
      <p:pic>
        <p:nvPicPr>
          <p:cNvPr id="4098" name="Picture 2" descr="Install and Configure MySQL Workbench ...">
            <a:extLst>
              <a:ext uri="{FF2B5EF4-FFF2-40B4-BE49-F238E27FC236}">
                <a16:creationId xmlns:a16="http://schemas.microsoft.com/office/drawing/2014/main" id="{45FF10FA-3175-40B1-9286-50B987913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5257800"/>
            <a:ext cx="20574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se Jupyter Notebook when taking notes ...">
            <a:extLst>
              <a:ext uri="{FF2B5EF4-FFF2-40B4-BE49-F238E27FC236}">
                <a16:creationId xmlns:a16="http://schemas.microsoft.com/office/drawing/2014/main" id="{3A0B8370-30DC-49D6-B606-DE2EFA0A0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150" y="95250"/>
            <a:ext cx="22288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25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F6A1A5-F08B-4C44-933B-163C9827273F}"/>
              </a:ext>
            </a:extLst>
          </p:cNvPr>
          <p:cNvSpPr/>
          <p:nvPr/>
        </p:nvSpPr>
        <p:spPr>
          <a:xfrm>
            <a:off x="0" y="0"/>
            <a:ext cx="190500" cy="6858000"/>
          </a:xfrm>
          <a:prstGeom prst="rect">
            <a:avLst/>
          </a:prstGeom>
          <a:ln>
            <a:solidFill>
              <a:srgbClr val="288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3CE74-7A4C-462F-BB1F-CD012DAF0A02}"/>
              </a:ext>
            </a:extLst>
          </p:cNvPr>
          <p:cNvSpPr txBox="1"/>
          <p:nvPr/>
        </p:nvSpPr>
        <p:spPr>
          <a:xfrm>
            <a:off x="466725" y="342900"/>
            <a:ext cx="538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Data Exploration</a:t>
            </a:r>
            <a:endParaRPr lang="en-IN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F95B8-A8DB-460C-82D1-9631F3661033}"/>
              </a:ext>
            </a:extLst>
          </p:cNvPr>
          <p:cNvSpPr txBox="1"/>
          <p:nvPr/>
        </p:nvSpPr>
        <p:spPr>
          <a:xfrm>
            <a:off x="190500" y="1055693"/>
            <a:ext cx="658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- python scripts leveraged for importing and combining .json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FB24E-44B1-4125-8EF5-7645E4296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45" y="1666807"/>
            <a:ext cx="5143946" cy="15622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543AAB-77D6-4871-9456-17E1133F8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512" y="1466850"/>
            <a:ext cx="5579488" cy="1962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4F386D-AA44-431E-8308-645D044495DF}"/>
              </a:ext>
            </a:extLst>
          </p:cNvPr>
          <p:cNvSpPr txBox="1"/>
          <p:nvPr/>
        </p:nvSpPr>
        <p:spPr>
          <a:xfrm>
            <a:off x="7508303" y="3429000"/>
            <a:ext cx="443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- contains 28151 rows with 100s of same data repeating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496E7F5-8D35-4BE0-A2A4-31CEA3B0284B}"/>
              </a:ext>
            </a:extLst>
          </p:cNvPr>
          <p:cNvSpPr/>
          <p:nvPr/>
        </p:nvSpPr>
        <p:spPr>
          <a:xfrm>
            <a:off x="5809169" y="2446025"/>
            <a:ext cx="764161" cy="24765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4CE3B-824A-4098-9C0F-48B41FF07AF8}"/>
              </a:ext>
            </a:extLst>
          </p:cNvPr>
          <p:cNvSpPr txBox="1"/>
          <p:nvPr/>
        </p:nvSpPr>
        <p:spPr>
          <a:xfrm>
            <a:off x="728662" y="3752165"/>
            <a:ext cx="24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055867-57C7-4BEA-965F-30830EAB9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5050211"/>
            <a:ext cx="3749365" cy="281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831CB7-0D59-42B3-ADA4-CE9D6FD8A8B9}"/>
              </a:ext>
            </a:extLst>
          </p:cNvPr>
          <p:cNvSpPr txBox="1"/>
          <p:nvPr/>
        </p:nvSpPr>
        <p:spPr>
          <a:xfrm>
            <a:off x="435545" y="4516744"/>
            <a:ext cx="658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- Removing all the duplicate rows and unwanted columns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FE181FE-7882-4CF3-93B7-831D9A920D33}"/>
              </a:ext>
            </a:extLst>
          </p:cNvPr>
          <p:cNvSpPr/>
          <p:nvPr/>
        </p:nvSpPr>
        <p:spPr>
          <a:xfrm>
            <a:off x="6008114" y="5537744"/>
            <a:ext cx="764161" cy="24765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D0F599B-A987-4A52-9A01-A5BE2933A1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488"/>
          <a:stretch/>
        </p:blipFill>
        <p:spPr>
          <a:xfrm>
            <a:off x="435545" y="5807986"/>
            <a:ext cx="4993705" cy="7315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F24626-9CF6-46E6-BCDE-865F868BA2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5495"/>
          <a:stretch/>
        </p:blipFill>
        <p:spPr>
          <a:xfrm>
            <a:off x="7017320" y="4716702"/>
            <a:ext cx="4397121" cy="18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7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D8CB5-5E20-4669-A603-67CC20F8976A}"/>
              </a:ext>
            </a:extLst>
          </p:cNvPr>
          <p:cNvSpPr txBox="1"/>
          <p:nvPr/>
        </p:nvSpPr>
        <p:spPr>
          <a:xfrm>
            <a:off x="314324" y="943749"/>
            <a:ext cx="11630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effectLst/>
                <a:latin typeface="Söhne"/>
              </a:rPr>
              <a:t>In Jupyter Notebook, manually examining the data frame's structure and identifying any repeating groups, partial dependencies, or transitive dependencies, and then applying normalization rules to eliminate them, resulting in a more efficient and robust database schema.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BABEC-A3FE-45E8-AF82-8C8B61B96387}"/>
              </a:ext>
            </a:extLst>
          </p:cNvPr>
          <p:cNvSpPr txBox="1"/>
          <p:nvPr/>
        </p:nvSpPr>
        <p:spPr>
          <a:xfrm>
            <a:off x="314325" y="482084"/>
            <a:ext cx="679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and exporting .csv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3E638-A415-49C2-BA46-8C20D1EC9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78"/>
          <a:stretch/>
        </p:blipFill>
        <p:spPr>
          <a:xfrm>
            <a:off x="786679" y="2790409"/>
            <a:ext cx="1831406" cy="2038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FF2A9B-9227-4C75-9C2A-04A687362293}"/>
              </a:ext>
            </a:extLst>
          </p:cNvPr>
          <p:cNvSpPr txBox="1"/>
          <p:nvPr/>
        </p:nvSpPr>
        <p:spPr>
          <a:xfrm>
            <a:off x="314324" y="2114550"/>
            <a:ext cx="3600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- Main data frame not even in 1NF due to multiple values in cuisines column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5F95AF-F924-4B2A-9223-3DB53D5E24FF}"/>
              </a:ext>
            </a:extLst>
          </p:cNvPr>
          <p:cNvCxnSpPr/>
          <p:nvPr/>
        </p:nvCxnSpPr>
        <p:spPr>
          <a:xfrm>
            <a:off x="228600" y="2790409"/>
            <a:ext cx="558079" cy="67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0ECBFC-5967-46DA-BAAD-04588240AAA7}"/>
              </a:ext>
            </a:extLst>
          </p:cNvPr>
          <p:cNvSpPr/>
          <p:nvPr/>
        </p:nvSpPr>
        <p:spPr>
          <a:xfrm rot="19623040">
            <a:off x="2801387" y="3516438"/>
            <a:ext cx="14192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571851-07CA-4741-8EB6-FEA05484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228" y="1744854"/>
            <a:ext cx="6325148" cy="1455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C78702-81BA-4A85-BF56-C5D2405C7551}"/>
              </a:ext>
            </a:extLst>
          </p:cNvPr>
          <p:cNvSpPr txBox="1"/>
          <p:nvPr/>
        </p:nvSpPr>
        <p:spPr>
          <a:xfrm>
            <a:off x="5686425" y="3365213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- Each cuisine name stored in separate row with unique </a:t>
            </a:r>
            <a:r>
              <a:rPr lang="en-IN" sz="1600" b="1" dirty="0" err="1">
                <a:solidFill>
                  <a:srgbClr val="FF0000"/>
                </a:solidFill>
              </a:rPr>
              <a:t>cuisine_id</a:t>
            </a:r>
            <a:endParaRPr lang="en-IN" sz="1600" b="1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6B820B-03D9-4A14-A1DE-6101D5269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509" y="4068690"/>
            <a:ext cx="1528962" cy="1303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5A8111-3486-46A3-8AA3-9E8957954700}"/>
              </a:ext>
            </a:extLst>
          </p:cNvPr>
          <p:cNvSpPr txBox="1"/>
          <p:nvPr/>
        </p:nvSpPr>
        <p:spPr>
          <a:xfrm>
            <a:off x="314324" y="5981700"/>
            <a:ext cx="11258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Similarly, made .csv files for different data frames – </a:t>
            </a:r>
            <a:r>
              <a:rPr lang="en-IN" sz="2000" b="1" dirty="0">
                <a:solidFill>
                  <a:srgbClr val="00B0F0"/>
                </a:solidFill>
              </a:rPr>
              <a:t>cuisine, rating, services, location, country, and restaurant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22114F-5A14-4B04-83F0-D5C8138FB2D3}"/>
              </a:ext>
            </a:extLst>
          </p:cNvPr>
          <p:cNvSpPr/>
          <p:nvPr/>
        </p:nvSpPr>
        <p:spPr>
          <a:xfrm>
            <a:off x="0" y="0"/>
            <a:ext cx="190500" cy="6858000"/>
          </a:xfrm>
          <a:prstGeom prst="rect">
            <a:avLst/>
          </a:prstGeom>
          <a:ln>
            <a:solidFill>
              <a:srgbClr val="288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6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D95903-FFE4-4EA8-AA3D-94108AFD0119}"/>
              </a:ext>
            </a:extLst>
          </p:cNvPr>
          <p:cNvSpPr txBox="1"/>
          <p:nvPr/>
        </p:nvSpPr>
        <p:spPr>
          <a:xfrm>
            <a:off x="581025" y="361950"/>
            <a:ext cx="620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Importing .csv files to MySQL Workbench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6F0D7-0EE1-4410-B153-246EFC3A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519654"/>
            <a:ext cx="5395282" cy="4405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2CD606-454D-4AEF-80F5-69C327378AC3}"/>
              </a:ext>
            </a:extLst>
          </p:cNvPr>
          <p:cNvSpPr txBox="1"/>
          <p:nvPr/>
        </p:nvSpPr>
        <p:spPr>
          <a:xfrm>
            <a:off x="228600" y="1181100"/>
            <a:ext cx="5991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- Importing csv files to MySQL Workbench to create tables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DBAB83-A2B7-45B9-90F8-8696EDAAA0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944" b="3081"/>
          <a:stretch/>
        </p:blipFill>
        <p:spPr>
          <a:xfrm>
            <a:off x="8451706" y="3691969"/>
            <a:ext cx="1587644" cy="24538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759151-5502-4118-BAC0-8D029807A5DB}"/>
              </a:ext>
            </a:extLst>
          </p:cNvPr>
          <p:cNvSpPr txBox="1"/>
          <p:nvPr/>
        </p:nvSpPr>
        <p:spPr>
          <a:xfrm>
            <a:off x="7067550" y="6223826"/>
            <a:ext cx="5124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- Created restaurant table with proper primary key and foreign keys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39EC44-2FFD-49C3-9AE6-44CFE19E0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823615"/>
            <a:ext cx="4854361" cy="2453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CE5CFF-063A-4512-8B6C-378C7DF58D80}"/>
              </a:ext>
            </a:extLst>
          </p:cNvPr>
          <p:cNvCxnSpPr>
            <a:stCxn id="15" idx="2"/>
          </p:cNvCxnSpPr>
          <p:nvPr/>
        </p:nvCxnSpPr>
        <p:spPr>
          <a:xfrm>
            <a:off x="9208981" y="3277468"/>
            <a:ext cx="1694" cy="30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CBFEBA6-5CEC-4522-B04C-8E9DFE5597CC}"/>
              </a:ext>
            </a:extLst>
          </p:cNvPr>
          <p:cNvSpPr/>
          <p:nvPr/>
        </p:nvSpPr>
        <p:spPr>
          <a:xfrm>
            <a:off x="0" y="0"/>
            <a:ext cx="190500" cy="6858000"/>
          </a:xfrm>
          <a:prstGeom prst="rect">
            <a:avLst/>
          </a:prstGeom>
          <a:ln>
            <a:solidFill>
              <a:srgbClr val="288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92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024F82-B620-43F4-9553-2C126BF6DCE7}"/>
              </a:ext>
            </a:extLst>
          </p:cNvPr>
          <p:cNvSpPr/>
          <p:nvPr/>
        </p:nvSpPr>
        <p:spPr>
          <a:xfrm>
            <a:off x="0" y="0"/>
            <a:ext cx="190500" cy="6858000"/>
          </a:xfrm>
          <a:prstGeom prst="rect">
            <a:avLst/>
          </a:prstGeom>
          <a:ln>
            <a:solidFill>
              <a:srgbClr val="288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F7FCD-DB1E-4FEF-B5D6-844BEB484832}"/>
              </a:ext>
            </a:extLst>
          </p:cNvPr>
          <p:cNvSpPr txBox="1"/>
          <p:nvPr/>
        </p:nvSpPr>
        <p:spPr>
          <a:xfrm>
            <a:off x="4067175" y="762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61FA1-FDAB-4137-87E3-E411CA049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671" y="1110345"/>
            <a:ext cx="6498342" cy="43599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09DB24-9746-46B0-9A30-0C4A9C381BD0}"/>
              </a:ext>
            </a:extLst>
          </p:cNvPr>
          <p:cNvSpPr txBox="1"/>
          <p:nvPr/>
        </p:nvSpPr>
        <p:spPr>
          <a:xfrm>
            <a:off x="700087" y="3892035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7DC3F-1642-4107-AD89-228C5F66A7A9}"/>
              </a:ext>
            </a:extLst>
          </p:cNvPr>
          <p:cNvSpPr txBox="1"/>
          <p:nvPr/>
        </p:nvSpPr>
        <p:spPr>
          <a:xfrm>
            <a:off x="362131" y="4379560"/>
            <a:ext cx="406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Restaurant and cuisine : </a:t>
            </a:r>
            <a:r>
              <a:rPr lang="en-IN" b="1" dirty="0">
                <a:solidFill>
                  <a:srgbClr val="00B050"/>
                </a:solidFill>
              </a:rPr>
              <a:t>1 : 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Restaurant and ratings : </a:t>
            </a:r>
            <a:r>
              <a:rPr lang="en-IN" b="1" dirty="0">
                <a:solidFill>
                  <a:srgbClr val="00B050"/>
                </a:solidFill>
              </a:rPr>
              <a:t>m : 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Restaurant and location: </a:t>
            </a:r>
            <a:r>
              <a:rPr lang="en-IN" b="1" dirty="0">
                <a:solidFill>
                  <a:srgbClr val="00B050"/>
                </a:solidFill>
              </a:rPr>
              <a:t>m : 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country and location(city): </a:t>
            </a:r>
            <a:r>
              <a:rPr lang="en-IN" b="1" dirty="0">
                <a:solidFill>
                  <a:srgbClr val="00B050"/>
                </a:solidFill>
              </a:rPr>
              <a:t>1 : 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61694-B9DE-4DAB-94D8-6A540F3D2A46}"/>
              </a:ext>
            </a:extLst>
          </p:cNvPr>
          <p:cNvSpPr txBox="1"/>
          <p:nvPr/>
        </p:nvSpPr>
        <p:spPr>
          <a:xfrm>
            <a:off x="362131" y="1479677"/>
            <a:ext cx="41862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600" b="1" dirty="0"/>
              <a:t>A total of 6 tables created after normalizing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Restaurant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Cuisine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country</a:t>
            </a:r>
          </a:p>
          <a:p>
            <a:pPr marL="285750" indent="-285750">
              <a:buFontTx/>
              <a:buChar char="-"/>
            </a:pPr>
            <a:endParaRPr lang="en-IN" sz="1600" b="1" dirty="0"/>
          </a:p>
          <a:p>
            <a:pPr marL="285750" indent="-285750">
              <a:buFontTx/>
              <a:buChar char="-"/>
            </a:pPr>
            <a:r>
              <a:rPr lang="en-IN" sz="1600" b="1" dirty="0"/>
              <a:t>All tables assigned with primary key and foreign key if necessary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2910E2-61A5-4EE2-BC33-E1765132FBE3}"/>
              </a:ext>
            </a:extLst>
          </p:cNvPr>
          <p:cNvSpPr txBox="1"/>
          <p:nvPr/>
        </p:nvSpPr>
        <p:spPr>
          <a:xfrm>
            <a:off x="552450" y="1110345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 info:</a:t>
            </a:r>
          </a:p>
        </p:txBody>
      </p:sp>
    </p:spTree>
    <p:extLst>
      <p:ext uri="{BB962C8B-B14F-4D97-AF65-F5344CB8AC3E}">
        <p14:creationId xmlns:p14="http://schemas.microsoft.com/office/powerpoint/2010/main" val="199377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1E6E12-3093-4805-AD35-8A9DA67BFF2E}"/>
              </a:ext>
            </a:extLst>
          </p:cNvPr>
          <p:cNvSpPr txBox="1"/>
          <p:nvPr/>
        </p:nvSpPr>
        <p:spPr>
          <a:xfrm>
            <a:off x="276225" y="352425"/>
            <a:ext cx="619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Visualization(Jupyter Notebook)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9166D6-8291-4B12-A6E5-910C84225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020" y="908482"/>
            <a:ext cx="3543505" cy="1754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4C28B6-FD02-4C5B-A33F-DD5628863316}"/>
              </a:ext>
            </a:extLst>
          </p:cNvPr>
          <p:cNvSpPr txBox="1"/>
          <p:nvPr/>
        </p:nvSpPr>
        <p:spPr>
          <a:xfrm>
            <a:off x="475063" y="1466400"/>
            <a:ext cx="501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- Setting up connection with MySQL Workbench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B6BC125-C23A-41C9-8718-E12C680B71E7}"/>
              </a:ext>
            </a:extLst>
          </p:cNvPr>
          <p:cNvSpPr/>
          <p:nvPr/>
        </p:nvSpPr>
        <p:spPr>
          <a:xfrm>
            <a:off x="5362575" y="1549229"/>
            <a:ext cx="1104900" cy="18466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E9A69-DD66-46CE-B93F-0D59600007EA}"/>
              </a:ext>
            </a:extLst>
          </p:cNvPr>
          <p:cNvSpPr txBox="1"/>
          <p:nvPr/>
        </p:nvSpPr>
        <p:spPr>
          <a:xfrm>
            <a:off x="276224" y="2952750"/>
            <a:ext cx="5915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G</a:t>
            </a:r>
            <a:r>
              <a:rPr lang="en-US" sz="16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et the count of restaurants per country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4FF2C2-1F64-4090-9A98-6F132FEAEDD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3429000"/>
            <a:ext cx="7176984" cy="382918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E36097-EC93-4C71-9B88-5B12E54C9436}"/>
              </a:ext>
            </a:extLst>
          </p:cNvPr>
          <p:cNvCxnSpPr/>
          <p:nvPr/>
        </p:nvCxnSpPr>
        <p:spPr>
          <a:xfrm>
            <a:off x="8429625" y="40767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BF5145-A319-4420-8F31-5BA4783909F1}"/>
              </a:ext>
            </a:extLst>
          </p:cNvPr>
          <p:cNvSpPr txBox="1"/>
          <p:nvPr/>
        </p:nvSpPr>
        <p:spPr>
          <a:xfrm>
            <a:off x="9344025" y="3594747"/>
            <a:ext cx="2924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3C4043"/>
                </a:solidFill>
                <a:effectLst/>
                <a:latin typeface="Inter"/>
              </a:rPr>
              <a:t>Suggesting that Zomato is a startup from India, so it has maximum business spread across restaurants in India</a:t>
            </a:r>
            <a:endParaRPr lang="en-IN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BB527D-7C55-4DA4-84E9-234C645FD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4" y="4273061"/>
            <a:ext cx="5044877" cy="1044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D98692-5820-4CCE-8CE5-E761F13587DF}"/>
              </a:ext>
            </a:extLst>
          </p:cNvPr>
          <p:cNvSpPr/>
          <p:nvPr/>
        </p:nvSpPr>
        <p:spPr>
          <a:xfrm>
            <a:off x="0" y="0"/>
            <a:ext cx="190500" cy="6858000"/>
          </a:xfrm>
          <a:prstGeom prst="rect">
            <a:avLst/>
          </a:prstGeom>
          <a:ln>
            <a:solidFill>
              <a:srgbClr val="288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84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875</Words>
  <Application>Microsoft Office PowerPoint</Application>
  <PresentationFormat>Widescreen</PresentationFormat>
  <Paragraphs>91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Helvetica Neue</vt:lpstr>
      <vt:lpstr>Inter</vt:lpstr>
      <vt:lpstr>Söhne</vt:lpstr>
      <vt:lpstr>source-serif-pro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Sah</dc:creator>
  <cp:lastModifiedBy>Robin Sah</cp:lastModifiedBy>
  <cp:revision>42</cp:revision>
  <dcterms:created xsi:type="dcterms:W3CDTF">2024-04-29T16:33:13Z</dcterms:created>
  <dcterms:modified xsi:type="dcterms:W3CDTF">2024-04-30T01:18:37Z</dcterms:modified>
</cp:coreProperties>
</file>