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3AB944-B131-4EB7-8487-2841D0B8F8B7}">
  <a:tblStyle styleId="{E73AB944-B131-4EB7-8487-2841D0B8F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64fed897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64fed897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1e67d1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1e67d1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1e67d1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1e67d1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1adec5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1adec5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23207f8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23207f8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94f20984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94f20984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94f20984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94f20984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23207f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023207f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023207f8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023207f8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64fed8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64fed8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nsidegovuk.blog.gov.uk/2022/08/11/how-and-why-we-removed-jquery-from-gov-uk/" TargetMode="External"/><Relationship Id="rId3" Type="http://schemas.openxmlformats.org/officeDocument/2006/relationships/hyperlink" Target="https://www.youtube.com/watch?v=X65s7WQLWJY" TargetMode="External"/><Relationship Id="rId7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i.jquery.com/" TargetMode="External"/><Relationship Id="rId5" Type="http://schemas.openxmlformats.org/officeDocument/2006/relationships/hyperlink" Target="https://tsh.io/frontend-development-trends-2020/" TargetMode="External"/><Relationship Id="rId4" Type="http://schemas.openxmlformats.org/officeDocument/2006/relationships/hyperlink" Target="https://insights.stackoverflow.com/survey/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11: jQuery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Flow of a Web App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864375" y="2831025"/>
            <a:ext cx="1853700" cy="62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the todos based on the array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348425" y="2062175"/>
            <a:ext cx="1853700" cy="62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todo to the array</a:t>
            </a:r>
            <a:endParaRPr/>
          </a:p>
        </p:txBody>
      </p:sp>
      <p:cxnSp>
        <p:nvCxnSpPr>
          <p:cNvPr id="134" name="Google Shape;134;p22"/>
          <p:cNvCxnSpPr>
            <a:stCxn id="133" idx="2"/>
            <a:endCxn id="132" idx="3"/>
          </p:cNvCxnSpPr>
          <p:nvPr/>
        </p:nvCxnSpPr>
        <p:spPr>
          <a:xfrm rot="5400000">
            <a:off x="4768225" y="1635725"/>
            <a:ext cx="456900" cy="2557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2" idx="0"/>
            <a:endCxn id="133" idx="0"/>
          </p:cNvCxnSpPr>
          <p:nvPr/>
        </p:nvCxnSpPr>
        <p:spPr>
          <a:xfrm rot="-5400000">
            <a:off x="4148875" y="704475"/>
            <a:ext cx="768900" cy="3484200"/>
          </a:xfrm>
          <a:prstGeom prst="curvedConnector3">
            <a:avLst>
              <a:gd name="adj1" fmla="val 1309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2"/>
          <p:cNvSpPr txBox="1"/>
          <p:nvPr/>
        </p:nvSpPr>
        <p:spPr>
          <a:xfrm>
            <a:off x="3749500" y="1446000"/>
            <a:ext cx="22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user clicks the add todo button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300800" y="3506400"/>
            <a:ext cx="1853700" cy="62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todo from the array</a:t>
            </a:r>
            <a:endParaRPr/>
          </a:p>
        </p:txBody>
      </p:sp>
      <p:cxnSp>
        <p:nvCxnSpPr>
          <p:cNvPr id="138" name="Google Shape;138;p22"/>
          <p:cNvCxnSpPr>
            <a:stCxn id="137" idx="0"/>
            <a:endCxn id="132" idx="3"/>
          </p:cNvCxnSpPr>
          <p:nvPr/>
        </p:nvCxnSpPr>
        <p:spPr>
          <a:xfrm rot="5400000" flipH="1">
            <a:off x="4791100" y="2069850"/>
            <a:ext cx="363600" cy="2509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2"/>
          <p:cNvCxnSpPr>
            <a:stCxn id="132" idx="2"/>
            <a:endCxn id="137" idx="2"/>
          </p:cNvCxnSpPr>
          <p:nvPr/>
        </p:nvCxnSpPr>
        <p:spPr>
          <a:xfrm rot="-5400000" flipH="1">
            <a:off x="4171825" y="2074125"/>
            <a:ext cx="675300" cy="3436500"/>
          </a:xfrm>
          <a:prstGeom prst="curvedConnector3">
            <a:avLst>
              <a:gd name="adj1" fmla="val 1352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2"/>
          <p:cNvSpPr txBox="1"/>
          <p:nvPr/>
        </p:nvSpPr>
        <p:spPr>
          <a:xfrm>
            <a:off x="3776725" y="4388175"/>
            <a:ext cx="2408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user clicks the delete todo button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632775" y="164100"/>
            <a:ext cx="4239600" cy="4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17"/>
              <a:t>Free Code Camp jQuery vs Vanilla Javascript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3"/>
              </a:rPr>
              <a:t>https://www.youtube.com/watch?v=X65s7WQLWJY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Stack Overflow 2021 Developer Survey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4"/>
              </a:rPr>
              <a:t>https://insights.stackoverflow.com/survey/2021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State of Frontend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5"/>
              </a:rPr>
              <a:t>https://tsh.io/frontend-development-trends-2020/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jQuery API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6"/>
              </a:rPr>
              <a:t>https://api.jquery.com/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Can I Use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7"/>
              </a:rPr>
              <a:t>https://caniuse.com/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UK Government Site Removing jQuery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8"/>
              </a:rPr>
              <a:t>https://insidegovuk.blog.gov.uk/2022/08/11/how-and-why-we-removed-jquery-from-gov-uk/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Questions?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jQuery Dying?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Should I Use jQuery?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Toolbox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Vanilla vs jQuery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jQuery Advantages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Resources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Week: Project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70821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jQuery Dying?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57800"/>
            <a:ext cx="3999900" cy="3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days there is </a:t>
            </a:r>
            <a:r>
              <a:rPr lang="en" b="1"/>
              <a:t>very little that jQuery does that vanilla Javascript can’t do</a:t>
            </a:r>
            <a:r>
              <a:rPr lang="en"/>
              <a:t> almost as easily.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jQuery at one point was nearly synonymous with Javascript and </a:t>
            </a:r>
            <a:r>
              <a:rPr lang="en" b="1"/>
              <a:t>that popularity takes a long time </a:t>
            </a:r>
            <a:br>
              <a:rPr lang="en" b="1"/>
            </a:br>
            <a:r>
              <a:rPr lang="en" b="1"/>
              <a:t>to fade.</a:t>
            </a:r>
            <a:br>
              <a:rPr lang="en" b="1"/>
            </a:br>
            <a:br>
              <a:rPr lang="en"/>
            </a:br>
            <a:r>
              <a:rPr lang="en"/>
              <a:t>There will likely be projects and companies still </a:t>
            </a:r>
            <a:r>
              <a:rPr lang="en" b="1"/>
              <a:t>using jQuery for a long time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But, </a:t>
            </a:r>
            <a:r>
              <a:rPr lang="en" b="1"/>
              <a:t>Bootstrap 5 no longer includes jQuery</a:t>
            </a:r>
            <a:r>
              <a:rPr lang="en"/>
              <a:t> which is probably the beginning of the end for jQuery.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new developers are not learning jQuery, it is starting to be considered a</a:t>
            </a:r>
            <a:r>
              <a:rPr lang="en" b="1"/>
              <a:t> legacy skill.</a:t>
            </a:r>
            <a:endParaRPr b="1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812" y="1481600"/>
            <a:ext cx="3190675" cy="17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50" y="3227775"/>
            <a:ext cx="3670587" cy="1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Use jQuery?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33950" y="322938"/>
            <a:ext cx="4166400" cy="4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DOM Manipulation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Animation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AJAX</a:t>
            </a:r>
            <a:endParaRPr sz="1400"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4727225" y="7326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{E73AB944-B131-4EB7-8487-2841D0B8F8B7}</a:tableStyleId>
              </a:tblPr>
              <a:tblGrid>
                <a:gridCol w="203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Use It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93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Don’t Use It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93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Simplifies DOM manipulation while being unopinionated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Vanilla is only slightly more complex and frameworks make low-level DOM manipulation unnecessary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4727225" y="2462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{E73AB944-B131-4EB7-8487-2841D0B8F8B7}</a:tableStyleId>
              </a:tblPr>
              <a:tblGrid>
                <a:gridCol w="203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Use It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93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Don’t Use It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93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Solid tools for moderately complex animation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CSS animation is faster and there are other libraries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4727225" y="38820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{E73AB944-B131-4EB7-8487-2841D0B8F8B7}</a:tableStyleId>
              </a:tblPr>
              <a:tblGrid>
                <a:gridCol w="203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Use It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93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Don’t Use It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93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Streamlined AJAX with polyfilled browser support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You can use fetch() or a more robust AJAX library like Axios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520525" y="3775150"/>
            <a:ext cx="3288900" cy="780300"/>
          </a:xfrm>
          <a:prstGeom prst="rect">
            <a:avLst/>
          </a:prstGeom>
          <a:solidFill>
            <a:srgbClr val="009384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you are using React you should </a:t>
            </a: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use jQuery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Toolbox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355700" cy="32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Finding</a:t>
            </a:r>
            <a:endParaRPr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const $elem = $(“query”)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const $parent = $elem.parent()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>
                <a:solidFill>
                  <a:schemeClr val="accent5"/>
                </a:solidFill>
              </a:rPr>
              <a:t>Reading &amp; Updating</a:t>
            </a:r>
            <a:endParaRPr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const oldValue = $elem.val()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$elem.val(“new value”)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>
                <a:solidFill>
                  <a:schemeClr val="accent5"/>
                </a:solidFill>
              </a:rPr>
              <a:t>Creating</a:t>
            </a:r>
            <a:endParaRPr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const $newLink = $(“&lt;a&gt;&lt;/a&gt;”)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const $copiedLink = $newLink.clone()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4092600" cy="3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Moving</a:t>
            </a:r>
            <a:endParaRPr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$parent.append($newNode)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$sibling.before($newNode)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>
                <a:solidFill>
                  <a:schemeClr val="accent5"/>
                </a:solidFill>
              </a:rPr>
              <a:t>Deleting</a:t>
            </a:r>
            <a:endParaRPr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$toRemove.remove()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$toEmpty.empty()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>
                <a:solidFill>
                  <a:schemeClr val="accent5"/>
                </a:solidFill>
              </a:rPr>
              <a:t>Listening</a:t>
            </a:r>
            <a:endParaRPr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$button.click(myFunction)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$button.on(“click”, myFunction)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vs jQuery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123500" y="1761500"/>
            <a:ext cx="37374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const $node = $(“query”)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$node.remove()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$node.append($anotherNode)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$node.addClass(“new-class”)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$node.val(“new value”)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$node.text(“new text”)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$.get(“https://www.u.com”, data =&gt; {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console.log(data)</a:t>
            </a:r>
            <a:b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350300" y="1124625"/>
            <a:ext cx="1110900" cy="461700"/>
          </a:xfrm>
          <a:prstGeom prst="rect">
            <a:avLst/>
          </a:prstGeom>
          <a:solidFill>
            <a:srgbClr val="00938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jQuery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403125" y="1124625"/>
            <a:ext cx="2181600" cy="461700"/>
          </a:xfrm>
          <a:prstGeom prst="rect">
            <a:avLst/>
          </a:prstGeom>
          <a:solidFill>
            <a:srgbClr val="00938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Vanilla Javascript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25225" y="1761500"/>
            <a:ext cx="38754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const node = document.querySelector(“query”)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node.remove()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node.appendChild(anotherNode)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node.classList.add(“new-class”)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node.value = “new value”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node.textContent = “new text”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fetch(“http://www.u.com”).then(data =&gt; {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console.log(data)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Advantages</a:t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376550" y="14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{E73AB944-B131-4EB7-8487-2841D0B8F8B7}</a:tableStyleId>
              </a:tblPr>
              <a:tblGrid>
                <a:gridCol w="21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Cross-Browser Support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Nice, but cross-browser support is less and less of a problem these days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Also that means it can be a little bloated with polyfills you don’t need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Chainability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jQuery is often shorter and it’s designed to be chainable: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$(“.class”).parent().text(“blah”).addClass(“something”)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document.querySelector(“.class”).parentNode.textContent = “blah”</a:t>
                      </a:r>
                      <a:endParaRPr sz="1200">
                        <a:solidFill>
                          <a:schemeClr val="accent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Popularity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 you load it in through a CDN, chances are the user won’t even need to load it because another website will have already loaded it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Using popular technologies makes it easier for you and others to maintain that code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 Tools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options for how to find and manipulate the DOM.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Things like: .appendTo() .wrap() .empty() .closest() .filter()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Flow of a Web App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965700" y="2831025"/>
            <a:ext cx="1853700" cy="62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the page based on the data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5324600" y="2831025"/>
            <a:ext cx="1853700" cy="62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data</a:t>
            </a:r>
            <a:endParaRPr/>
          </a:p>
        </p:txBody>
      </p:sp>
      <p:cxnSp>
        <p:nvCxnSpPr>
          <p:cNvPr id="123" name="Google Shape;123;p21"/>
          <p:cNvCxnSpPr>
            <a:stCxn id="122" idx="2"/>
            <a:endCxn id="121" idx="2"/>
          </p:cNvCxnSpPr>
          <p:nvPr/>
        </p:nvCxnSpPr>
        <p:spPr>
          <a:xfrm rot="5400000">
            <a:off x="4571750" y="1775625"/>
            <a:ext cx="600" cy="3358800"/>
          </a:xfrm>
          <a:prstGeom prst="curvedConnector3">
            <a:avLst>
              <a:gd name="adj1" fmla="val 12550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1"/>
          <p:cNvCxnSpPr>
            <a:stCxn id="121" idx="0"/>
            <a:endCxn id="122" idx="0"/>
          </p:cNvCxnSpPr>
          <p:nvPr/>
        </p:nvCxnSpPr>
        <p:spPr>
          <a:xfrm rot="-5400000" flipH="1">
            <a:off x="4571650" y="1151925"/>
            <a:ext cx="600" cy="3358800"/>
          </a:xfrm>
          <a:prstGeom prst="curvedConnector3">
            <a:avLst>
              <a:gd name="adj1" fmla="val -128141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1"/>
          <p:cNvSpPr txBox="1"/>
          <p:nvPr/>
        </p:nvSpPr>
        <p:spPr>
          <a:xfrm>
            <a:off x="3457450" y="1708175"/>
            <a:ext cx="22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user clicks/types/etc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21"/>
          <p:cNvCxnSpPr>
            <a:endCxn id="121" idx="1"/>
          </p:cNvCxnSpPr>
          <p:nvPr/>
        </p:nvCxnSpPr>
        <p:spPr>
          <a:xfrm>
            <a:off x="882100" y="3142875"/>
            <a:ext cx="10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Roboto Mono</vt:lpstr>
      <vt:lpstr>Arial</vt:lpstr>
      <vt:lpstr>Merriweather</vt:lpstr>
      <vt:lpstr>Paradigm</vt:lpstr>
      <vt:lpstr>Week 11: jQuery</vt:lpstr>
      <vt:lpstr>Agenda</vt:lpstr>
      <vt:lpstr>What questions do you have?</vt:lpstr>
      <vt:lpstr>Is jQuery Dying?</vt:lpstr>
      <vt:lpstr>Should I Use jQuery?</vt:lpstr>
      <vt:lpstr>The Toolbox</vt:lpstr>
      <vt:lpstr>Vanilla vs jQuery</vt:lpstr>
      <vt:lpstr>jQuery Advantages</vt:lpstr>
      <vt:lpstr>General Flow of a Web App</vt:lpstr>
      <vt:lpstr>General Flow of a Web App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jQuery</dc:title>
  <dc:creator>Robin Straka</dc:creator>
  <cp:lastModifiedBy>Robin Straka</cp:lastModifiedBy>
  <cp:revision>1</cp:revision>
  <dcterms:modified xsi:type="dcterms:W3CDTF">2022-10-13T18:35:52Z</dcterms:modified>
</cp:coreProperties>
</file>