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Merriweather" panose="00000500000000000000" pitchFamily="2" charset="0"/>
      <p:regular r:id="rId32"/>
      <p:bold r:id="rId33"/>
      <p:italic r:id="rId34"/>
      <p:boldItalic r:id="rId35"/>
    </p:embeddedFont>
    <p:embeddedFont>
      <p:font typeface="Roboto" panose="02000000000000000000" pitchFamily="2" charset="0"/>
      <p:regular r:id="rId36"/>
      <p:bold r:id="rId37"/>
      <p:italic r:id="rId38"/>
      <p:boldItalic r:id="rId39"/>
    </p:embeddedFont>
    <p:embeddedFont>
      <p:font typeface="Roboto Mono"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A221AE-8724-4C54-B71A-2AF5B1EB19F3}">
  <a:tblStyle styleId="{CAA221AE-8724-4C54-B71A-2AF5B1EB19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df67496639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df67496639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df67496639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df67496639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df67496639_0_3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df67496639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df67496639_0_4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df67496639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df67496639_0_4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df67496639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df67496639_0_5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df67496639_0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44d61c3eb3_0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44d61c3eb3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144d61c3eb3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144d61c3eb3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144d61c3eb3_0_3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144d61c3eb3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144d61c3eb3_0_3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144d61c3eb3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7b1e67d1b3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7b1e67d1b3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144d61c3eb3_0_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144d61c3eb3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144d61c3eb3_0_3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144d61c3eb3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144d61c3eb3_0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144d61c3eb3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44d61c3eb3_0_4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144d61c3eb3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44d61c3eb3_0_4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44d61c3eb3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144d61c3eb3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144d61c3eb3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144d61c3eb3_0_4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144d61c3eb3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144d61c3eb3_0_4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144d61c3eb3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144d61c3eb3_0_4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144d61c3eb3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7b1e67d1b3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7b1e67d1b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44d61c3eb3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44d61c3eb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df6749663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df674966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df67496639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df6749663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f67496639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df6749663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df67496639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df67496639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df67496639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df67496639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df67496639_0_6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df67496639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www.codingmadeclear.com/git-github-workflow-for-beginners/" TargetMode="External"/><Relationship Id="rId7" Type="http://schemas.openxmlformats.org/officeDocument/2006/relationships/hyperlink" Target="https://stackabuse.com/git-merge-branch-into-master"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hyperlink" Target="https://www.youtube.com/watch?v=SWYqp7iY_Tc" TargetMode="External"/><Relationship Id="rId5" Type="http://schemas.openxmlformats.org/officeDocument/2006/relationships/hyperlink" Target="https://rogerdudler.github.io/git-guide/" TargetMode="External"/><Relationship Id="rId4" Type="http://schemas.openxmlformats.org/officeDocument/2006/relationships/hyperlink" Target="https://www.codingmadeclear.com/git-github-cheat-sheet-for-beginner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Week 12: CRUD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2"/>
          <p:cNvSpPr/>
          <p:nvPr/>
        </p:nvSpPr>
        <p:spPr>
          <a:xfrm>
            <a:off x="235200" y="199825"/>
            <a:ext cx="86736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2"/>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Potential Git Workflow</a:t>
            </a:r>
            <a:endParaRPr/>
          </a:p>
        </p:txBody>
      </p:sp>
      <p:sp>
        <p:nvSpPr>
          <p:cNvPr id="286" name="Google Shape;286;p22"/>
          <p:cNvSpPr/>
          <p:nvPr/>
        </p:nvSpPr>
        <p:spPr>
          <a:xfrm>
            <a:off x="1859600" y="485450"/>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287" name="Google Shape;287;p22"/>
          <p:cNvSpPr/>
          <p:nvPr/>
        </p:nvSpPr>
        <p:spPr>
          <a:xfrm>
            <a:off x="581650" y="122937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c1</a:t>
            </a:r>
            <a:endParaRPr sz="1000">
              <a:solidFill>
                <a:schemeClr val="dk2"/>
              </a:solidFill>
            </a:endParaRPr>
          </a:p>
        </p:txBody>
      </p:sp>
      <p:sp>
        <p:nvSpPr>
          <p:cNvPr id="288" name="Google Shape;288;p22"/>
          <p:cNvSpPr/>
          <p:nvPr/>
        </p:nvSpPr>
        <p:spPr>
          <a:xfrm>
            <a:off x="1289100" y="122937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c2</a:t>
            </a:r>
            <a:endParaRPr sz="1000">
              <a:solidFill>
                <a:schemeClr val="dk2"/>
              </a:solidFill>
            </a:endParaRPr>
          </a:p>
        </p:txBody>
      </p:sp>
      <p:sp>
        <p:nvSpPr>
          <p:cNvPr id="289" name="Google Shape;289;p22"/>
          <p:cNvSpPr/>
          <p:nvPr/>
        </p:nvSpPr>
        <p:spPr>
          <a:xfrm>
            <a:off x="1996550" y="1229375"/>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cxnSp>
        <p:nvCxnSpPr>
          <p:cNvPr id="290" name="Google Shape;290;p22"/>
          <p:cNvCxnSpPr>
            <a:stCxn id="286" idx="2"/>
            <a:endCxn id="289" idx="0"/>
          </p:cNvCxnSpPr>
          <p:nvPr/>
        </p:nvCxnSpPr>
        <p:spPr>
          <a:xfrm>
            <a:off x="2229650" y="945950"/>
            <a:ext cx="0" cy="283500"/>
          </a:xfrm>
          <a:prstGeom prst="straightConnector1">
            <a:avLst/>
          </a:prstGeom>
          <a:noFill/>
          <a:ln w="9525" cap="flat" cmpd="sng">
            <a:solidFill>
              <a:schemeClr val="accent1"/>
            </a:solidFill>
            <a:prstDash val="solid"/>
            <a:round/>
            <a:headEnd type="none" w="med" len="med"/>
            <a:tailEnd type="triangle" w="med" len="med"/>
          </a:ln>
        </p:spPr>
      </p:cxnSp>
      <p:sp>
        <p:nvSpPr>
          <p:cNvPr id="291" name="Google Shape;291;p22"/>
          <p:cNvSpPr/>
          <p:nvPr/>
        </p:nvSpPr>
        <p:spPr>
          <a:xfrm>
            <a:off x="235200" y="2180600"/>
            <a:ext cx="42645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2"/>
          <p:cNvSpPr txBox="1"/>
          <p:nvPr/>
        </p:nvSpPr>
        <p:spPr>
          <a:xfrm>
            <a:off x="7488000" y="199825"/>
            <a:ext cx="14208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Online Repository</a:t>
            </a:r>
            <a:endParaRPr sz="1000">
              <a:solidFill>
                <a:schemeClr val="accent4"/>
              </a:solidFill>
              <a:latin typeface="Roboto"/>
              <a:ea typeface="Roboto"/>
              <a:cs typeface="Roboto"/>
              <a:sym typeface="Roboto"/>
            </a:endParaRPr>
          </a:p>
        </p:txBody>
      </p:sp>
      <p:sp>
        <p:nvSpPr>
          <p:cNvPr id="293" name="Google Shape;293;p22"/>
          <p:cNvSpPr txBox="1"/>
          <p:nvPr/>
        </p:nvSpPr>
        <p:spPr>
          <a:xfrm>
            <a:off x="2462750" y="2180600"/>
            <a:ext cx="19743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Contributor 1’s Computer</a:t>
            </a:r>
            <a:endParaRPr sz="1000">
              <a:solidFill>
                <a:schemeClr val="accent4"/>
              </a:solidFill>
              <a:latin typeface="Roboto"/>
              <a:ea typeface="Roboto"/>
              <a:cs typeface="Roboto"/>
              <a:sym typeface="Roboto"/>
            </a:endParaRPr>
          </a:p>
        </p:txBody>
      </p:sp>
      <p:sp>
        <p:nvSpPr>
          <p:cNvPr id="294" name="Google Shape;294;p22"/>
          <p:cNvSpPr/>
          <p:nvPr/>
        </p:nvSpPr>
        <p:spPr>
          <a:xfrm>
            <a:off x="1933600" y="2521338"/>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295" name="Google Shape;295;p22"/>
          <p:cNvSpPr/>
          <p:nvPr/>
        </p:nvSpPr>
        <p:spPr>
          <a:xfrm>
            <a:off x="1010875"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cxnSp>
        <p:nvCxnSpPr>
          <p:cNvPr id="296" name="Google Shape;296;p22"/>
          <p:cNvCxnSpPr>
            <a:stCxn id="294" idx="2"/>
            <a:endCxn id="297" idx="0"/>
          </p:cNvCxnSpPr>
          <p:nvPr/>
        </p:nvCxnSpPr>
        <p:spPr>
          <a:xfrm>
            <a:off x="2303650" y="2981838"/>
            <a:ext cx="429300" cy="292500"/>
          </a:xfrm>
          <a:prstGeom prst="straightConnector1">
            <a:avLst/>
          </a:prstGeom>
          <a:noFill/>
          <a:ln w="9525" cap="flat" cmpd="sng">
            <a:solidFill>
              <a:schemeClr val="accent1"/>
            </a:solidFill>
            <a:prstDash val="solid"/>
            <a:round/>
            <a:headEnd type="none" w="med" len="med"/>
            <a:tailEnd type="triangle" w="med" len="med"/>
          </a:ln>
        </p:spPr>
      </p:cxnSp>
      <p:sp>
        <p:nvSpPr>
          <p:cNvPr id="298" name="Google Shape;298;p22"/>
          <p:cNvSpPr/>
          <p:nvPr/>
        </p:nvSpPr>
        <p:spPr>
          <a:xfrm>
            <a:off x="4644300" y="2180600"/>
            <a:ext cx="42645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2"/>
          <p:cNvSpPr txBox="1"/>
          <p:nvPr/>
        </p:nvSpPr>
        <p:spPr>
          <a:xfrm>
            <a:off x="6923750" y="2180600"/>
            <a:ext cx="19743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Contributor 2’s Computer</a:t>
            </a:r>
            <a:endParaRPr sz="1000">
              <a:solidFill>
                <a:schemeClr val="accent4"/>
              </a:solidFill>
              <a:latin typeface="Roboto"/>
              <a:ea typeface="Roboto"/>
              <a:cs typeface="Roboto"/>
              <a:sym typeface="Roboto"/>
            </a:endParaRPr>
          </a:p>
        </p:txBody>
      </p:sp>
      <p:sp>
        <p:nvSpPr>
          <p:cNvPr id="300" name="Google Shape;300;p22"/>
          <p:cNvSpPr/>
          <p:nvPr/>
        </p:nvSpPr>
        <p:spPr>
          <a:xfrm>
            <a:off x="2784625" y="2530250"/>
            <a:ext cx="7899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feature1</a:t>
            </a:r>
            <a:endParaRPr sz="1200">
              <a:solidFill>
                <a:schemeClr val="lt1"/>
              </a:solidFill>
            </a:endParaRPr>
          </a:p>
        </p:txBody>
      </p:sp>
      <p:cxnSp>
        <p:nvCxnSpPr>
          <p:cNvPr id="301" name="Google Shape;301;p22"/>
          <p:cNvCxnSpPr>
            <a:stCxn id="300" idx="2"/>
            <a:endCxn id="297" idx="0"/>
          </p:cNvCxnSpPr>
          <p:nvPr/>
        </p:nvCxnSpPr>
        <p:spPr>
          <a:xfrm flipH="1">
            <a:off x="2732875" y="2990750"/>
            <a:ext cx="446700" cy="283500"/>
          </a:xfrm>
          <a:prstGeom prst="straightConnector1">
            <a:avLst/>
          </a:prstGeom>
          <a:noFill/>
          <a:ln w="9525" cap="flat" cmpd="sng">
            <a:solidFill>
              <a:schemeClr val="accent1"/>
            </a:solidFill>
            <a:prstDash val="solid"/>
            <a:round/>
            <a:headEnd type="none" w="med" len="med"/>
            <a:tailEnd type="triangle" w="med" len="med"/>
          </a:ln>
        </p:spPr>
      </p:cxnSp>
      <p:sp>
        <p:nvSpPr>
          <p:cNvPr id="302" name="Google Shape;302;p22"/>
          <p:cNvSpPr/>
          <p:nvPr/>
        </p:nvSpPr>
        <p:spPr>
          <a:xfrm>
            <a:off x="1755300"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c4</a:t>
            </a:r>
            <a:endParaRPr sz="1000">
              <a:solidFill>
                <a:schemeClr val="dk2"/>
              </a:solidFill>
            </a:endParaRPr>
          </a:p>
        </p:txBody>
      </p:sp>
      <p:sp>
        <p:nvSpPr>
          <p:cNvPr id="297" name="Google Shape;297;p22"/>
          <p:cNvSpPr/>
          <p:nvPr/>
        </p:nvSpPr>
        <p:spPr>
          <a:xfrm>
            <a:off x="2499725" y="3274250"/>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c6</a:t>
            </a:r>
            <a:endParaRPr sz="1000">
              <a:solidFill>
                <a:schemeClr val="dk2"/>
              </a:solidFill>
            </a:endParaRPr>
          </a:p>
        </p:txBody>
      </p:sp>
      <p:cxnSp>
        <p:nvCxnSpPr>
          <p:cNvPr id="303" name="Google Shape;303;p22"/>
          <p:cNvCxnSpPr>
            <a:stCxn id="295" idx="3"/>
            <a:endCxn id="302" idx="1"/>
          </p:cNvCxnSpPr>
          <p:nvPr/>
        </p:nvCxnSpPr>
        <p:spPr>
          <a:xfrm>
            <a:off x="1477075" y="3504500"/>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304" name="Google Shape;304;p22"/>
          <p:cNvCxnSpPr>
            <a:stCxn id="302" idx="3"/>
            <a:endCxn id="297" idx="1"/>
          </p:cNvCxnSpPr>
          <p:nvPr/>
        </p:nvCxnSpPr>
        <p:spPr>
          <a:xfrm>
            <a:off x="2221500" y="3504500"/>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305" name="Google Shape;305;p22"/>
          <p:cNvCxnSpPr>
            <a:stCxn id="288" idx="3"/>
            <a:endCxn id="288" idx="3"/>
          </p:cNvCxnSpPr>
          <p:nvPr/>
        </p:nvCxnSpPr>
        <p:spPr>
          <a:xfrm>
            <a:off x="1755300" y="1459625"/>
            <a:ext cx="0" cy="0"/>
          </a:xfrm>
          <a:prstGeom prst="straightConnector1">
            <a:avLst/>
          </a:prstGeom>
          <a:noFill/>
          <a:ln w="9525" cap="flat" cmpd="sng">
            <a:solidFill>
              <a:schemeClr val="dk2"/>
            </a:solidFill>
            <a:prstDash val="solid"/>
            <a:round/>
            <a:headEnd type="none" w="med" len="med"/>
            <a:tailEnd type="none" w="med" len="med"/>
          </a:ln>
        </p:spPr>
      </p:cxnSp>
      <p:cxnSp>
        <p:nvCxnSpPr>
          <p:cNvPr id="306" name="Google Shape;306;p22"/>
          <p:cNvCxnSpPr>
            <a:stCxn id="287" idx="3"/>
            <a:endCxn id="288" idx="1"/>
          </p:cNvCxnSpPr>
          <p:nvPr/>
        </p:nvCxnSpPr>
        <p:spPr>
          <a:xfrm>
            <a:off x="1047850" y="1459625"/>
            <a:ext cx="241200" cy="0"/>
          </a:xfrm>
          <a:prstGeom prst="straightConnector1">
            <a:avLst/>
          </a:prstGeom>
          <a:noFill/>
          <a:ln w="9525" cap="flat" cmpd="sng">
            <a:solidFill>
              <a:schemeClr val="dk2"/>
            </a:solidFill>
            <a:prstDash val="solid"/>
            <a:round/>
            <a:headEnd type="none" w="med" len="med"/>
            <a:tailEnd type="triangle" w="med" len="med"/>
          </a:ln>
        </p:spPr>
      </p:cxnSp>
      <p:cxnSp>
        <p:nvCxnSpPr>
          <p:cNvPr id="307" name="Google Shape;307;p22"/>
          <p:cNvCxnSpPr>
            <a:stCxn id="288" idx="3"/>
            <a:endCxn id="289" idx="1"/>
          </p:cNvCxnSpPr>
          <p:nvPr/>
        </p:nvCxnSpPr>
        <p:spPr>
          <a:xfrm>
            <a:off x="1755300" y="1459625"/>
            <a:ext cx="241200" cy="0"/>
          </a:xfrm>
          <a:prstGeom prst="straightConnector1">
            <a:avLst/>
          </a:prstGeom>
          <a:noFill/>
          <a:ln w="9525" cap="flat" cmpd="sng">
            <a:solidFill>
              <a:schemeClr val="dk2"/>
            </a:solidFill>
            <a:prstDash val="solid"/>
            <a:round/>
            <a:headEnd type="none" w="med" len="med"/>
            <a:tailEnd type="triangle" w="med" len="med"/>
          </a:ln>
        </p:spPr>
      </p:cxnSp>
      <p:sp>
        <p:nvSpPr>
          <p:cNvPr id="308" name="Google Shape;308;p22"/>
          <p:cNvSpPr/>
          <p:nvPr/>
        </p:nvSpPr>
        <p:spPr>
          <a:xfrm>
            <a:off x="4874700" y="2530250"/>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309" name="Google Shape;309;p22"/>
          <p:cNvSpPr/>
          <p:nvPr/>
        </p:nvSpPr>
        <p:spPr>
          <a:xfrm>
            <a:off x="5440875"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cxnSp>
        <p:nvCxnSpPr>
          <p:cNvPr id="310" name="Google Shape;310;p22"/>
          <p:cNvCxnSpPr>
            <a:stCxn id="308" idx="2"/>
            <a:endCxn id="309" idx="0"/>
          </p:cNvCxnSpPr>
          <p:nvPr/>
        </p:nvCxnSpPr>
        <p:spPr>
          <a:xfrm>
            <a:off x="5244750" y="2990750"/>
            <a:ext cx="429300" cy="283500"/>
          </a:xfrm>
          <a:prstGeom prst="straightConnector1">
            <a:avLst/>
          </a:prstGeom>
          <a:noFill/>
          <a:ln w="9525" cap="flat" cmpd="sng">
            <a:solidFill>
              <a:schemeClr val="accent1"/>
            </a:solidFill>
            <a:prstDash val="solid"/>
            <a:round/>
            <a:headEnd type="none" w="med" len="med"/>
            <a:tailEnd type="triangle" w="med" len="med"/>
          </a:ln>
        </p:spPr>
      </p:cxnSp>
      <p:cxnSp>
        <p:nvCxnSpPr>
          <p:cNvPr id="311" name="Google Shape;311;p22"/>
          <p:cNvCxnSpPr>
            <a:stCxn id="312" idx="2"/>
            <a:endCxn id="313" idx="0"/>
          </p:cNvCxnSpPr>
          <p:nvPr/>
        </p:nvCxnSpPr>
        <p:spPr>
          <a:xfrm>
            <a:off x="7162825" y="2990750"/>
            <a:ext cx="0" cy="283500"/>
          </a:xfrm>
          <a:prstGeom prst="straightConnector1">
            <a:avLst/>
          </a:prstGeom>
          <a:noFill/>
          <a:ln w="9525" cap="flat" cmpd="sng">
            <a:solidFill>
              <a:schemeClr val="accent1"/>
            </a:solidFill>
            <a:prstDash val="solid"/>
            <a:round/>
            <a:headEnd type="none" w="med" len="med"/>
            <a:tailEnd type="triangle" w="med" len="med"/>
          </a:ln>
        </p:spPr>
      </p:cxnSp>
      <p:sp>
        <p:nvSpPr>
          <p:cNvPr id="314" name="Google Shape;314;p22"/>
          <p:cNvSpPr/>
          <p:nvPr/>
        </p:nvSpPr>
        <p:spPr>
          <a:xfrm>
            <a:off x="6185300"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c5</a:t>
            </a:r>
            <a:endParaRPr sz="1000">
              <a:solidFill>
                <a:schemeClr val="dk2"/>
              </a:solidFill>
            </a:endParaRPr>
          </a:p>
        </p:txBody>
      </p:sp>
      <p:sp>
        <p:nvSpPr>
          <p:cNvPr id="313" name="Google Shape;313;p22"/>
          <p:cNvSpPr/>
          <p:nvPr/>
        </p:nvSpPr>
        <p:spPr>
          <a:xfrm>
            <a:off x="6929725" y="3274250"/>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c7</a:t>
            </a:r>
            <a:endParaRPr sz="1000">
              <a:solidFill>
                <a:schemeClr val="dk2"/>
              </a:solidFill>
            </a:endParaRPr>
          </a:p>
        </p:txBody>
      </p:sp>
      <p:cxnSp>
        <p:nvCxnSpPr>
          <p:cNvPr id="315" name="Google Shape;315;p22"/>
          <p:cNvCxnSpPr>
            <a:stCxn id="309" idx="3"/>
            <a:endCxn id="314" idx="1"/>
          </p:cNvCxnSpPr>
          <p:nvPr/>
        </p:nvCxnSpPr>
        <p:spPr>
          <a:xfrm>
            <a:off x="5907075" y="3504500"/>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316" name="Google Shape;316;p22"/>
          <p:cNvCxnSpPr>
            <a:stCxn id="314" idx="3"/>
            <a:endCxn id="313" idx="1"/>
          </p:cNvCxnSpPr>
          <p:nvPr/>
        </p:nvCxnSpPr>
        <p:spPr>
          <a:xfrm>
            <a:off x="6651500" y="3504500"/>
            <a:ext cx="278100" cy="0"/>
          </a:xfrm>
          <a:prstGeom prst="straightConnector1">
            <a:avLst/>
          </a:prstGeom>
          <a:noFill/>
          <a:ln w="9525" cap="flat" cmpd="sng">
            <a:solidFill>
              <a:schemeClr val="dk2"/>
            </a:solidFill>
            <a:prstDash val="solid"/>
            <a:round/>
            <a:headEnd type="none" w="med" len="med"/>
            <a:tailEnd type="triangle" w="med" len="med"/>
          </a:ln>
        </p:spPr>
      </p:cxnSp>
      <p:sp>
        <p:nvSpPr>
          <p:cNvPr id="317" name="Google Shape;317;p22"/>
          <p:cNvSpPr txBox="1"/>
          <p:nvPr/>
        </p:nvSpPr>
        <p:spPr>
          <a:xfrm>
            <a:off x="993950" y="3879350"/>
            <a:ext cx="3443100" cy="3387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1000"/>
              </a:spcBef>
              <a:spcAft>
                <a:spcPts val="1000"/>
              </a:spcAft>
              <a:buNone/>
            </a:pPr>
            <a:r>
              <a:rPr lang="en" sz="1000">
                <a:solidFill>
                  <a:schemeClr val="lt1"/>
                </a:solidFill>
                <a:latin typeface="Roboto Mono"/>
                <a:ea typeface="Roboto Mono"/>
                <a:cs typeface="Roboto Mono"/>
                <a:sym typeface="Roboto Mono"/>
              </a:rPr>
              <a:t>git merge feature1</a:t>
            </a:r>
            <a:endParaRPr sz="1300">
              <a:solidFill>
                <a:schemeClr val="lt1"/>
              </a:solidFill>
              <a:latin typeface="Roboto"/>
              <a:ea typeface="Roboto"/>
              <a:cs typeface="Roboto"/>
              <a:sym typeface="Roboto"/>
            </a:endParaRPr>
          </a:p>
        </p:txBody>
      </p:sp>
      <p:cxnSp>
        <p:nvCxnSpPr>
          <p:cNvPr id="318" name="Google Shape;318;p22"/>
          <p:cNvCxnSpPr/>
          <p:nvPr/>
        </p:nvCxnSpPr>
        <p:spPr>
          <a:xfrm rot="10800000" flipH="1">
            <a:off x="666175" y="3504500"/>
            <a:ext cx="344700" cy="3300"/>
          </a:xfrm>
          <a:prstGeom prst="straightConnector1">
            <a:avLst/>
          </a:prstGeom>
          <a:noFill/>
          <a:ln w="9525" cap="flat" cmpd="sng">
            <a:solidFill>
              <a:schemeClr val="dk2"/>
            </a:solidFill>
            <a:prstDash val="solid"/>
            <a:round/>
            <a:headEnd type="none" w="med" len="med"/>
            <a:tailEnd type="triangle" w="med" len="med"/>
          </a:ln>
        </p:spPr>
      </p:cxnSp>
      <p:cxnSp>
        <p:nvCxnSpPr>
          <p:cNvPr id="319" name="Google Shape;319;p22"/>
          <p:cNvCxnSpPr/>
          <p:nvPr/>
        </p:nvCxnSpPr>
        <p:spPr>
          <a:xfrm rot="10800000" flipH="1">
            <a:off x="5096175" y="3504500"/>
            <a:ext cx="344700" cy="3300"/>
          </a:xfrm>
          <a:prstGeom prst="straightConnector1">
            <a:avLst/>
          </a:prstGeom>
          <a:noFill/>
          <a:ln w="9525" cap="flat" cmpd="sng">
            <a:solidFill>
              <a:schemeClr val="dk2"/>
            </a:solidFill>
            <a:prstDash val="solid"/>
            <a:round/>
            <a:headEnd type="none" w="med" len="med"/>
            <a:tailEnd type="triangle" w="med" len="med"/>
          </a:ln>
        </p:spPr>
      </p:cxnSp>
      <p:sp>
        <p:nvSpPr>
          <p:cNvPr id="320" name="Google Shape;320;p22"/>
          <p:cNvSpPr txBox="1"/>
          <p:nvPr/>
        </p:nvSpPr>
        <p:spPr>
          <a:xfrm>
            <a:off x="321475" y="3304400"/>
            <a:ext cx="34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p:txBody>
      </p:sp>
      <p:sp>
        <p:nvSpPr>
          <p:cNvPr id="321" name="Google Shape;321;p22"/>
          <p:cNvSpPr txBox="1"/>
          <p:nvPr/>
        </p:nvSpPr>
        <p:spPr>
          <a:xfrm>
            <a:off x="4751450" y="3306050"/>
            <a:ext cx="34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p:txBody>
      </p:sp>
      <p:sp>
        <p:nvSpPr>
          <p:cNvPr id="322" name="Google Shape;322;p22"/>
          <p:cNvSpPr/>
          <p:nvPr/>
        </p:nvSpPr>
        <p:spPr>
          <a:xfrm>
            <a:off x="6753025" y="2530238"/>
            <a:ext cx="8196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feature2</a:t>
            </a:r>
            <a:endParaRPr sz="12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3"/>
          <p:cNvSpPr/>
          <p:nvPr/>
        </p:nvSpPr>
        <p:spPr>
          <a:xfrm>
            <a:off x="235200" y="199825"/>
            <a:ext cx="86736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3"/>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Potential Git Workflow</a:t>
            </a:r>
            <a:endParaRPr/>
          </a:p>
        </p:txBody>
      </p:sp>
      <p:sp>
        <p:nvSpPr>
          <p:cNvPr id="329" name="Google Shape;329;p23"/>
          <p:cNvSpPr/>
          <p:nvPr/>
        </p:nvSpPr>
        <p:spPr>
          <a:xfrm>
            <a:off x="3311475" y="485400"/>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330" name="Google Shape;330;p23"/>
          <p:cNvSpPr/>
          <p:nvPr/>
        </p:nvSpPr>
        <p:spPr>
          <a:xfrm>
            <a:off x="581650" y="122937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c1</a:t>
            </a:r>
            <a:endParaRPr sz="1000">
              <a:solidFill>
                <a:schemeClr val="dk2"/>
              </a:solidFill>
            </a:endParaRPr>
          </a:p>
        </p:txBody>
      </p:sp>
      <p:sp>
        <p:nvSpPr>
          <p:cNvPr id="331" name="Google Shape;331;p23"/>
          <p:cNvSpPr/>
          <p:nvPr/>
        </p:nvSpPr>
        <p:spPr>
          <a:xfrm>
            <a:off x="1289100" y="122937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c2</a:t>
            </a:r>
            <a:endParaRPr sz="1000">
              <a:solidFill>
                <a:schemeClr val="dk2"/>
              </a:solidFill>
            </a:endParaRPr>
          </a:p>
        </p:txBody>
      </p:sp>
      <p:sp>
        <p:nvSpPr>
          <p:cNvPr id="332" name="Google Shape;332;p23"/>
          <p:cNvSpPr/>
          <p:nvPr/>
        </p:nvSpPr>
        <p:spPr>
          <a:xfrm>
            <a:off x="1996550" y="122937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cxnSp>
        <p:nvCxnSpPr>
          <p:cNvPr id="333" name="Google Shape;333;p23"/>
          <p:cNvCxnSpPr>
            <a:stCxn id="329" idx="2"/>
            <a:endCxn id="334" idx="0"/>
          </p:cNvCxnSpPr>
          <p:nvPr/>
        </p:nvCxnSpPr>
        <p:spPr>
          <a:xfrm>
            <a:off x="3681525" y="945900"/>
            <a:ext cx="0" cy="283500"/>
          </a:xfrm>
          <a:prstGeom prst="straightConnector1">
            <a:avLst/>
          </a:prstGeom>
          <a:noFill/>
          <a:ln w="9525" cap="flat" cmpd="sng">
            <a:solidFill>
              <a:schemeClr val="accent1"/>
            </a:solidFill>
            <a:prstDash val="solid"/>
            <a:round/>
            <a:headEnd type="none" w="med" len="med"/>
            <a:tailEnd type="triangle" w="med" len="med"/>
          </a:ln>
        </p:spPr>
      </p:cxnSp>
      <p:sp>
        <p:nvSpPr>
          <p:cNvPr id="335" name="Google Shape;335;p23"/>
          <p:cNvSpPr/>
          <p:nvPr/>
        </p:nvSpPr>
        <p:spPr>
          <a:xfrm>
            <a:off x="235200" y="2180600"/>
            <a:ext cx="42645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3"/>
          <p:cNvSpPr txBox="1"/>
          <p:nvPr/>
        </p:nvSpPr>
        <p:spPr>
          <a:xfrm>
            <a:off x="7488000" y="199825"/>
            <a:ext cx="14208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Online Repository</a:t>
            </a:r>
            <a:endParaRPr sz="1000">
              <a:solidFill>
                <a:schemeClr val="accent4"/>
              </a:solidFill>
              <a:latin typeface="Roboto"/>
              <a:ea typeface="Roboto"/>
              <a:cs typeface="Roboto"/>
              <a:sym typeface="Roboto"/>
            </a:endParaRPr>
          </a:p>
        </p:txBody>
      </p:sp>
      <p:sp>
        <p:nvSpPr>
          <p:cNvPr id="337" name="Google Shape;337;p23"/>
          <p:cNvSpPr txBox="1"/>
          <p:nvPr/>
        </p:nvSpPr>
        <p:spPr>
          <a:xfrm>
            <a:off x="2462750" y="2180600"/>
            <a:ext cx="19743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Contributor 1’s Computer</a:t>
            </a:r>
            <a:endParaRPr sz="1000">
              <a:solidFill>
                <a:schemeClr val="accent4"/>
              </a:solidFill>
              <a:latin typeface="Roboto"/>
              <a:ea typeface="Roboto"/>
              <a:cs typeface="Roboto"/>
              <a:sym typeface="Roboto"/>
            </a:endParaRPr>
          </a:p>
        </p:txBody>
      </p:sp>
      <p:sp>
        <p:nvSpPr>
          <p:cNvPr id="338" name="Google Shape;338;p23"/>
          <p:cNvSpPr/>
          <p:nvPr/>
        </p:nvSpPr>
        <p:spPr>
          <a:xfrm>
            <a:off x="1933600" y="2521338"/>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339" name="Google Shape;339;p23"/>
          <p:cNvSpPr/>
          <p:nvPr/>
        </p:nvSpPr>
        <p:spPr>
          <a:xfrm>
            <a:off x="1010875"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cxnSp>
        <p:nvCxnSpPr>
          <p:cNvPr id="340" name="Google Shape;340;p23"/>
          <p:cNvCxnSpPr>
            <a:stCxn id="338" idx="2"/>
            <a:endCxn id="341" idx="0"/>
          </p:cNvCxnSpPr>
          <p:nvPr/>
        </p:nvCxnSpPr>
        <p:spPr>
          <a:xfrm>
            <a:off x="2303650" y="2981838"/>
            <a:ext cx="429300" cy="292500"/>
          </a:xfrm>
          <a:prstGeom prst="straightConnector1">
            <a:avLst/>
          </a:prstGeom>
          <a:noFill/>
          <a:ln w="9525" cap="flat" cmpd="sng">
            <a:solidFill>
              <a:schemeClr val="accent1"/>
            </a:solidFill>
            <a:prstDash val="solid"/>
            <a:round/>
            <a:headEnd type="none" w="med" len="med"/>
            <a:tailEnd type="triangle" w="med" len="med"/>
          </a:ln>
        </p:spPr>
      </p:cxnSp>
      <p:sp>
        <p:nvSpPr>
          <p:cNvPr id="342" name="Google Shape;342;p23"/>
          <p:cNvSpPr/>
          <p:nvPr/>
        </p:nvSpPr>
        <p:spPr>
          <a:xfrm>
            <a:off x="4644300" y="2180600"/>
            <a:ext cx="42645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3"/>
          <p:cNvSpPr txBox="1"/>
          <p:nvPr/>
        </p:nvSpPr>
        <p:spPr>
          <a:xfrm>
            <a:off x="6923750" y="2180600"/>
            <a:ext cx="19743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Contributor 2’s Computer</a:t>
            </a:r>
            <a:endParaRPr sz="1000">
              <a:solidFill>
                <a:schemeClr val="accent4"/>
              </a:solidFill>
              <a:latin typeface="Roboto"/>
              <a:ea typeface="Roboto"/>
              <a:cs typeface="Roboto"/>
              <a:sym typeface="Roboto"/>
            </a:endParaRPr>
          </a:p>
        </p:txBody>
      </p:sp>
      <p:cxnSp>
        <p:nvCxnSpPr>
          <p:cNvPr id="344" name="Google Shape;344;p23"/>
          <p:cNvCxnSpPr>
            <a:stCxn id="345" idx="2"/>
            <a:endCxn id="341" idx="0"/>
          </p:cNvCxnSpPr>
          <p:nvPr/>
        </p:nvCxnSpPr>
        <p:spPr>
          <a:xfrm flipH="1">
            <a:off x="2732825" y="2990750"/>
            <a:ext cx="421800" cy="283500"/>
          </a:xfrm>
          <a:prstGeom prst="straightConnector1">
            <a:avLst/>
          </a:prstGeom>
          <a:noFill/>
          <a:ln w="9525" cap="flat" cmpd="sng">
            <a:solidFill>
              <a:schemeClr val="accent1"/>
            </a:solidFill>
            <a:prstDash val="solid"/>
            <a:round/>
            <a:headEnd type="none" w="med" len="med"/>
            <a:tailEnd type="triangle" w="med" len="med"/>
          </a:ln>
        </p:spPr>
      </p:cxnSp>
      <p:sp>
        <p:nvSpPr>
          <p:cNvPr id="346" name="Google Shape;346;p23"/>
          <p:cNvSpPr/>
          <p:nvPr/>
        </p:nvSpPr>
        <p:spPr>
          <a:xfrm>
            <a:off x="1755300"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c4</a:t>
            </a:r>
            <a:endParaRPr sz="1000">
              <a:solidFill>
                <a:schemeClr val="dk2"/>
              </a:solidFill>
            </a:endParaRPr>
          </a:p>
        </p:txBody>
      </p:sp>
      <p:sp>
        <p:nvSpPr>
          <p:cNvPr id="341" name="Google Shape;341;p23"/>
          <p:cNvSpPr/>
          <p:nvPr/>
        </p:nvSpPr>
        <p:spPr>
          <a:xfrm>
            <a:off x="2499725" y="3274250"/>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c6</a:t>
            </a:r>
            <a:endParaRPr sz="1000">
              <a:solidFill>
                <a:schemeClr val="dk2"/>
              </a:solidFill>
            </a:endParaRPr>
          </a:p>
        </p:txBody>
      </p:sp>
      <p:cxnSp>
        <p:nvCxnSpPr>
          <p:cNvPr id="347" name="Google Shape;347;p23"/>
          <p:cNvCxnSpPr>
            <a:stCxn id="339" idx="3"/>
            <a:endCxn id="346" idx="1"/>
          </p:cNvCxnSpPr>
          <p:nvPr/>
        </p:nvCxnSpPr>
        <p:spPr>
          <a:xfrm>
            <a:off x="1477075" y="3504500"/>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348" name="Google Shape;348;p23"/>
          <p:cNvCxnSpPr>
            <a:stCxn id="346" idx="3"/>
            <a:endCxn id="341" idx="1"/>
          </p:cNvCxnSpPr>
          <p:nvPr/>
        </p:nvCxnSpPr>
        <p:spPr>
          <a:xfrm>
            <a:off x="2221500" y="3504500"/>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349" name="Google Shape;349;p23"/>
          <p:cNvCxnSpPr>
            <a:stCxn id="331" idx="3"/>
            <a:endCxn id="331" idx="3"/>
          </p:cNvCxnSpPr>
          <p:nvPr/>
        </p:nvCxnSpPr>
        <p:spPr>
          <a:xfrm>
            <a:off x="1755300" y="1459625"/>
            <a:ext cx="0" cy="0"/>
          </a:xfrm>
          <a:prstGeom prst="straightConnector1">
            <a:avLst/>
          </a:prstGeom>
          <a:noFill/>
          <a:ln w="9525" cap="flat" cmpd="sng">
            <a:solidFill>
              <a:schemeClr val="dk2"/>
            </a:solidFill>
            <a:prstDash val="solid"/>
            <a:round/>
            <a:headEnd type="none" w="med" len="med"/>
            <a:tailEnd type="none" w="med" len="med"/>
          </a:ln>
        </p:spPr>
      </p:cxnSp>
      <p:cxnSp>
        <p:nvCxnSpPr>
          <p:cNvPr id="350" name="Google Shape;350;p23"/>
          <p:cNvCxnSpPr>
            <a:stCxn id="330" idx="3"/>
            <a:endCxn id="331" idx="1"/>
          </p:cNvCxnSpPr>
          <p:nvPr/>
        </p:nvCxnSpPr>
        <p:spPr>
          <a:xfrm>
            <a:off x="1047850" y="1459625"/>
            <a:ext cx="241200" cy="0"/>
          </a:xfrm>
          <a:prstGeom prst="straightConnector1">
            <a:avLst/>
          </a:prstGeom>
          <a:noFill/>
          <a:ln w="9525" cap="flat" cmpd="sng">
            <a:solidFill>
              <a:schemeClr val="dk2"/>
            </a:solidFill>
            <a:prstDash val="solid"/>
            <a:round/>
            <a:headEnd type="none" w="med" len="med"/>
            <a:tailEnd type="triangle" w="med" len="med"/>
          </a:ln>
        </p:spPr>
      </p:cxnSp>
      <p:cxnSp>
        <p:nvCxnSpPr>
          <p:cNvPr id="351" name="Google Shape;351;p23"/>
          <p:cNvCxnSpPr>
            <a:stCxn id="331" idx="3"/>
            <a:endCxn id="332" idx="1"/>
          </p:cNvCxnSpPr>
          <p:nvPr/>
        </p:nvCxnSpPr>
        <p:spPr>
          <a:xfrm>
            <a:off x="1755300" y="1459625"/>
            <a:ext cx="241200" cy="0"/>
          </a:xfrm>
          <a:prstGeom prst="straightConnector1">
            <a:avLst/>
          </a:prstGeom>
          <a:noFill/>
          <a:ln w="9525" cap="flat" cmpd="sng">
            <a:solidFill>
              <a:schemeClr val="dk2"/>
            </a:solidFill>
            <a:prstDash val="solid"/>
            <a:round/>
            <a:headEnd type="none" w="med" len="med"/>
            <a:tailEnd type="triangle" w="med" len="med"/>
          </a:ln>
        </p:spPr>
      </p:cxnSp>
      <p:sp>
        <p:nvSpPr>
          <p:cNvPr id="352" name="Google Shape;352;p23"/>
          <p:cNvSpPr/>
          <p:nvPr/>
        </p:nvSpPr>
        <p:spPr>
          <a:xfrm>
            <a:off x="4874700" y="2530250"/>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353" name="Google Shape;353;p23"/>
          <p:cNvSpPr/>
          <p:nvPr/>
        </p:nvSpPr>
        <p:spPr>
          <a:xfrm>
            <a:off x="5440875"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cxnSp>
        <p:nvCxnSpPr>
          <p:cNvPr id="354" name="Google Shape;354;p23"/>
          <p:cNvCxnSpPr>
            <a:stCxn id="352" idx="2"/>
            <a:endCxn id="353" idx="0"/>
          </p:cNvCxnSpPr>
          <p:nvPr/>
        </p:nvCxnSpPr>
        <p:spPr>
          <a:xfrm>
            <a:off x="5244750" y="2990750"/>
            <a:ext cx="429300" cy="283500"/>
          </a:xfrm>
          <a:prstGeom prst="straightConnector1">
            <a:avLst/>
          </a:prstGeom>
          <a:noFill/>
          <a:ln w="9525" cap="flat" cmpd="sng">
            <a:solidFill>
              <a:schemeClr val="accent1"/>
            </a:solidFill>
            <a:prstDash val="solid"/>
            <a:round/>
            <a:headEnd type="none" w="med" len="med"/>
            <a:tailEnd type="triangle" w="med" len="med"/>
          </a:ln>
        </p:spPr>
      </p:cxnSp>
      <p:cxnSp>
        <p:nvCxnSpPr>
          <p:cNvPr id="355" name="Google Shape;355;p23"/>
          <p:cNvCxnSpPr>
            <a:stCxn id="356" idx="2"/>
            <a:endCxn id="357" idx="0"/>
          </p:cNvCxnSpPr>
          <p:nvPr/>
        </p:nvCxnSpPr>
        <p:spPr>
          <a:xfrm>
            <a:off x="7162825" y="2990750"/>
            <a:ext cx="0" cy="283500"/>
          </a:xfrm>
          <a:prstGeom prst="straightConnector1">
            <a:avLst/>
          </a:prstGeom>
          <a:noFill/>
          <a:ln w="9525" cap="flat" cmpd="sng">
            <a:solidFill>
              <a:schemeClr val="accent1"/>
            </a:solidFill>
            <a:prstDash val="solid"/>
            <a:round/>
            <a:headEnd type="none" w="med" len="med"/>
            <a:tailEnd type="triangle" w="med" len="med"/>
          </a:ln>
        </p:spPr>
      </p:cxnSp>
      <p:sp>
        <p:nvSpPr>
          <p:cNvPr id="358" name="Google Shape;358;p23"/>
          <p:cNvSpPr/>
          <p:nvPr/>
        </p:nvSpPr>
        <p:spPr>
          <a:xfrm>
            <a:off x="6185300"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c5</a:t>
            </a:r>
            <a:endParaRPr sz="1000">
              <a:solidFill>
                <a:schemeClr val="dk2"/>
              </a:solidFill>
            </a:endParaRPr>
          </a:p>
        </p:txBody>
      </p:sp>
      <p:sp>
        <p:nvSpPr>
          <p:cNvPr id="357" name="Google Shape;357;p23"/>
          <p:cNvSpPr/>
          <p:nvPr/>
        </p:nvSpPr>
        <p:spPr>
          <a:xfrm>
            <a:off x="6929725" y="3274250"/>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c7</a:t>
            </a:r>
            <a:endParaRPr sz="1000">
              <a:solidFill>
                <a:schemeClr val="dk2"/>
              </a:solidFill>
            </a:endParaRPr>
          </a:p>
        </p:txBody>
      </p:sp>
      <p:cxnSp>
        <p:nvCxnSpPr>
          <p:cNvPr id="359" name="Google Shape;359;p23"/>
          <p:cNvCxnSpPr>
            <a:stCxn id="353" idx="3"/>
            <a:endCxn id="358" idx="1"/>
          </p:cNvCxnSpPr>
          <p:nvPr/>
        </p:nvCxnSpPr>
        <p:spPr>
          <a:xfrm>
            <a:off x="5907075" y="3504500"/>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360" name="Google Shape;360;p23"/>
          <p:cNvCxnSpPr>
            <a:stCxn id="358" idx="3"/>
            <a:endCxn id="357" idx="1"/>
          </p:cNvCxnSpPr>
          <p:nvPr/>
        </p:nvCxnSpPr>
        <p:spPr>
          <a:xfrm>
            <a:off x="6651500" y="3504500"/>
            <a:ext cx="278100" cy="0"/>
          </a:xfrm>
          <a:prstGeom prst="straightConnector1">
            <a:avLst/>
          </a:prstGeom>
          <a:noFill/>
          <a:ln w="9525" cap="flat" cmpd="sng">
            <a:solidFill>
              <a:schemeClr val="dk2"/>
            </a:solidFill>
            <a:prstDash val="solid"/>
            <a:round/>
            <a:headEnd type="none" w="med" len="med"/>
            <a:tailEnd type="triangle" w="med" len="med"/>
          </a:ln>
        </p:spPr>
      </p:cxnSp>
      <p:sp>
        <p:nvSpPr>
          <p:cNvPr id="361" name="Google Shape;361;p23"/>
          <p:cNvSpPr/>
          <p:nvPr/>
        </p:nvSpPr>
        <p:spPr>
          <a:xfrm>
            <a:off x="2704000" y="122940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c4</a:t>
            </a:r>
            <a:endParaRPr sz="1000">
              <a:solidFill>
                <a:schemeClr val="dk2"/>
              </a:solidFill>
            </a:endParaRPr>
          </a:p>
        </p:txBody>
      </p:sp>
      <p:sp>
        <p:nvSpPr>
          <p:cNvPr id="334" name="Google Shape;334;p23"/>
          <p:cNvSpPr/>
          <p:nvPr/>
        </p:nvSpPr>
        <p:spPr>
          <a:xfrm>
            <a:off x="3448425" y="1229400"/>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c6</a:t>
            </a:r>
            <a:endParaRPr sz="1000">
              <a:solidFill>
                <a:schemeClr val="dk2"/>
              </a:solidFill>
            </a:endParaRPr>
          </a:p>
        </p:txBody>
      </p:sp>
      <p:cxnSp>
        <p:nvCxnSpPr>
          <p:cNvPr id="362" name="Google Shape;362;p23"/>
          <p:cNvCxnSpPr>
            <a:stCxn id="361" idx="3"/>
            <a:endCxn id="334" idx="1"/>
          </p:cNvCxnSpPr>
          <p:nvPr/>
        </p:nvCxnSpPr>
        <p:spPr>
          <a:xfrm>
            <a:off x="3170200" y="1459650"/>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363" name="Google Shape;363;p23"/>
          <p:cNvCxnSpPr>
            <a:stCxn id="332" idx="3"/>
            <a:endCxn id="361" idx="1"/>
          </p:cNvCxnSpPr>
          <p:nvPr/>
        </p:nvCxnSpPr>
        <p:spPr>
          <a:xfrm>
            <a:off x="2462750" y="1459625"/>
            <a:ext cx="241200" cy="0"/>
          </a:xfrm>
          <a:prstGeom prst="straightConnector1">
            <a:avLst/>
          </a:prstGeom>
          <a:noFill/>
          <a:ln w="9525" cap="flat" cmpd="sng">
            <a:solidFill>
              <a:schemeClr val="dk2"/>
            </a:solidFill>
            <a:prstDash val="solid"/>
            <a:round/>
            <a:headEnd type="none" w="med" len="med"/>
            <a:tailEnd type="triangle" w="med" len="med"/>
          </a:ln>
        </p:spPr>
      </p:cxnSp>
      <p:sp>
        <p:nvSpPr>
          <p:cNvPr id="364" name="Google Shape;364;p23"/>
          <p:cNvSpPr txBox="1"/>
          <p:nvPr/>
        </p:nvSpPr>
        <p:spPr>
          <a:xfrm>
            <a:off x="993950" y="3879350"/>
            <a:ext cx="3443100" cy="3387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1000"/>
              </a:spcBef>
              <a:spcAft>
                <a:spcPts val="1000"/>
              </a:spcAft>
              <a:buNone/>
            </a:pPr>
            <a:r>
              <a:rPr lang="en" sz="1000">
                <a:solidFill>
                  <a:schemeClr val="lt1"/>
                </a:solidFill>
                <a:latin typeface="Roboto Mono"/>
                <a:ea typeface="Roboto Mono"/>
                <a:cs typeface="Roboto Mono"/>
                <a:sym typeface="Roboto Mono"/>
              </a:rPr>
              <a:t>git push</a:t>
            </a:r>
            <a:endParaRPr sz="1300">
              <a:solidFill>
                <a:schemeClr val="lt1"/>
              </a:solidFill>
              <a:latin typeface="Roboto"/>
              <a:ea typeface="Roboto"/>
              <a:cs typeface="Roboto"/>
              <a:sym typeface="Roboto"/>
            </a:endParaRPr>
          </a:p>
        </p:txBody>
      </p:sp>
      <p:cxnSp>
        <p:nvCxnSpPr>
          <p:cNvPr id="365" name="Google Shape;365;p23"/>
          <p:cNvCxnSpPr/>
          <p:nvPr/>
        </p:nvCxnSpPr>
        <p:spPr>
          <a:xfrm rot="10800000" flipH="1">
            <a:off x="666175" y="3504500"/>
            <a:ext cx="344700" cy="3300"/>
          </a:xfrm>
          <a:prstGeom prst="straightConnector1">
            <a:avLst/>
          </a:prstGeom>
          <a:noFill/>
          <a:ln w="9525" cap="flat" cmpd="sng">
            <a:solidFill>
              <a:schemeClr val="dk2"/>
            </a:solidFill>
            <a:prstDash val="solid"/>
            <a:round/>
            <a:headEnd type="none" w="med" len="med"/>
            <a:tailEnd type="triangle" w="med" len="med"/>
          </a:ln>
        </p:spPr>
      </p:cxnSp>
      <p:cxnSp>
        <p:nvCxnSpPr>
          <p:cNvPr id="366" name="Google Shape;366;p23"/>
          <p:cNvCxnSpPr/>
          <p:nvPr/>
        </p:nvCxnSpPr>
        <p:spPr>
          <a:xfrm rot="10800000" flipH="1">
            <a:off x="5096175" y="3504500"/>
            <a:ext cx="344700" cy="3300"/>
          </a:xfrm>
          <a:prstGeom prst="straightConnector1">
            <a:avLst/>
          </a:prstGeom>
          <a:noFill/>
          <a:ln w="9525" cap="flat" cmpd="sng">
            <a:solidFill>
              <a:schemeClr val="dk2"/>
            </a:solidFill>
            <a:prstDash val="solid"/>
            <a:round/>
            <a:headEnd type="none" w="med" len="med"/>
            <a:tailEnd type="triangle" w="med" len="med"/>
          </a:ln>
        </p:spPr>
      </p:cxnSp>
      <p:sp>
        <p:nvSpPr>
          <p:cNvPr id="367" name="Google Shape;367;p23"/>
          <p:cNvSpPr txBox="1"/>
          <p:nvPr/>
        </p:nvSpPr>
        <p:spPr>
          <a:xfrm>
            <a:off x="321475" y="3304400"/>
            <a:ext cx="34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p:txBody>
      </p:sp>
      <p:sp>
        <p:nvSpPr>
          <p:cNvPr id="368" name="Google Shape;368;p23"/>
          <p:cNvSpPr txBox="1"/>
          <p:nvPr/>
        </p:nvSpPr>
        <p:spPr>
          <a:xfrm>
            <a:off x="4751450" y="3306050"/>
            <a:ext cx="34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p:txBody>
      </p:sp>
      <p:sp>
        <p:nvSpPr>
          <p:cNvPr id="369" name="Google Shape;369;p23"/>
          <p:cNvSpPr/>
          <p:nvPr/>
        </p:nvSpPr>
        <p:spPr>
          <a:xfrm>
            <a:off x="6753025" y="2530238"/>
            <a:ext cx="8196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feature2</a:t>
            </a:r>
            <a:endParaRPr sz="1200">
              <a:solidFill>
                <a:schemeClr val="lt1"/>
              </a:solidFill>
            </a:endParaRPr>
          </a:p>
        </p:txBody>
      </p:sp>
      <p:sp>
        <p:nvSpPr>
          <p:cNvPr id="370" name="Google Shape;370;p23"/>
          <p:cNvSpPr/>
          <p:nvPr/>
        </p:nvSpPr>
        <p:spPr>
          <a:xfrm>
            <a:off x="2784625" y="2530250"/>
            <a:ext cx="7899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feature1</a:t>
            </a:r>
            <a:endParaRPr sz="12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4"/>
          <p:cNvSpPr/>
          <p:nvPr/>
        </p:nvSpPr>
        <p:spPr>
          <a:xfrm>
            <a:off x="235200" y="199825"/>
            <a:ext cx="86736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4"/>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Potential Git Workflow</a:t>
            </a:r>
            <a:endParaRPr/>
          </a:p>
        </p:txBody>
      </p:sp>
      <p:sp>
        <p:nvSpPr>
          <p:cNvPr id="377" name="Google Shape;377;p24"/>
          <p:cNvSpPr/>
          <p:nvPr/>
        </p:nvSpPr>
        <p:spPr>
          <a:xfrm>
            <a:off x="3311475" y="485400"/>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378" name="Google Shape;378;p24"/>
          <p:cNvSpPr/>
          <p:nvPr/>
        </p:nvSpPr>
        <p:spPr>
          <a:xfrm>
            <a:off x="581650" y="122937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c1</a:t>
            </a:r>
            <a:endParaRPr sz="1000">
              <a:solidFill>
                <a:schemeClr val="dk2"/>
              </a:solidFill>
            </a:endParaRPr>
          </a:p>
        </p:txBody>
      </p:sp>
      <p:sp>
        <p:nvSpPr>
          <p:cNvPr id="379" name="Google Shape;379;p24"/>
          <p:cNvSpPr/>
          <p:nvPr/>
        </p:nvSpPr>
        <p:spPr>
          <a:xfrm>
            <a:off x="1289100" y="122937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c2</a:t>
            </a:r>
            <a:endParaRPr sz="1000">
              <a:solidFill>
                <a:schemeClr val="dk2"/>
              </a:solidFill>
            </a:endParaRPr>
          </a:p>
        </p:txBody>
      </p:sp>
      <p:sp>
        <p:nvSpPr>
          <p:cNvPr id="380" name="Google Shape;380;p24"/>
          <p:cNvSpPr/>
          <p:nvPr/>
        </p:nvSpPr>
        <p:spPr>
          <a:xfrm>
            <a:off x="1996550" y="122937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cxnSp>
        <p:nvCxnSpPr>
          <p:cNvPr id="381" name="Google Shape;381;p24"/>
          <p:cNvCxnSpPr>
            <a:stCxn id="377" idx="2"/>
            <a:endCxn id="382" idx="0"/>
          </p:cNvCxnSpPr>
          <p:nvPr/>
        </p:nvCxnSpPr>
        <p:spPr>
          <a:xfrm>
            <a:off x="3681525" y="945900"/>
            <a:ext cx="0" cy="283500"/>
          </a:xfrm>
          <a:prstGeom prst="straightConnector1">
            <a:avLst/>
          </a:prstGeom>
          <a:noFill/>
          <a:ln w="9525" cap="flat" cmpd="sng">
            <a:solidFill>
              <a:schemeClr val="accent1"/>
            </a:solidFill>
            <a:prstDash val="solid"/>
            <a:round/>
            <a:headEnd type="none" w="med" len="med"/>
            <a:tailEnd type="triangle" w="med" len="med"/>
          </a:ln>
        </p:spPr>
      </p:cxnSp>
      <p:sp>
        <p:nvSpPr>
          <p:cNvPr id="383" name="Google Shape;383;p24"/>
          <p:cNvSpPr/>
          <p:nvPr/>
        </p:nvSpPr>
        <p:spPr>
          <a:xfrm>
            <a:off x="235200" y="2180600"/>
            <a:ext cx="42645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4"/>
          <p:cNvSpPr txBox="1"/>
          <p:nvPr/>
        </p:nvSpPr>
        <p:spPr>
          <a:xfrm>
            <a:off x="7488000" y="199825"/>
            <a:ext cx="14208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Online Repository</a:t>
            </a:r>
            <a:endParaRPr sz="1000">
              <a:solidFill>
                <a:schemeClr val="accent4"/>
              </a:solidFill>
              <a:latin typeface="Roboto"/>
              <a:ea typeface="Roboto"/>
              <a:cs typeface="Roboto"/>
              <a:sym typeface="Roboto"/>
            </a:endParaRPr>
          </a:p>
        </p:txBody>
      </p:sp>
      <p:sp>
        <p:nvSpPr>
          <p:cNvPr id="385" name="Google Shape;385;p24"/>
          <p:cNvSpPr txBox="1"/>
          <p:nvPr/>
        </p:nvSpPr>
        <p:spPr>
          <a:xfrm>
            <a:off x="2462750" y="2180600"/>
            <a:ext cx="19743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Contributor 1’s Computer</a:t>
            </a:r>
            <a:endParaRPr sz="1000">
              <a:solidFill>
                <a:schemeClr val="accent4"/>
              </a:solidFill>
              <a:latin typeface="Roboto"/>
              <a:ea typeface="Roboto"/>
              <a:cs typeface="Roboto"/>
              <a:sym typeface="Roboto"/>
            </a:endParaRPr>
          </a:p>
        </p:txBody>
      </p:sp>
      <p:sp>
        <p:nvSpPr>
          <p:cNvPr id="386" name="Google Shape;386;p24"/>
          <p:cNvSpPr/>
          <p:nvPr/>
        </p:nvSpPr>
        <p:spPr>
          <a:xfrm>
            <a:off x="1933600" y="2521338"/>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387" name="Google Shape;387;p24"/>
          <p:cNvSpPr/>
          <p:nvPr/>
        </p:nvSpPr>
        <p:spPr>
          <a:xfrm>
            <a:off x="1010875"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cxnSp>
        <p:nvCxnSpPr>
          <p:cNvPr id="388" name="Google Shape;388;p24"/>
          <p:cNvCxnSpPr>
            <a:stCxn id="386" idx="2"/>
            <a:endCxn id="389" idx="0"/>
          </p:cNvCxnSpPr>
          <p:nvPr/>
        </p:nvCxnSpPr>
        <p:spPr>
          <a:xfrm>
            <a:off x="2303650" y="2981838"/>
            <a:ext cx="429300" cy="292500"/>
          </a:xfrm>
          <a:prstGeom prst="straightConnector1">
            <a:avLst/>
          </a:prstGeom>
          <a:noFill/>
          <a:ln w="9525" cap="flat" cmpd="sng">
            <a:solidFill>
              <a:schemeClr val="accent1"/>
            </a:solidFill>
            <a:prstDash val="solid"/>
            <a:round/>
            <a:headEnd type="none" w="med" len="med"/>
            <a:tailEnd type="triangle" w="med" len="med"/>
          </a:ln>
        </p:spPr>
      </p:cxnSp>
      <p:sp>
        <p:nvSpPr>
          <p:cNvPr id="390" name="Google Shape;390;p24"/>
          <p:cNvSpPr/>
          <p:nvPr/>
        </p:nvSpPr>
        <p:spPr>
          <a:xfrm>
            <a:off x="4644300" y="2180600"/>
            <a:ext cx="42645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4"/>
          <p:cNvSpPr txBox="1"/>
          <p:nvPr/>
        </p:nvSpPr>
        <p:spPr>
          <a:xfrm>
            <a:off x="6923750" y="2180600"/>
            <a:ext cx="19743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Contributor 2’s Computer</a:t>
            </a:r>
            <a:endParaRPr sz="1000">
              <a:solidFill>
                <a:schemeClr val="accent4"/>
              </a:solidFill>
              <a:latin typeface="Roboto"/>
              <a:ea typeface="Roboto"/>
              <a:cs typeface="Roboto"/>
              <a:sym typeface="Roboto"/>
            </a:endParaRPr>
          </a:p>
        </p:txBody>
      </p:sp>
      <p:cxnSp>
        <p:nvCxnSpPr>
          <p:cNvPr id="392" name="Google Shape;392;p24"/>
          <p:cNvCxnSpPr>
            <a:stCxn id="393" idx="2"/>
            <a:endCxn id="389" idx="0"/>
          </p:cNvCxnSpPr>
          <p:nvPr/>
        </p:nvCxnSpPr>
        <p:spPr>
          <a:xfrm flipH="1">
            <a:off x="2732825" y="2990750"/>
            <a:ext cx="421800" cy="283500"/>
          </a:xfrm>
          <a:prstGeom prst="straightConnector1">
            <a:avLst/>
          </a:prstGeom>
          <a:noFill/>
          <a:ln w="9525" cap="flat" cmpd="sng">
            <a:solidFill>
              <a:schemeClr val="accent1"/>
            </a:solidFill>
            <a:prstDash val="solid"/>
            <a:round/>
            <a:headEnd type="none" w="med" len="med"/>
            <a:tailEnd type="triangle" w="med" len="med"/>
          </a:ln>
        </p:spPr>
      </p:cxnSp>
      <p:sp>
        <p:nvSpPr>
          <p:cNvPr id="394" name="Google Shape;394;p24"/>
          <p:cNvSpPr/>
          <p:nvPr/>
        </p:nvSpPr>
        <p:spPr>
          <a:xfrm>
            <a:off x="1755300"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c4</a:t>
            </a:r>
            <a:endParaRPr sz="1000">
              <a:solidFill>
                <a:schemeClr val="dk2"/>
              </a:solidFill>
            </a:endParaRPr>
          </a:p>
        </p:txBody>
      </p:sp>
      <p:sp>
        <p:nvSpPr>
          <p:cNvPr id="389" name="Google Shape;389;p24"/>
          <p:cNvSpPr/>
          <p:nvPr/>
        </p:nvSpPr>
        <p:spPr>
          <a:xfrm>
            <a:off x="2499725" y="3274250"/>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c6</a:t>
            </a:r>
            <a:endParaRPr sz="1000">
              <a:solidFill>
                <a:schemeClr val="dk2"/>
              </a:solidFill>
            </a:endParaRPr>
          </a:p>
        </p:txBody>
      </p:sp>
      <p:cxnSp>
        <p:nvCxnSpPr>
          <p:cNvPr id="395" name="Google Shape;395;p24"/>
          <p:cNvCxnSpPr>
            <a:stCxn id="387" idx="3"/>
            <a:endCxn id="394" idx="1"/>
          </p:cNvCxnSpPr>
          <p:nvPr/>
        </p:nvCxnSpPr>
        <p:spPr>
          <a:xfrm>
            <a:off x="1477075" y="3504500"/>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396" name="Google Shape;396;p24"/>
          <p:cNvCxnSpPr>
            <a:stCxn id="394" idx="3"/>
            <a:endCxn id="389" idx="1"/>
          </p:cNvCxnSpPr>
          <p:nvPr/>
        </p:nvCxnSpPr>
        <p:spPr>
          <a:xfrm>
            <a:off x="2221500" y="3504500"/>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397" name="Google Shape;397;p24"/>
          <p:cNvCxnSpPr>
            <a:stCxn id="379" idx="3"/>
            <a:endCxn id="379" idx="3"/>
          </p:cNvCxnSpPr>
          <p:nvPr/>
        </p:nvCxnSpPr>
        <p:spPr>
          <a:xfrm>
            <a:off x="1755300" y="1459625"/>
            <a:ext cx="0" cy="0"/>
          </a:xfrm>
          <a:prstGeom prst="straightConnector1">
            <a:avLst/>
          </a:prstGeom>
          <a:noFill/>
          <a:ln w="9525" cap="flat" cmpd="sng">
            <a:solidFill>
              <a:schemeClr val="dk2"/>
            </a:solidFill>
            <a:prstDash val="solid"/>
            <a:round/>
            <a:headEnd type="none" w="med" len="med"/>
            <a:tailEnd type="none" w="med" len="med"/>
          </a:ln>
        </p:spPr>
      </p:cxnSp>
      <p:cxnSp>
        <p:nvCxnSpPr>
          <p:cNvPr id="398" name="Google Shape;398;p24"/>
          <p:cNvCxnSpPr>
            <a:stCxn id="378" idx="3"/>
            <a:endCxn id="379" idx="1"/>
          </p:cNvCxnSpPr>
          <p:nvPr/>
        </p:nvCxnSpPr>
        <p:spPr>
          <a:xfrm>
            <a:off x="1047850" y="1459625"/>
            <a:ext cx="241200" cy="0"/>
          </a:xfrm>
          <a:prstGeom prst="straightConnector1">
            <a:avLst/>
          </a:prstGeom>
          <a:noFill/>
          <a:ln w="9525" cap="flat" cmpd="sng">
            <a:solidFill>
              <a:schemeClr val="dk2"/>
            </a:solidFill>
            <a:prstDash val="solid"/>
            <a:round/>
            <a:headEnd type="none" w="med" len="med"/>
            <a:tailEnd type="triangle" w="med" len="med"/>
          </a:ln>
        </p:spPr>
      </p:cxnSp>
      <p:cxnSp>
        <p:nvCxnSpPr>
          <p:cNvPr id="399" name="Google Shape;399;p24"/>
          <p:cNvCxnSpPr>
            <a:stCxn id="379" idx="3"/>
            <a:endCxn id="380" idx="1"/>
          </p:cNvCxnSpPr>
          <p:nvPr/>
        </p:nvCxnSpPr>
        <p:spPr>
          <a:xfrm>
            <a:off x="1755300" y="1459625"/>
            <a:ext cx="241200" cy="0"/>
          </a:xfrm>
          <a:prstGeom prst="straightConnector1">
            <a:avLst/>
          </a:prstGeom>
          <a:noFill/>
          <a:ln w="9525" cap="flat" cmpd="sng">
            <a:solidFill>
              <a:schemeClr val="dk2"/>
            </a:solidFill>
            <a:prstDash val="solid"/>
            <a:round/>
            <a:headEnd type="none" w="med" len="med"/>
            <a:tailEnd type="triangle" w="med" len="med"/>
          </a:ln>
        </p:spPr>
      </p:cxnSp>
      <p:sp>
        <p:nvSpPr>
          <p:cNvPr id="400" name="Google Shape;400;p24"/>
          <p:cNvSpPr/>
          <p:nvPr/>
        </p:nvSpPr>
        <p:spPr>
          <a:xfrm>
            <a:off x="4874700" y="2530250"/>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401" name="Google Shape;401;p24"/>
          <p:cNvSpPr/>
          <p:nvPr/>
        </p:nvSpPr>
        <p:spPr>
          <a:xfrm>
            <a:off x="5440875" y="3274250"/>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cxnSp>
        <p:nvCxnSpPr>
          <p:cNvPr id="402" name="Google Shape;402;p24"/>
          <p:cNvCxnSpPr>
            <a:stCxn id="400" idx="2"/>
            <a:endCxn id="401" idx="0"/>
          </p:cNvCxnSpPr>
          <p:nvPr/>
        </p:nvCxnSpPr>
        <p:spPr>
          <a:xfrm>
            <a:off x="5244750" y="2990750"/>
            <a:ext cx="429300" cy="283500"/>
          </a:xfrm>
          <a:prstGeom prst="straightConnector1">
            <a:avLst/>
          </a:prstGeom>
          <a:noFill/>
          <a:ln w="9525" cap="flat" cmpd="sng">
            <a:solidFill>
              <a:schemeClr val="accent1"/>
            </a:solidFill>
            <a:prstDash val="solid"/>
            <a:round/>
            <a:headEnd type="none" w="med" len="med"/>
            <a:tailEnd type="triangle" w="med" len="med"/>
          </a:ln>
        </p:spPr>
      </p:cxnSp>
      <p:cxnSp>
        <p:nvCxnSpPr>
          <p:cNvPr id="403" name="Google Shape;403;p24"/>
          <p:cNvCxnSpPr>
            <a:stCxn id="404" idx="2"/>
            <a:endCxn id="405" idx="0"/>
          </p:cNvCxnSpPr>
          <p:nvPr/>
        </p:nvCxnSpPr>
        <p:spPr>
          <a:xfrm>
            <a:off x="7162825" y="2990750"/>
            <a:ext cx="0" cy="283500"/>
          </a:xfrm>
          <a:prstGeom prst="straightConnector1">
            <a:avLst/>
          </a:prstGeom>
          <a:noFill/>
          <a:ln w="9525" cap="flat" cmpd="sng">
            <a:solidFill>
              <a:schemeClr val="accent1"/>
            </a:solidFill>
            <a:prstDash val="solid"/>
            <a:round/>
            <a:headEnd type="none" w="med" len="med"/>
            <a:tailEnd type="triangle" w="med" len="med"/>
          </a:ln>
        </p:spPr>
      </p:cxnSp>
      <p:sp>
        <p:nvSpPr>
          <p:cNvPr id="406" name="Google Shape;406;p24"/>
          <p:cNvSpPr/>
          <p:nvPr/>
        </p:nvSpPr>
        <p:spPr>
          <a:xfrm>
            <a:off x="6185300"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c5</a:t>
            </a:r>
            <a:endParaRPr sz="1000">
              <a:solidFill>
                <a:schemeClr val="dk2"/>
              </a:solidFill>
            </a:endParaRPr>
          </a:p>
        </p:txBody>
      </p:sp>
      <p:sp>
        <p:nvSpPr>
          <p:cNvPr id="405" name="Google Shape;405;p24"/>
          <p:cNvSpPr/>
          <p:nvPr/>
        </p:nvSpPr>
        <p:spPr>
          <a:xfrm>
            <a:off x="6929725"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c7</a:t>
            </a:r>
            <a:endParaRPr sz="1000">
              <a:solidFill>
                <a:schemeClr val="dk2"/>
              </a:solidFill>
            </a:endParaRPr>
          </a:p>
        </p:txBody>
      </p:sp>
      <p:cxnSp>
        <p:nvCxnSpPr>
          <p:cNvPr id="407" name="Google Shape;407;p24"/>
          <p:cNvCxnSpPr>
            <a:stCxn id="401" idx="3"/>
            <a:endCxn id="406" idx="1"/>
          </p:cNvCxnSpPr>
          <p:nvPr/>
        </p:nvCxnSpPr>
        <p:spPr>
          <a:xfrm>
            <a:off x="5907075" y="3504500"/>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408" name="Google Shape;408;p24"/>
          <p:cNvCxnSpPr>
            <a:stCxn id="406" idx="3"/>
            <a:endCxn id="405" idx="1"/>
          </p:cNvCxnSpPr>
          <p:nvPr/>
        </p:nvCxnSpPr>
        <p:spPr>
          <a:xfrm>
            <a:off x="6651500" y="3504500"/>
            <a:ext cx="278100" cy="0"/>
          </a:xfrm>
          <a:prstGeom prst="straightConnector1">
            <a:avLst/>
          </a:prstGeom>
          <a:noFill/>
          <a:ln w="9525" cap="flat" cmpd="sng">
            <a:solidFill>
              <a:schemeClr val="dk2"/>
            </a:solidFill>
            <a:prstDash val="solid"/>
            <a:round/>
            <a:headEnd type="none" w="med" len="med"/>
            <a:tailEnd type="triangle" w="med" len="med"/>
          </a:ln>
        </p:spPr>
      </p:cxnSp>
      <p:sp>
        <p:nvSpPr>
          <p:cNvPr id="409" name="Google Shape;409;p24"/>
          <p:cNvSpPr/>
          <p:nvPr/>
        </p:nvSpPr>
        <p:spPr>
          <a:xfrm>
            <a:off x="2704000" y="122940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c4</a:t>
            </a:r>
            <a:endParaRPr sz="1000">
              <a:solidFill>
                <a:schemeClr val="dk2"/>
              </a:solidFill>
            </a:endParaRPr>
          </a:p>
        </p:txBody>
      </p:sp>
      <p:sp>
        <p:nvSpPr>
          <p:cNvPr id="382" name="Google Shape;382;p24"/>
          <p:cNvSpPr/>
          <p:nvPr/>
        </p:nvSpPr>
        <p:spPr>
          <a:xfrm>
            <a:off x="3448425" y="1229400"/>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c6</a:t>
            </a:r>
            <a:endParaRPr sz="1000">
              <a:solidFill>
                <a:schemeClr val="dk2"/>
              </a:solidFill>
            </a:endParaRPr>
          </a:p>
        </p:txBody>
      </p:sp>
      <p:cxnSp>
        <p:nvCxnSpPr>
          <p:cNvPr id="410" name="Google Shape;410;p24"/>
          <p:cNvCxnSpPr>
            <a:stCxn id="409" idx="3"/>
            <a:endCxn id="382" idx="1"/>
          </p:cNvCxnSpPr>
          <p:nvPr/>
        </p:nvCxnSpPr>
        <p:spPr>
          <a:xfrm>
            <a:off x="3170200" y="1459650"/>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411" name="Google Shape;411;p24"/>
          <p:cNvCxnSpPr>
            <a:stCxn id="380" idx="3"/>
            <a:endCxn id="409" idx="1"/>
          </p:cNvCxnSpPr>
          <p:nvPr/>
        </p:nvCxnSpPr>
        <p:spPr>
          <a:xfrm>
            <a:off x="2462750" y="1459625"/>
            <a:ext cx="241200" cy="0"/>
          </a:xfrm>
          <a:prstGeom prst="straightConnector1">
            <a:avLst/>
          </a:prstGeom>
          <a:noFill/>
          <a:ln w="9525" cap="flat" cmpd="sng">
            <a:solidFill>
              <a:schemeClr val="dk2"/>
            </a:solidFill>
            <a:prstDash val="solid"/>
            <a:round/>
            <a:headEnd type="none" w="med" len="med"/>
            <a:tailEnd type="triangle" w="med" len="med"/>
          </a:ln>
        </p:spPr>
      </p:cxnSp>
      <p:sp>
        <p:nvSpPr>
          <p:cNvPr id="412" name="Google Shape;412;p24"/>
          <p:cNvSpPr txBox="1"/>
          <p:nvPr/>
        </p:nvSpPr>
        <p:spPr>
          <a:xfrm>
            <a:off x="5409175" y="3879350"/>
            <a:ext cx="3443100" cy="3387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1000"/>
              </a:spcBef>
              <a:spcAft>
                <a:spcPts val="1000"/>
              </a:spcAft>
              <a:buNone/>
            </a:pPr>
            <a:r>
              <a:rPr lang="en" sz="1000">
                <a:solidFill>
                  <a:schemeClr val="lt1"/>
                </a:solidFill>
                <a:latin typeface="Roboto Mono"/>
                <a:ea typeface="Roboto Mono"/>
                <a:cs typeface="Roboto Mono"/>
                <a:sym typeface="Roboto Mono"/>
              </a:rPr>
              <a:t>git checkout main</a:t>
            </a:r>
            <a:endParaRPr sz="1300">
              <a:solidFill>
                <a:schemeClr val="lt1"/>
              </a:solidFill>
              <a:latin typeface="Roboto"/>
              <a:ea typeface="Roboto"/>
              <a:cs typeface="Roboto"/>
              <a:sym typeface="Roboto"/>
            </a:endParaRPr>
          </a:p>
        </p:txBody>
      </p:sp>
      <p:cxnSp>
        <p:nvCxnSpPr>
          <p:cNvPr id="413" name="Google Shape;413;p24"/>
          <p:cNvCxnSpPr/>
          <p:nvPr/>
        </p:nvCxnSpPr>
        <p:spPr>
          <a:xfrm rot="10800000" flipH="1">
            <a:off x="666175" y="3504500"/>
            <a:ext cx="344700" cy="3300"/>
          </a:xfrm>
          <a:prstGeom prst="straightConnector1">
            <a:avLst/>
          </a:prstGeom>
          <a:noFill/>
          <a:ln w="9525" cap="flat" cmpd="sng">
            <a:solidFill>
              <a:schemeClr val="dk2"/>
            </a:solidFill>
            <a:prstDash val="solid"/>
            <a:round/>
            <a:headEnd type="none" w="med" len="med"/>
            <a:tailEnd type="triangle" w="med" len="med"/>
          </a:ln>
        </p:spPr>
      </p:cxnSp>
      <p:cxnSp>
        <p:nvCxnSpPr>
          <p:cNvPr id="414" name="Google Shape;414;p24"/>
          <p:cNvCxnSpPr/>
          <p:nvPr/>
        </p:nvCxnSpPr>
        <p:spPr>
          <a:xfrm rot="10800000" flipH="1">
            <a:off x="5096175" y="3504500"/>
            <a:ext cx="344700" cy="3300"/>
          </a:xfrm>
          <a:prstGeom prst="straightConnector1">
            <a:avLst/>
          </a:prstGeom>
          <a:noFill/>
          <a:ln w="9525" cap="flat" cmpd="sng">
            <a:solidFill>
              <a:schemeClr val="dk2"/>
            </a:solidFill>
            <a:prstDash val="solid"/>
            <a:round/>
            <a:headEnd type="none" w="med" len="med"/>
            <a:tailEnd type="triangle" w="med" len="med"/>
          </a:ln>
        </p:spPr>
      </p:cxnSp>
      <p:sp>
        <p:nvSpPr>
          <p:cNvPr id="415" name="Google Shape;415;p24"/>
          <p:cNvSpPr txBox="1"/>
          <p:nvPr/>
        </p:nvSpPr>
        <p:spPr>
          <a:xfrm>
            <a:off x="321475" y="3304400"/>
            <a:ext cx="34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p:txBody>
      </p:sp>
      <p:sp>
        <p:nvSpPr>
          <p:cNvPr id="416" name="Google Shape;416;p24"/>
          <p:cNvSpPr txBox="1"/>
          <p:nvPr/>
        </p:nvSpPr>
        <p:spPr>
          <a:xfrm>
            <a:off x="4751450" y="3306050"/>
            <a:ext cx="34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p:txBody>
      </p:sp>
      <p:sp>
        <p:nvSpPr>
          <p:cNvPr id="417" name="Google Shape;417;p24"/>
          <p:cNvSpPr/>
          <p:nvPr/>
        </p:nvSpPr>
        <p:spPr>
          <a:xfrm>
            <a:off x="6753025" y="2530238"/>
            <a:ext cx="8196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feature2</a:t>
            </a:r>
            <a:endParaRPr sz="1200">
              <a:solidFill>
                <a:schemeClr val="lt1"/>
              </a:solidFill>
            </a:endParaRPr>
          </a:p>
        </p:txBody>
      </p:sp>
      <p:sp>
        <p:nvSpPr>
          <p:cNvPr id="418" name="Google Shape;418;p24"/>
          <p:cNvSpPr/>
          <p:nvPr/>
        </p:nvSpPr>
        <p:spPr>
          <a:xfrm>
            <a:off x="2784625" y="2530250"/>
            <a:ext cx="7899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feature1</a:t>
            </a:r>
            <a:endParaRPr sz="12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5"/>
          <p:cNvSpPr/>
          <p:nvPr/>
        </p:nvSpPr>
        <p:spPr>
          <a:xfrm>
            <a:off x="235200" y="199825"/>
            <a:ext cx="86736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Potential Git Workflow</a:t>
            </a:r>
            <a:endParaRPr/>
          </a:p>
        </p:txBody>
      </p:sp>
      <p:sp>
        <p:nvSpPr>
          <p:cNvPr id="425" name="Google Shape;425;p25"/>
          <p:cNvSpPr/>
          <p:nvPr/>
        </p:nvSpPr>
        <p:spPr>
          <a:xfrm>
            <a:off x="3311475" y="485400"/>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426" name="Google Shape;426;p25"/>
          <p:cNvSpPr/>
          <p:nvPr/>
        </p:nvSpPr>
        <p:spPr>
          <a:xfrm>
            <a:off x="581650" y="122937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c1</a:t>
            </a:r>
            <a:endParaRPr sz="1000">
              <a:solidFill>
                <a:schemeClr val="dk2"/>
              </a:solidFill>
            </a:endParaRPr>
          </a:p>
        </p:txBody>
      </p:sp>
      <p:sp>
        <p:nvSpPr>
          <p:cNvPr id="427" name="Google Shape;427;p25"/>
          <p:cNvSpPr/>
          <p:nvPr/>
        </p:nvSpPr>
        <p:spPr>
          <a:xfrm>
            <a:off x="1289100" y="122937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c2</a:t>
            </a:r>
            <a:endParaRPr sz="1000">
              <a:solidFill>
                <a:schemeClr val="dk2"/>
              </a:solidFill>
            </a:endParaRPr>
          </a:p>
        </p:txBody>
      </p:sp>
      <p:sp>
        <p:nvSpPr>
          <p:cNvPr id="428" name="Google Shape;428;p25"/>
          <p:cNvSpPr/>
          <p:nvPr/>
        </p:nvSpPr>
        <p:spPr>
          <a:xfrm>
            <a:off x="1996550" y="122937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cxnSp>
        <p:nvCxnSpPr>
          <p:cNvPr id="429" name="Google Shape;429;p25"/>
          <p:cNvCxnSpPr>
            <a:stCxn id="425" idx="2"/>
            <a:endCxn id="430" idx="0"/>
          </p:cNvCxnSpPr>
          <p:nvPr/>
        </p:nvCxnSpPr>
        <p:spPr>
          <a:xfrm>
            <a:off x="3681525" y="945900"/>
            <a:ext cx="0" cy="283500"/>
          </a:xfrm>
          <a:prstGeom prst="straightConnector1">
            <a:avLst/>
          </a:prstGeom>
          <a:noFill/>
          <a:ln w="9525" cap="flat" cmpd="sng">
            <a:solidFill>
              <a:schemeClr val="accent1"/>
            </a:solidFill>
            <a:prstDash val="solid"/>
            <a:round/>
            <a:headEnd type="none" w="med" len="med"/>
            <a:tailEnd type="triangle" w="med" len="med"/>
          </a:ln>
        </p:spPr>
      </p:cxnSp>
      <p:sp>
        <p:nvSpPr>
          <p:cNvPr id="431" name="Google Shape;431;p25"/>
          <p:cNvSpPr/>
          <p:nvPr/>
        </p:nvSpPr>
        <p:spPr>
          <a:xfrm>
            <a:off x="235200" y="2180600"/>
            <a:ext cx="42645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txBox="1"/>
          <p:nvPr/>
        </p:nvSpPr>
        <p:spPr>
          <a:xfrm>
            <a:off x="7488000" y="199825"/>
            <a:ext cx="14208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Online Repository</a:t>
            </a:r>
            <a:endParaRPr sz="1000">
              <a:solidFill>
                <a:schemeClr val="accent4"/>
              </a:solidFill>
              <a:latin typeface="Roboto"/>
              <a:ea typeface="Roboto"/>
              <a:cs typeface="Roboto"/>
              <a:sym typeface="Roboto"/>
            </a:endParaRPr>
          </a:p>
        </p:txBody>
      </p:sp>
      <p:sp>
        <p:nvSpPr>
          <p:cNvPr id="433" name="Google Shape;433;p25"/>
          <p:cNvSpPr txBox="1"/>
          <p:nvPr/>
        </p:nvSpPr>
        <p:spPr>
          <a:xfrm>
            <a:off x="2462750" y="2180600"/>
            <a:ext cx="19743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Contributor 1’s Computer</a:t>
            </a:r>
            <a:endParaRPr sz="1000">
              <a:solidFill>
                <a:schemeClr val="accent4"/>
              </a:solidFill>
              <a:latin typeface="Roboto"/>
              <a:ea typeface="Roboto"/>
              <a:cs typeface="Roboto"/>
              <a:sym typeface="Roboto"/>
            </a:endParaRPr>
          </a:p>
        </p:txBody>
      </p:sp>
      <p:sp>
        <p:nvSpPr>
          <p:cNvPr id="434" name="Google Shape;434;p25"/>
          <p:cNvSpPr/>
          <p:nvPr/>
        </p:nvSpPr>
        <p:spPr>
          <a:xfrm>
            <a:off x="1933600" y="2521338"/>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435" name="Google Shape;435;p25"/>
          <p:cNvSpPr/>
          <p:nvPr/>
        </p:nvSpPr>
        <p:spPr>
          <a:xfrm>
            <a:off x="1010875"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cxnSp>
        <p:nvCxnSpPr>
          <p:cNvPr id="436" name="Google Shape;436;p25"/>
          <p:cNvCxnSpPr>
            <a:stCxn id="434" idx="2"/>
            <a:endCxn id="437" idx="0"/>
          </p:cNvCxnSpPr>
          <p:nvPr/>
        </p:nvCxnSpPr>
        <p:spPr>
          <a:xfrm>
            <a:off x="2303650" y="2981838"/>
            <a:ext cx="429300" cy="292500"/>
          </a:xfrm>
          <a:prstGeom prst="straightConnector1">
            <a:avLst/>
          </a:prstGeom>
          <a:noFill/>
          <a:ln w="9525" cap="flat" cmpd="sng">
            <a:solidFill>
              <a:schemeClr val="accent1"/>
            </a:solidFill>
            <a:prstDash val="solid"/>
            <a:round/>
            <a:headEnd type="none" w="med" len="med"/>
            <a:tailEnd type="triangle" w="med" len="med"/>
          </a:ln>
        </p:spPr>
      </p:cxnSp>
      <p:sp>
        <p:nvSpPr>
          <p:cNvPr id="438" name="Google Shape;438;p25"/>
          <p:cNvSpPr/>
          <p:nvPr/>
        </p:nvSpPr>
        <p:spPr>
          <a:xfrm>
            <a:off x="4644300" y="2180600"/>
            <a:ext cx="42645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txBox="1"/>
          <p:nvPr/>
        </p:nvSpPr>
        <p:spPr>
          <a:xfrm>
            <a:off x="6923750" y="2180600"/>
            <a:ext cx="19743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Contributor 2’s Computer</a:t>
            </a:r>
            <a:endParaRPr sz="1000">
              <a:solidFill>
                <a:schemeClr val="accent4"/>
              </a:solidFill>
              <a:latin typeface="Roboto"/>
              <a:ea typeface="Roboto"/>
              <a:cs typeface="Roboto"/>
              <a:sym typeface="Roboto"/>
            </a:endParaRPr>
          </a:p>
        </p:txBody>
      </p:sp>
      <p:cxnSp>
        <p:nvCxnSpPr>
          <p:cNvPr id="440" name="Google Shape;440;p25"/>
          <p:cNvCxnSpPr>
            <a:stCxn id="441" idx="2"/>
            <a:endCxn id="437" idx="0"/>
          </p:cNvCxnSpPr>
          <p:nvPr/>
        </p:nvCxnSpPr>
        <p:spPr>
          <a:xfrm flipH="1">
            <a:off x="2732825" y="2990750"/>
            <a:ext cx="421800" cy="283500"/>
          </a:xfrm>
          <a:prstGeom prst="straightConnector1">
            <a:avLst/>
          </a:prstGeom>
          <a:noFill/>
          <a:ln w="9525" cap="flat" cmpd="sng">
            <a:solidFill>
              <a:schemeClr val="accent1"/>
            </a:solidFill>
            <a:prstDash val="solid"/>
            <a:round/>
            <a:headEnd type="none" w="med" len="med"/>
            <a:tailEnd type="triangle" w="med" len="med"/>
          </a:ln>
        </p:spPr>
      </p:cxnSp>
      <p:sp>
        <p:nvSpPr>
          <p:cNvPr id="442" name="Google Shape;442;p25"/>
          <p:cNvSpPr/>
          <p:nvPr/>
        </p:nvSpPr>
        <p:spPr>
          <a:xfrm>
            <a:off x="1755300"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c4</a:t>
            </a:r>
            <a:endParaRPr sz="1000">
              <a:solidFill>
                <a:schemeClr val="dk2"/>
              </a:solidFill>
            </a:endParaRPr>
          </a:p>
        </p:txBody>
      </p:sp>
      <p:sp>
        <p:nvSpPr>
          <p:cNvPr id="437" name="Google Shape;437;p25"/>
          <p:cNvSpPr/>
          <p:nvPr/>
        </p:nvSpPr>
        <p:spPr>
          <a:xfrm>
            <a:off x="2499725" y="3274250"/>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c6</a:t>
            </a:r>
            <a:endParaRPr sz="1000">
              <a:solidFill>
                <a:schemeClr val="dk2"/>
              </a:solidFill>
            </a:endParaRPr>
          </a:p>
        </p:txBody>
      </p:sp>
      <p:cxnSp>
        <p:nvCxnSpPr>
          <p:cNvPr id="443" name="Google Shape;443;p25"/>
          <p:cNvCxnSpPr>
            <a:stCxn id="435" idx="3"/>
            <a:endCxn id="442" idx="1"/>
          </p:cNvCxnSpPr>
          <p:nvPr/>
        </p:nvCxnSpPr>
        <p:spPr>
          <a:xfrm>
            <a:off x="1477075" y="3504500"/>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444" name="Google Shape;444;p25"/>
          <p:cNvCxnSpPr>
            <a:stCxn id="442" idx="3"/>
            <a:endCxn id="437" idx="1"/>
          </p:cNvCxnSpPr>
          <p:nvPr/>
        </p:nvCxnSpPr>
        <p:spPr>
          <a:xfrm>
            <a:off x="2221500" y="3504500"/>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445" name="Google Shape;445;p25"/>
          <p:cNvCxnSpPr>
            <a:stCxn id="427" idx="3"/>
            <a:endCxn id="427" idx="3"/>
          </p:cNvCxnSpPr>
          <p:nvPr/>
        </p:nvCxnSpPr>
        <p:spPr>
          <a:xfrm>
            <a:off x="1755300" y="1459625"/>
            <a:ext cx="0" cy="0"/>
          </a:xfrm>
          <a:prstGeom prst="straightConnector1">
            <a:avLst/>
          </a:prstGeom>
          <a:noFill/>
          <a:ln w="9525" cap="flat" cmpd="sng">
            <a:solidFill>
              <a:schemeClr val="dk2"/>
            </a:solidFill>
            <a:prstDash val="solid"/>
            <a:round/>
            <a:headEnd type="none" w="med" len="med"/>
            <a:tailEnd type="none" w="med" len="med"/>
          </a:ln>
        </p:spPr>
      </p:cxnSp>
      <p:cxnSp>
        <p:nvCxnSpPr>
          <p:cNvPr id="446" name="Google Shape;446;p25"/>
          <p:cNvCxnSpPr>
            <a:stCxn id="426" idx="3"/>
            <a:endCxn id="427" idx="1"/>
          </p:cNvCxnSpPr>
          <p:nvPr/>
        </p:nvCxnSpPr>
        <p:spPr>
          <a:xfrm>
            <a:off x="1047850" y="1459625"/>
            <a:ext cx="241200" cy="0"/>
          </a:xfrm>
          <a:prstGeom prst="straightConnector1">
            <a:avLst/>
          </a:prstGeom>
          <a:noFill/>
          <a:ln w="9525" cap="flat" cmpd="sng">
            <a:solidFill>
              <a:schemeClr val="dk2"/>
            </a:solidFill>
            <a:prstDash val="solid"/>
            <a:round/>
            <a:headEnd type="none" w="med" len="med"/>
            <a:tailEnd type="triangle" w="med" len="med"/>
          </a:ln>
        </p:spPr>
      </p:cxnSp>
      <p:cxnSp>
        <p:nvCxnSpPr>
          <p:cNvPr id="447" name="Google Shape;447;p25"/>
          <p:cNvCxnSpPr>
            <a:stCxn id="427" idx="3"/>
            <a:endCxn id="428" idx="1"/>
          </p:cNvCxnSpPr>
          <p:nvPr/>
        </p:nvCxnSpPr>
        <p:spPr>
          <a:xfrm>
            <a:off x="1755300" y="1459625"/>
            <a:ext cx="241200" cy="0"/>
          </a:xfrm>
          <a:prstGeom prst="straightConnector1">
            <a:avLst/>
          </a:prstGeom>
          <a:noFill/>
          <a:ln w="9525" cap="flat" cmpd="sng">
            <a:solidFill>
              <a:schemeClr val="dk2"/>
            </a:solidFill>
            <a:prstDash val="solid"/>
            <a:round/>
            <a:headEnd type="none" w="med" len="med"/>
            <a:tailEnd type="triangle" w="med" len="med"/>
          </a:ln>
        </p:spPr>
      </p:cxnSp>
      <p:sp>
        <p:nvSpPr>
          <p:cNvPr id="448" name="Google Shape;448;p25"/>
          <p:cNvSpPr/>
          <p:nvPr/>
        </p:nvSpPr>
        <p:spPr>
          <a:xfrm>
            <a:off x="7488000" y="2663313"/>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449" name="Google Shape;449;p25"/>
          <p:cNvSpPr/>
          <p:nvPr/>
        </p:nvSpPr>
        <p:spPr>
          <a:xfrm>
            <a:off x="5440875"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cxnSp>
        <p:nvCxnSpPr>
          <p:cNvPr id="450" name="Google Shape;450;p25"/>
          <p:cNvCxnSpPr>
            <a:stCxn id="448" idx="1"/>
            <a:endCxn id="451" idx="3"/>
          </p:cNvCxnSpPr>
          <p:nvPr/>
        </p:nvCxnSpPr>
        <p:spPr>
          <a:xfrm flipH="1">
            <a:off x="7117800" y="2893563"/>
            <a:ext cx="370200" cy="3300"/>
          </a:xfrm>
          <a:prstGeom prst="straightConnector1">
            <a:avLst/>
          </a:prstGeom>
          <a:noFill/>
          <a:ln w="9525" cap="flat" cmpd="sng">
            <a:solidFill>
              <a:schemeClr val="accent1"/>
            </a:solidFill>
            <a:prstDash val="solid"/>
            <a:round/>
            <a:headEnd type="none" w="med" len="med"/>
            <a:tailEnd type="triangle" w="med" len="med"/>
          </a:ln>
        </p:spPr>
      </p:cxnSp>
      <p:sp>
        <p:nvSpPr>
          <p:cNvPr id="452" name="Google Shape;452;p25"/>
          <p:cNvSpPr/>
          <p:nvPr/>
        </p:nvSpPr>
        <p:spPr>
          <a:xfrm>
            <a:off x="7754475" y="3267825"/>
            <a:ext cx="8157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feature2</a:t>
            </a:r>
            <a:endParaRPr sz="1200">
              <a:solidFill>
                <a:schemeClr val="lt1"/>
              </a:solidFill>
            </a:endParaRPr>
          </a:p>
        </p:txBody>
      </p:sp>
      <p:cxnSp>
        <p:nvCxnSpPr>
          <p:cNvPr id="453" name="Google Shape;453;p25"/>
          <p:cNvCxnSpPr>
            <a:stCxn id="452" idx="1"/>
            <a:endCxn id="454" idx="3"/>
          </p:cNvCxnSpPr>
          <p:nvPr/>
        </p:nvCxnSpPr>
        <p:spPr>
          <a:xfrm flipH="1">
            <a:off x="7395975" y="3498075"/>
            <a:ext cx="358500" cy="6300"/>
          </a:xfrm>
          <a:prstGeom prst="straightConnector1">
            <a:avLst/>
          </a:prstGeom>
          <a:noFill/>
          <a:ln w="9525" cap="flat" cmpd="sng">
            <a:solidFill>
              <a:schemeClr val="accent1"/>
            </a:solidFill>
            <a:prstDash val="solid"/>
            <a:round/>
            <a:headEnd type="none" w="med" len="med"/>
            <a:tailEnd type="triangle" w="med" len="med"/>
          </a:ln>
        </p:spPr>
      </p:cxnSp>
      <p:sp>
        <p:nvSpPr>
          <p:cNvPr id="455" name="Google Shape;455;p25"/>
          <p:cNvSpPr/>
          <p:nvPr/>
        </p:nvSpPr>
        <p:spPr>
          <a:xfrm>
            <a:off x="6185300"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c5</a:t>
            </a:r>
            <a:endParaRPr sz="1000">
              <a:solidFill>
                <a:schemeClr val="dk2"/>
              </a:solidFill>
            </a:endParaRPr>
          </a:p>
        </p:txBody>
      </p:sp>
      <p:sp>
        <p:nvSpPr>
          <p:cNvPr id="454" name="Google Shape;454;p25"/>
          <p:cNvSpPr/>
          <p:nvPr/>
        </p:nvSpPr>
        <p:spPr>
          <a:xfrm>
            <a:off x="6929725"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c7</a:t>
            </a:r>
            <a:endParaRPr sz="1000">
              <a:solidFill>
                <a:schemeClr val="dk2"/>
              </a:solidFill>
            </a:endParaRPr>
          </a:p>
        </p:txBody>
      </p:sp>
      <p:cxnSp>
        <p:nvCxnSpPr>
          <p:cNvPr id="456" name="Google Shape;456;p25"/>
          <p:cNvCxnSpPr>
            <a:stCxn id="449" idx="3"/>
            <a:endCxn id="455" idx="1"/>
          </p:cNvCxnSpPr>
          <p:nvPr/>
        </p:nvCxnSpPr>
        <p:spPr>
          <a:xfrm>
            <a:off x="5907075" y="3504500"/>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457" name="Google Shape;457;p25"/>
          <p:cNvCxnSpPr>
            <a:stCxn id="455" idx="3"/>
            <a:endCxn id="454" idx="1"/>
          </p:cNvCxnSpPr>
          <p:nvPr/>
        </p:nvCxnSpPr>
        <p:spPr>
          <a:xfrm>
            <a:off x="6651500" y="3504500"/>
            <a:ext cx="278100" cy="0"/>
          </a:xfrm>
          <a:prstGeom prst="straightConnector1">
            <a:avLst/>
          </a:prstGeom>
          <a:noFill/>
          <a:ln w="9525" cap="flat" cmpd="sng">
            <a:solidFill>
              <a:schemeClr val="dk2"/>
            </a:solidFill>
            <a:prstDash val="solid"/>
            <a:round/>
            <a:headEnd type="none" w="med" len="med"/>
            <a:tailEnd type="triangle" w="med" len="med"/>
          </a:ln>
        </p:spPr>
      </p:cxnSp>
      <p:sp>
        <p:nvSpPr>
          <p:cNvPr id="458" name="Google Shape;458;p25"/>
          <p:cNvSpPr/>
          <p:nvPr/>
        </p:nvSpPr>
        <p:spPr>
          <a:xfrm>
            <a:off x="2704000" y="122940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c4</a:t>
            </a:r>
            <a:endParaRPr sz="1000">
              <a:solidFill>
                <a:schemeClr val="dk2"/>
              </a:solidFill>
            </a:endParaRPr>
          </a:p>
        </p:txBody>
      </p:sp>
      <p:sp>
        <p:nvSpPr>
          <p:cNvPr id="430" name="Google Shape;430;p25"/>
          <p:cNvSpPr/>
          <p:nvPr/>
        </p:nvSpPr>
        <p:spPr>
          <a:xfrm>
            <a:off x="3448425" y="1229400"/>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c6</a:t>
            </a:r>
            <a:endParaRPr sz="1000">
              <a:solidFill>
                <a:schemeClr val="dk2"/>
              </a:solidFill>
            </a:endParaRPr>
          </a:p>
        </p:txBody>
      </p:sp>
      <p:cxnSp>
        <p:nvCxnSpPr>
          <p:cNvPr id="459" name="Google Shape;459;p25"/>
          <p:cNvCxnSpPr>
            <a:stCxn id="458" idx="3"/>
            <a:endCxn id="430" idx="1"/>
          </p:cNvCxnSpPr>
          <p:nvPr/>
        </p:nvCxnSpPr>
        <p:spPr>
          <a:xfrm>
            <a:off x="3170200" y="1459650"/>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460" name="Google Shape;460;p25"/>
          <p:cNvCxnSpPr>
            <a:stCxn id="428" idx="3"/>
            <a:endCxn id="458" idx="1"/>
          </p:cNvCxnSpPr>
          <p:nvPr/>
        </p:nvCxnSpPr>
        <p:spPr>
          <a:xfrm>
            <a:off x="2462750" y="1459625"/>
            <a:ext cx="241200" cy="0"/>
          </a:xfrm>
          <a:prstGeom prst="straightConnector1">
            <a:avLst/>
          </a:prstGeom>
          <a:noFill/>
          <a:ln w="9525" cap="flat" cmpd="sng">
            <a:solidFill>
              <a:schemeClr val="dk2"/>
            </a:solidFill>
            <a:prstDash val="solid"/>
            <a:round/>
            <a:headEnd type="none" w="med" len="med"/>
            <a:tailEnd type="triangle" w="med" len="med"/>
          </a:ln>
        </p:spPr>
      </p:cxnSp>
      <p:sp>
        <p:nvSpPr>
          <p:cNvPr id="461" name="Google Shape;461;p25"/>
          <p:cNvSpPr txBox="1"/>
          <p:nvPr/>
        </p:nvSpPr>
        <p:spPr>
          <a:xfrm>
            <a:off x="5409175" y="3879350"/>
            <a:ext cx="3443100" cy="3387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1000"/>
              </a:spcBef>
              <a:spcAft>
                <a:spcPts val="1000"/>
              </a:spcAft>
              <a:buNone/>
            </a:pPr>
            <a:r>
              <a:rPr lang="en" sz="1000">
                <a:solidFill>
                  <a:schemeClr val="lt1"/>
                </a:solidFill>
                <a:latin typeface="Roboto Mono"/>
                <a:ea typeface="Roboto Mono"/>
                <a:cs typeface="Roboto Mono"/>
                <a:sym typeface="Roboto Mono"/>
              </a:rPr>
              <a:t>git pull</a:t>
            </a:r>
            <a:endParaRPr sz="1300">
              <a:solidFill>
                <a:schemeClr val="lt1"/>
              </a:solidFill>
              <a:latin typeface="Roboto"/>
              <a:ea typeface="Roboto"/>
              <a:cs typeface="Roboto"/>
              <a:sym typeface="Roboto"/>
            </a:endParaRPr>
          </a:p>
        </p:txBody>
      </p:sp>
      <p:sp>
        <p:nvSpPr>
          <p:cNvPr id="462" name="Google Shape;462;p25"/>
          <p:cNvSpPr/>
          <p:nvPr/>
        </p:nvSpPr>
        <p:spPr>
          <a:xfrm>
            <a:off x="5907075" y="266652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c4</a:t>
            </a:r>
            <a:endParaRPr sz="1000">
              <a:solidFill>
                <a:schemeClr val="dk2"/>
              </a:solidFill>
            </a:endParaRPr>
          </a:p>
        </p:txBody>
      </p:sp>
      <p:sp>
        <p:nvSpPr>
          <p:cNvPr id="451" name="Google Shape;451;p25"/>
          <p:cNvSpPr/>
          <p:nvPr/>
        </p:nvSpPr>
        <p:spPr>
          <a:xfrm>
            <a:off x="6651500" y="2666525"/>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c6</a:t>
            </a:r>
            <a:endParaRPr sz="1000">
              <a:solidFill>
                <a:schemeClr val="dk2"/>
              </a:solidFill>
            </a:endParaRPr>
          </a:p>
        </p:txBody>
      </p:sp>
      <p:cxnSp>
        <p:nvCxnSpPr>
          <p:cNvPr id="463" name="Google Shape;463;p25"/>
          <p:cNvCxnSpPr>
            <a:stCxn id="462" idx="3"/>
            <a:endCxn id="451" idx="1"/>
          </p:cNvCxnSpPr>
          <p:nvPr/>
        </p:nvCxnSpPr>
        <p:spPr>
          <a:xfrm>
            <a:off x="6373275" y="2896775"/>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464" name="Google Shape;464;p25"/>
          <p:cNvCxnSpPr>
            <a:stCxn id="449" idx="0"/>
            <a:endCxn id="462" idx="1"/>
          </p:cNvCxnSpPr>
          <p:nvPr/>
        </p:nvCxnSpPr>
        <p:spPr>
          <a:xfrm rot="10800000" flipH="1">
            <a:off x="5673975" y="2896850"/>
            <a:ext cx="233100" cy="377400"/>
          </a:xfrm>
          <a:prstGeom prst="straightConnector1">
            <a:avLst/>
          </a:prstGeom>
          <a:noFill/>
          <a:ln w="9525" cap="flat" cmpd="sng">
            <a:solidFill>
              <a:schemeClr val="dk2"/>
            </a:solidFill>
            <a:prstDash val="solid"/>
            <a:round/>
            <a:headEnd type="none" w="med" len="med"/>
            <a:tailEnd type="triangle" w="med" len="med"/>
          </a:ln>
        </p:spPr>
      </p:cxnSp>
      <p:cxnSp>
        <p:nvCxnSpPr>
          <p:cNvPr id="465" name="Google Shape;465;p25"/>
          <p:cNvCxnSpPr/>
          <p:nvPr/>
        </p:nvCxnSpPr>
        <p:spPr>
          <a:xfrm rot="10800000" flipH="1">
            <a:off x="666175" y="3504500"/>
            <a:ext cx="344700" cy="3300"/>
          </a:xfrm>
          <a:prstGeom prst="straightConnector1">
            <a:avLst/>
          </a:prstGeom>
          <a:noFill/>
          <a:ln w="9525" cap="flat" cmpd="sng">
            <a:solidFill>
              <a:schemeClr val="dk2"/>
            </a:solidFill>
            <a:prstDash val="solid"/>
            <a:round/>
            <a:headEnd type="none" w="med" len="med"/>
            <a:tailEnd type="triangle" w="med" len="med"/>
          </a:ln>
        </p:spPr>
      </p:cxnSp>
      <p:cxnSp>
        <p:nvCxnSpPr>
          <p:cNvPr id="466" name="Google Shape;466;p25"/>
          <p:cNvCxnSpPr/>
          <p:nvPr/>
        </p:nvCxnSpPr>
        <p:spPr>
          <a:xfrm rot="10800000" flipH="1">
            <a:off x="5096175" y="3504500"/>
            <a:ext cx="344700" cy="3300"/>
          </a:xfrm>
          <a:prstGeom prst="straightConnector1">
            <a:avLst/>
          </a:prstGeom>
          <a:noFill/>
          <a:ln w="9525" cap="flat" cmpd="sng">
            <a:solidFill>
              <a:schemeClr val="dk2"/>
            </a:solidFill>
            <a:prstDash val="solid"/>
            <a:round/>
            <a:headEnd type="none" w="med" len="med"/>
            <a:tailEnd type="triangle" w="med" len="med"/>
          </a:ln>
        </p:spPr>
      </p:cxnSp>
      <p:sp>
        <p:nvSpPr>
          <p:cNvPr id="467" name="Google Shape;467;p25"/>
          <p:cNvSpPr txBox="1"/>
          <p:nvPr/>
        </p:nvSpPr>
        <p:spPr>
          <a:xfrm>
            <a:off x="321475" y="3304400"/>
            <a:ext cx="34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p:txBody>
      </p:sp>
      <p:sp>
        <p:nvSpPr>
          <p:cNvPr id="468" name="Google Shape;468;p25"/>
          <p:cNvSpPr txBox="1"/>
          <p:nvPr/>
        </p:nvSpPr>
        <p:spPr>
          <a:xfrm>
            <a:off x="4751450" y="3306050"/>
            <a:ext cx="34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p:txBody>
      </p:sp>
      <p:sp>
        <p:nvSpPr>
          <p:cNvPr id="469" name="Google Shape;469;p25"/>
          <p:cNvSpPr/>
          <p:nvPr/>
        </p:nvSpPr>
        <p:spPr>
          <a:xfrm>
            <a:off x="2784625" y="2530250"/>
            <a:ext cx="7899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feature1</a:t>
            </a:r>
            <a:endParaRPr sz="12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26"/>
          <p:cNvSpPr/>
          <p:nvPr/>
        </p:nvSpPr>
        <p:spPr>
          <a:xfrm>
            <a:off x="235200" y="199825"/>
            <a:ext cx="86736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6"/>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Potential Git Workflow</a:t>
            </a:r>
            <a:endParaRPr/>
          </a:p>
        </p:txBody>
      </p:sp>
      <p:sp>
        <p:nvSpPr>
          <p:cNvPr id="476" name="Google Shape;476;p26"/>
          <p:cNvSpPr/>
          <p:nvPr/>
        </p:nvSpPr>
        <p:spPr>
          <a:xfrm>
            <a:off x="3311475" y="485400"/>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477" name="Google Shape;477;p26"/>
          <p:cNvSpPr/>
          <p:nvPr/>
        </p:nvSpPr>
        <p:spPr>
          <a:xfrm>
            <a:off x="581650" y="122937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c1</a:t>
            </a:r>
            <a:endParaRPr sz="1000">
              <a:solidFill>
                <a:schemeClr val="dk2"/>
              </a:solidFill>
            </a:endParaRPr>
          </a:p>
        </p:txBody>
      </p:sp>
      <p:sp>
        <p:nvSpPr>
          <p:cNvPr id="478" name="Google Shape;478;p26"/>
          <p:cNvSpPr/>
          <p:nvPr/>
        </p:nvSpPr>
        <p:spPr>
          <a:xfrm>
            <a:off x="1289100" y="122937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c2</a:t>
            </a:r>
            <a:endParaRPr sz="1000">
              <a:solidFill>
                <a:schemeClr val="dk2"/>
              </a:solidFill>
            </a:endParaRPr>
          </a:p>
        </p:txBody>
      </p:sp>
      <p:sp>
        <p:nvSpPr>
          <p:cNvPr id="479" name="Google Shape;479;p26"/>
          <p:cNvSpPr/>
          <p:nvPr/>
        </p:nvSpPr>
        <p:spPr>
          <a:xfrm>
            <a:off x="1996550" y="122937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cxnSp>
        <p:nvCxnSpPr>
          <p:cNvPr id="480" name="Google Shape;480;p26"/>
          <p:cNvCxnSpPr>
            <a:stCxn id="476" idx="2"/>
            <a:endCxn id="481" idx="0"/>
          </p:cNvCxnSpPr>
          <p:nvPr/>
        </p:nvCxnSpPr>
        <p:spPr>
          <a:xfrm>
            <a:off x="3681525" y="945900"/>
            <a:ext cx="0" cy="283500"/>
          </a:xfrm>
          <a:prstGeom prst="straightConnector1">
            <a:avLst/>
          </a:prstGeom>
          <a:noFill/>
          <a:ln w="9525" cap="flat" cmpd="sng">
            <a:solidFill>
              <a:schemeClr val="accent1"/>
            </a:solidFill>
            <a:prstDash val="solid"/>
            <a:round/>
            <a:headEnd type="none" w="med" len="med"/>
            <a:tailEnd type="triangle" w="med" len="med"/>
          </a:ln>
        </p:spPr>
      </p:cxnSp>
      <p:sp>
        <p:nvSpPr>
          <p:cNvPr id="482" name="Google Shape;482;p26"/>
          <p:cNvSpPr/>
          <p:nvPr/>
        </p:nvSpPr>
        <p:spPr>
          <a:xfrm>
            <a:off x="235200" y="2180600"/>
            <a:ext cx="42645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6"/>
          <p:cNvSpPr txBox="1"/>
          <p:nvPr/>
        </p:nvSpPr>
        <p:spPr>
          <a:xfrm>
            <a:off x="7488000" y="199825"/>
            <a:ext cx="14208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Online Repository</a:t>
            </a:r>
            <a:endParaRPr sz="1000">
              <a:solidFill>
                <a:schemeClr val="accent4"/>
              </a:solidFill>
              <a:latin typeface="Roboto"/>
              <a:ea typeface="Roboto"/>
              <a:cs typeface="Roboto"/>
              <a:sym typeface="Roboto"/>
            </a:endParaRPr>
          </a:p>
        </p:txBody>
      </p:sp>
      <p:sp>
        <p:nvSpPr>
          <p:cNvPr id="484" name="Google Shape;484;p26"/>
          <p:cNvSpPr txBox="1"/>
          <p:nvPr/>
        </p:nvSpPr>
        <p:spPr>
          <a:xfrm>
            <a:off x="2462750" y="2180600"/>
            <a:ext cx="19743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Contributor 1’s Computer</a:t>
            </a:r>
            <a:endParaRPr sz="1000">
              <a:solidFill>
                <a:schemeClr val="accent4"/>
              </a:solidFill>
              <a:latin typeface="Roboto"/>
              <a:ea typeface="Roboto"/>
              <a:cs typeface="Roboto"/>
              <a:sym typeface="Roboto"/>
            </a:endParaRPr>
          </a:p>
        </p:txBody>
      </p:sp>
      <p:sp>
        <p:nvSpPr>
          <p:cNvPr id="485" name="Google Shape;485;p26"/>
          <p:cNvSpPr/>
          <p:nvPr/>
        </p:nvSpPr>
        <p:spPr>
          <a:xfrm>
            <a:off x="1933600" y="2521338"/>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486" name="Google Shape;486;p26"/>
          <p:cNvSpPr/>
          <p:nvPr/>
        </p:nvSpPr>
        <p:spPr>
          <a:xfrm>
            <a:off x="1010875"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cxnSp>
        <p:nvCxnSpPr>
          <p:cNvPr id="487" name="Google Shape;487;p26"/>
          <p:cNvCxnSpPr>
            <a:stCxn id="485" idx="2"/>
            <a:endCxn id="488" idx="0"/>
          </p:cNvCxnSpPr>
          <p:nvPr/>
        </p:nvCxnSpPr>
        <p:spPr>
          <a:xfrm>
            <a:off x="2303650" y="2981838"/>
            <a:ext cx="429300" cy="292500"/>
          </a:xfrm>
          <a:prstGeom prst="straightConnector1">
            <a:avLst/>
          </a:prstGeom>
          <a:noFill/>
          <a:ln w="9525" cap="flat" cmpd="sng">
            <a:solidFill>
              <a:schemeClr val="accent1"/>
            </a:solidFill>
            <a:prstDash val="solid"/>
            <a:round/>
            <a:headEnd type="none" w="med" len="med"/>
            <a:tailEnd type="triangle" w="med" len="med"/>
          </a:ln>
        </p:spPr>
      </p:cxnSp>
      <p:sp>
        <p:nvSpPr>
          <p:cNvPr id="489" name="Google Shape;489;p26"/>
          <p:cNvSpPr/>
          <p:nvPr/>
        </p:nvSpPr>
        <p:spPr>
          <a:xfrm>
            <a:off x="4644300" y="2180600"/>
            <a:ext cx="42645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6"/>
          <p:cNvSpPr txBox="1"/>
          <p:nvPr/>
        </p:nvSpPr>
        <p:spPr>
          <a:xfrm>
            <a:off x="6923750" y="2180600"/>
            <a:ext cx="19743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Contributor 2’s Computer</a:t>
            </a:r>
            <a:endParaRPr sz="1000">
              <a:solidFill>
                <a:schemeClr val="accent4"/>
              </a:solidFill>
              <a:latin typeface="Roboto"/>
              <a:ea typeface="Roboto"/>
              <a:cs typeface="Roboto"/>
              <a:sym typeface="Roboto"/>
            </a:endParaRPr>
          </a:p>
        </p:txBody>
      </p:sp>
      <p:cxnSp>
        <p:nvCxnSpPr>
          <p:cNvPr id="491" name="Google Shape;491;p26"/>
          <p:cNvCxnSpPr>
            <a:stCxn id="492" idx="2"/>
            <a:endCxn id="488" idx="0"/>
          </p:cNvCxnSpPr>
          <p:nvPr/>
        </p:nvCxnSpPr>
        <p:spPr>
          <a:xfrm flipH="1">
            <a:off x="2732825" y="2990750"/>
            <a:ext cx="421800" cy="283500"/>
          </a:xfrm>
          <a:prstGeom prst="straightConnector1">
            <a:avLst/>
          </a:prstGeom>
          <a:noFill/>
          <a:ln w="9525" cap="flat" cmpd="sng">
            <a:solidFill>
              <a:schemeClr val="accent1"/>
            </a:solidFill>
            <a:prstDash val="solid"/>
            <a:round/>
            <a:headEnd type="none" w="med" len="med"/>
            <a:tailEnd type="triangle" w="med" len="med"/>
          </a:ln>
        </p:spPr>
      </p:cxnSp>
      <p:sp>
        <p:nvSpPr>
          <p:cNvPr id="493" name="Google Shape;493;p26"/>
          <p:cNvSpPr/>
          <p:nvPr/>
        </p:nvSpPr>
        <p:spPr>
          <a:xfrm>
            <a:off x="1755300"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c4</a:t>
            </a:r>
            <a:endParaRPr sz="1000">
              <a:solidFill>
                <a:schemeClr val="dk2"/>
              </a:solidFill>
            </a:endParaRPr>
          </a:p>
        </p:txBody>
      </p:sp>
      <p:sp>
        <p:nvSpPr>
          <p:cNvPr id="488" name="Google Shape;488;p26"/>
          <p:cNvSpPr/>
          <p:nvPr/>
        </p:nvSpPr>
        <p:spPr>
          <a:xfrm>
            <a:off x="2499725" y="3274250"/>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c6</a:t>
            </a:r>
            <a:endParaRPr sz="1000">
              <a:solidFill>
                <a:schemeClr val="dk2"/>
              </a:solidFill>
            </a:endParaRPr>
          </a:p>
        </p:txBody>
      </p:sp>
      <p:cxnSp>
        <p:nvCxnSpPr>
          <p:cNvPr id="494" name="Google Shape;494;p26"/>
          <p:cNvCxnSpPr>
            <a:stCxn id="486" idx="3"/>
            <a:endCxn id="493" idx="1"/>
          </p:cNvCxnSpPr>
          <p:nvPr/>
        </p:nvCxnSpPr>
        <p:spPr>
          <a:xfrm>
            <a:off x="1477075" y="3504500"/>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495" name="Google Shape;495;p26"/>
          <p:cNvCxnSpPr>
            <a:stCxn id="493" idx="3"/>
            <a:endCxn id="488" idx="1"/>
          </p:cNvCxnSpPr>
          <p:nvPr/>
        </p:nvCxnSpPr>
        <p:spPr>
          <a:xfrm>
            <a:off x="2221500" y="3504500"/>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496" name="Google Shape;496;p26"/>
          <p:cNvCxnSpPr>
            <a:stCxn id="478" idx="3"/>
            <a:endCxn id="478" idx="3"/>
          </p:cNvCxnSpPr>
          <p:nvPr/>
        </p:nvCxnSpPr>
        <p:spPr>
          <a:xfrm>
            <a:off x="1755300" y="1459625"/>
            <a:ext cx="0" cy="0"/>
          </a:xfrm>
          <a:prstGeom prst="straightConnector1">
            <a:avLst/>
          </a:prstGeom>
          <a:noFill/>
          <a:ln w="9525" cap="flat" cmpd="sng">
            <a:solidFill>
              <a:schemeClr val="dk2"/>
            </a:solidFill>
            <a:prstDash val="solid"/>
            <a:round/>
            <a:headEnd type="none" w="med" len="med"/>
            <a:tailEnd type="none" w="med" len="med"/>
          </a:ln>
        </p:spPr>
      </p:cxnSp>
      <p:cxnSp>
        <p:nvCxnSpPr>
          <p:cNvPr id="497" name="Google Shape;497;p26"/>
          <p:cNvCxnSpPr>
            <a:stCxn id="477" idx="3"/>
            <a:endCxn id="478" idx="1"/>
          </p:cNvCxnSpPr>
          <p:nvPr/>
        </p:nvCxnSpPr>
        <p:spPr>
          <a:xfrm>
            <a:off x="1047850" y="1459625"/>
            <a:ext cx="241200" cy="0"/>
          </a:xfrm>
          <a:prstGeom prst="straightConnector1">
            <a:avLst/>
          </a:prstGeom>
          <a:noFill/>
          <a:ln w="9525" cap="flat" cmpd="sng">
            <a:solidFill>
              <a:schemeClr val="dk2"/>
            </a:solidFill>
            <a:prstDash val="solid"/>
            <a:round/>
            <a:headEnd type="none" w="med" len="med"/>
            <a:tailEnd type="triangle" w="med" len="med"/>
          </a:ln>
        </p:spPr>
      </p:cxnSp>
      <p:cxnSp>
        <p:nvCxnSpPr>
          <p:cNvPr id="498" name="Google Shape;498;p26"/>
          <p:cNvCxnSpPr>
            <a:stCxn id="478" idx="3"/>
            <a:endCxn id="479" idx="1"/>
          </p:cNvCxnSpPr>
          <p:nvPr/>
        </p:nvCxnSpPr>
        <p:spPr>
          <a:xfrm>
            <a:off x="1755300" y="1459625"/>
            <a:ext cx="241200" cy="0"/>
          </a:xfrm>
          <a:prstGeom prst="straightConnector1">
            <a:avLst/>
          </a:prstGeom>
          <a:noFill/>
          <a:ln w="9525" cap="flat" cmpd="sng">
            <a:solidFill>
              <a:schemeClr val="dk2"/>
            </a:solidFill>
            <a:prstDash val="solid"/>
            <a:round/>
            <a:headEnd type="none" w="med" len="med"/>
            <a:tailEnd type="triangle" w="med" len="med"/>
          </a:ln>
        </p:spPr>
      </p:cxnSp>
      <p:sp>
        <p:nvSpPr>
          <p:cNvPr id="499" name="Google Shape;499;p26"/>
          <p:cNvSpPr/>
          <p:nvPr/>
        </p:nvSpPr>
        <p:spPr>
          <a:xfrm>
            <a:off x="7894825" y="2666513"/>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500" name="Google Shape;500;p26"/>
          <p:cNvSpPr/>
          <p:nvPr/>
        </p:nvSpPr>
        <p:spPr>
          <a:xfrm>
            <a:off x="4983675"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sp>
        <p:nvSpPr>
          <p:cNvPr id="501" name="Google Shape;501;p26"/>
          <p:cNvSpPr/>
          <p:nvPr/>
        </p:nvSpPr>
        <p:spPr>
          <a:xfrm>
            <a:off x="7752125" y="3274250"/>
            <a:ext cx="8133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feature2</a:t>
            </a:r>
            <a:endParaRPr sz="1200">
              <a:solidFill>
                <a:schemeClr val="lt1"/>
              </a:solidFill>
            </a:endParaRPr>
          </a:p>
        </p:txBody>
      </p:sp>
      <p:sp>
        <p:nvSpPr>
          <p:cNvPr id="502" name="Google Shape;502;p26"/>
          <p:cNvSpPr/>
          <p:nvPr/>
        </p:nvSpPr>
        <p:spPr>
          <a:xfrm>
            <a:off x="5728100"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c5</a:t>
            </a:r>
            <a:endParaRPr sz="1000">
              <a:solidFill>
                <a:schemeClr val="dk2"/>
              </a:solidFill>
            </a:endParaRPr>
          </a:p>
        </p:txBody>
      </p:sp>
      <p:sp>
        <p:nvSpPr>
          <p:cNvPr id="503" name="Google Shape;503;p26"/>
          <p:cNvSpPr/>
          <p:nvPr/>
        </p:nvSpPr>
        <p:spPr>
          <a:xfrm>
            <a:off x="6472525"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c7</a:t>
            </a:r>
            <a:endParaRPr sz="1000">
              <a:solidFill>
                <a:schemeClr val="dk2"/>
              </a:solidFill>
            </a:endParaRPr>
          </a:p>
        </p:txBody>
      </p:sp>
      <p:cxnSp>
        <p:nvCxnSpPr>
          <p:cNvPr id="504" name="Google Shape;504;p26"/>
          <p:cNvCxnSpPr>
            <a:stCxn id="500" idx="3"/>
            <a:endCxn id="502" idx="1"/>
          </p:cNvCxnSpPr>
          <p:nvPr/>
        </p:nvCxnSpPr>
        <p:spPr>
          <a:xfrm>
            <a:off x="5449875" y="3504500"/>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505" name="Google Shape;505;p26"/>
          <p:cNvCxnSpPr>
            <a:stCxn id="502" idx="3"/>
            <a:endCxn id="503" idx="1"/>
          </p:cNvCxnSpPr>
          <p:nvPr/>
        </p:nvCxnSpPr>
        <p:spPr>
          <a:xfrm>
            <a:off x="6194300" y="3504500"/>
            <a:ext cx="278100" cy="0"/>
          </a:xfrm>
          <a:prstGeom prst="straightConnector1">
            <a:avLst/>
          </a:prstGeom>
          <a:noFill/>
          <a:ln w="9525" cap="flat" cmpd="sng">
            <a:solidFill>
              <a:schemeClr val="dk2"/>
            </a:solidFill>
            <a:prstDash val="solid"/>
            <a:round/>
            <a:headEnd type="none" w="med" len="med"/>
            <a:tailEnd type="triangle" w="med" len="med"/>
          </a:ln>
        </p:spPr>
      </p:cxnSp>
      <p:sp>
        <p:nvSpPr>
          <p:cNvPr id="506" name="Google Shape;506;p26"/>
          <p:cNvSpPr/>
          <p:nvPr/>
        </p:nvSpPr>
        <p:spPr>
          <a:xfrm>
            <a:off x="2704000" y="122940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c4</a:t>
            </a:r>
            <a:endParaRPr sz="1000">
              <a:solidFill>
                <a:schemeClr val="dk2"/>
              </a:solidFill>
            </a:endParaRPr>
          </a:p>
        </p:txBody>
      </p:sp>
      <p:sp>
        <p:nvSpPr>
          <p:cNvPr id="481" name="Google Shape;481;p26"/>
          <p:cNvSpPr/>
          <p:nvPr/>
        </p:nvSpPr>
        <p:spPr>
          <a:xfrm>
            <a:off x="3448425" y="1229400"/>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c6</a:t>
            </a:r>
            <a:endParaRPr sz="1000">
              <a:solidFill>
                <a:schemeClr val="dk2"/>
              </a:solidFill>
            </a:endParaRPr>
          </a:p>
        </p:txBody>
      </p:sp>
      <p:cxnSp>
        <p:nvCxnSpPr>
          <p:cNvPr id="507" name="Google Shape;507;p26"/>
          <p:cNvCxnSpPr>
            <a:stCxn id="506" idx="3"/>
            <a:endCxn id="481" idx="1"/>
          </p:cNvCxnSpPr>
          <p:nvPr/>
        </p:nvCxnSpPr>
        <p:spPr>
          <a:xfrm>
            <a:off x="3170200" y="1459650"/>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508" name="Google Shape;508;p26"/>
          <p:cNvCxnSpPr>
            <a:stCxn id="479" idx="3"/>
            <a:endCxn id="506" idx="1"/>
          </p:cNvCxnSpPr>
          <p:nvPr/>
        </p:nvCxnSpPr>
        <p:spPr>
          <a:xfrm>
            <a:off x="2462750" y="1459625"/>
            <a:ext cx="241200" cy="0"/>
          </a:xfrm>
          <a:prstGeom prst="straightConnector1">
            <a:avLst/>
          </a:prstGeom>
          <a:noFill/>
          <a:ln w="9525" cap="flat" cmpd="sng">
            <a:solidFill>
              <a:schemeClr val="dk2"/>
            </a:solidFill>
            <a:prstDash val="solid"/>
            <a:round/>
            <a:headEnd type="none" w="med" len="med"/>
            <a:tailEnd type="triangle" w="med" len="med"/>
          </a:ln>
        </p:spPr>
      </p:cxnSp>
      <p:sp>
        <p:nvSpPr>
          <p:cNvPr id="509" name="Google Shape;509;p26"/>
          <p:cNvSpPr txBox="1"/>
          <p:nvPr/>
        </p:nvSpPr>
        <p:spPr>
          <a:xfrm>
            <a:off x="5409175" y="3879350"/>
            <a:ext cx="3443100" cy="6927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1000"/>
              </a:spcBef>
              <a:spcAft>
                <a:spcPts val="1000"/>
              </a:spcAft>
              <a:buNone/>
            </a:pPr>
            <a:r>
              <a:rPr lang="en" sz="1000">
                <a:solidFill>
                  <a:schemeClr val="lt1"/>
                </a:solidFill>
                <a:latin typeface="Roboto Mono"/>
                <a:ea typeface="Roboto Mono"/>
                <a:cs typeface="Roboto Mono"/>
                <a:sym typeface="Roboto Mono"/>
              </a:rPr>
              <a:t>git merge feature2</a:t>
            </a:r>
            <a:br>
              <a:rPr lang="en" sz="1000">
                <a:solidFill>
                  <a:schemeClr val="lt1"/>
                </a:solidFill>
                <a:latin typeface="Roboto Mono"/>
                <a:ea typeface="Roboto Mono"/>
                <a:cs typeface="Roboto Mono"/>
                <a:sym typeface="Roboto Mono"/>
              </a:rPr>
            </a:br>
            <a:r>
              <a:rPr lang="en" sz="1000">
                <a:solidFill>
                  <a:schemeClr val="lt1"/>
                </a:solidFill>
                <a:latin typeface="Roboto Mono"/>
                <a:ea typeface="Roboto Mono"/>
                <a:cs typeface="Roboto Mono"/>
                <a:sym typeface="Roboto Mono"/>
              </a:rPr>
              <a:t>git add .</a:t>
            </a:r>
            <a:br>
              <a:rPr lang="en" sz="1000">
                <a:solidFill>
                  <a:schemeClr val="lt1"/>
                </a:solidFill>
                <a:latin typeface="Roboto Mono"/>
                <a:ea typeface="Roboto Mono"/>
                <a:cs typeface="Roboto Mono"/>
                <a:sym typeface="Roboto Mono"/>
              </a:rPr>
            </a:br>
            <a:r>
              <a:rPr lang="en" sz="1000">
                <a:solidFill>
                  <a:schemeClr val="lt1"/>
                </a:solidFill>
                <a:latin typeface="Roboto Mono"/>
                <a:ea typeface="Roboto Mono"/>
                <a:cs typeface="Roboto Mono"/>
                <a:sym typeface="Roboto Mono"/>
              </a:rPr>
              <a:t>git commit -m “Merged feature2 into main”</a:t>
            </a:r>
            <a:endParaRPr sz="1300">
              <a:solidFill>
                <a:schemeClr val="lt1"/>
              </a:solidFill>
              <a:latin typeface="Roboto"/>
              <a:ea typeface="Roboto"/>
              <a:cs typeface="Roboto"/>
              <a:sym typeface="Roboto"/>
            </a:endParaRPr>
          </a:p>
        </p:txBody>
      </p:sp>
      <p:sp>
        <p:nvSpPr>
          <p:cNvPr id="510" name="Google Shape;510;p26"/>
          <p:cNvSpPr/>
          <p:nvPr/>
        </p:nvSpPr>
        <p:spPr>
          <a:xfrm>
            <a:off x="5449875" y="266652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c4</a:t>
            </a:r>
            <a:endParaRPr sz="1000">
              <a:solidFill>
                <a:schemeClr val="dk2"/>
              </a:solidFill>
            </a:endParaRPr>
          </a:p>
        </p:txBody>
      </p:sp>
      <p:sp>
        <p:nvSpPr>
          <p:cNvPr id="511" name="Google Shape;511;p26"/>
          <p:cNvSpPr/>
          <p:nvPr/>
        </p:nvSpPr>
        <p:spPr>
          <a:xfrm>
            <a:off x="6194300" y="266652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c6</a:t>
            </a:r>
            <a:endParaRPr sz="1000">
              <a:solidFill>
                <a:schemeClr val="dk2"/>
              </a:solidFill>
            </a:endParaRPr>
          </a:p>
        </p:txBody>
      </p:sp>
      <p:cxnSp>
        <p:nvCxnSpPr>
          <p:cNvPr id="512" name="Google Shape;512;p26"/>
          <p:cNvCxnSpPr>
            <a:stCxn id="510" idx="3"/>
            <a:endCxn id="511" idx="1"/>
          </p:cNvCxnSpPr>
          <p:nvPr/>
        </p:nvCxnSpPr>
        <p:spPr>
          <a:xfrm>
            <a:off x="5916075" y="2896775"/>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513" name="Google Shape;513;p26"/>
          <p:cNvCxnSpPr>
            <a:stCxn id="500" idx="0"/>
            <a:endCxn id="510" idx="1"/>
          </p:cNvCxnSpPr>
          <p:nvPr/>
        </p:nvCxnSpPr>
        <p:spPr>
          <a:xfrm rot="10800000" flipH="1">
            <a:off x="5216775" y="2896850"/>
            <a:ext cx="233100" cy="377400"/>
          </a:xfrm>
          <a:prstGeom prst="straightConnector1">
            <a:avLst/>
          </a:prstGeom>
          <a:noFill/>
          <a:ln w="9525" cap="flat" cmpd="sng">
            <a:solidFill>
              <a:schemeClr val="dk2"/>
            </a:solidFill>
            <a:prstDash val="solid"/>
            <a:round/>
            <a:headEnd type="none" w="med" len="med"/>
            <a:tailEnd type="triangle" w="med" len="med"/>
          </a:ln>
        </p:spPr>
      </p:cxnSp>
      <p:sp>
        <p:nvSpPr>
          <p:cNvPr id="514" name="Google Shape;514;p26"/>
          <p:cNvSpPr/>
          <p:nvPr/>
        </p:nvSpPr>
        <p:spPr>
          <a:xfrm>
            <a:off x="7150475" y="2781650"/>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c8</a:t>
            </a:r>
            <a:endParaRPr sz="1000">
              <a:solidFill>
                <a:schemeClr val="dk2"/>
              </a:solidFill>
            </a:endParaRPr>
          </a:p>
        </p:txBody>
      </p:sp>
      <p:cxnSp>
        <p:nvCxnSpPr>
          <p:cNvPr id="515" name="Google Shape;515;p26"/>
          <p:cNvCxnSpPr>
            <a:stCxn id="503" idx="3"/>
            <a:endCxn id="514" idx="1"/>
          </p:cNvCxnSpPr>
          <p:nvPr/>
        </p:nvCxnSpPr>
        <p:spPr>
          <a:xfrm rot="10800000" flipH="1">
            <a:off x="6938725" y="3011900"/>
            <a:ext cx="211800" cy="492600"/>
          </a:xfrm>
          <a:prstGeom prst="straightConnector1">
            <a:avLst/>
          </a:prstGeom>
          <a:noFill/>
          <a:ln w="9525" cap="flat" cmpd="sng">
            <a:solidFill>
              <a:schemeClr val="dk2"/>
            </a:solidFill>
            <a:prstDash val="solid"/>
            <a:round/>
            <a:headEnd type="none" w="med" len="med"/>
            <a:tailEnd type="triangle" w="med" len="med"/>
          </a:ln>
        </p:spPr>
      </p:cxnSp>
      <p:cxnSp>
        <p:nvCxnSpPr>
          <p:cNvPr id="516" name="Google Shape;516;p26"/>
          <p:cNvCxnSpPr>
            <a:stCxn id="511" idx="3"/>
            <a:endCxn id="514" idx="1"/>
          </p:cNvCxnSpPr>
          <p:nvPr/>
        </p:nvCxnSpPr>
        <p:spPr>
          <a:xfrm>
            <a:off x="6660500" y="2896775"/>
            <a:ext cx="489900" cy="115200"/>
          </a:xfrm>
          <a:prstGeom prst="straightConnector1">
            <a:avLst/>
          </a:prstGeom>
          <a:noFill/>
          <a:ln w="9525" cap="flat" cmpd="sng">
            <a:solidFill>
              <a:schemeClr val="dk2"/>
            </a:solidFill>
            <a:prstDash val="solid"/>
            <a:round/>
            <a:headEnd type="none" w="med" len="med"/>
            <a:tailEnd type="triangle" w="med" len="med"/>
          </a:ln>
        </p:spPr>
      </p:cxnSp>
      <p:cxnSp>
        <p:nvCxnSpPr>
          <p:cNvPr id="517" name="Google Shape;517;p26"/>
          <p:cNvCxnSpPr>
            <a:stCxn id="499" idx="1"/>
            <a:endCxn id="514" idx="3"/>
          </p:cNvCxnSpPr>
          <p:nvPr/>
        </p:nvCxnSpPr>
        <p:spPr>
          <a:xfrm flipH="1">
            <a:off x="7616725" y="2896763"/>
            <a:ext cx="278100" cy="115200"/>
          </a:xfrm>
          <a:prstGeom prst="straightConnector1">
            <a:avLst/>
          </a:prstGeom>
          <a:noFill/>
          <a:ln w="9525" cap="flat" cmpd="sng">
            <a:solidFill>
              <a:schemeClr val="dk2"/>
            </a:solidFill>
            <a:prstDash val="solid"/>
            <a:round/>
            <a:headEnd type="none" w="med" len="med"/>
            <a:tailEnd type="triangle" w="med" len="med"/>
          </a:ln>
        </p:spPr>
      </p:cxnSp>
      <p:cxnSp>
        <p:nvCxnSpPr>
          <p:cNvPr id="518" name="Google Shape;518;p26"/>
          <p:cNvCxnSpPr>
            <a:stCxn id="501" idx="1"/>
            <a:endCxn id="503" idx="3"/>
          </p:cNvCxnSpPr>
          <p:nvPr/>
        </p:nvCxnSpPr>
        <p:spPr>
          <a:xfrm rot="10800000">
            <a:off x="6938825" y="3504500"/>
            <a:ext cx="813300" cy="0"/>
          </a:xfrm>
          <a:prstGeom prst="straightConnector1">
            <a:avLst/>
          </a:prstGeom>
          <a:noFill/>
          <a:ln w="9525" cap="flat" cmpd="sng">
            <a:solidFill>
              <a:schemeClr val="dk2"/>
            </a:solidFill>
            <a:prstDash val="solid"/>
            <a:round/>
            <a:headEnd type="none" w="med" len="med"/>
            <a:tailEnd type="triangle" w="med" len="med"/>
          </a:ln>
        </p:spPr>
      </p:cxnSp>
      <p:cxnSp>
        <p:nvCxnSpPr>
          <p:cNvPr id="519" name="Google Shape;519;p26"/>
          <p:cNvCxnSpPr/>
          <p:nvPr/>
        </p:nvCxnSpPr>
        <p:spPr>
          <a:xfrm rot="10800000" flipH="1">
            <a:off x="666175" y="3504500"/>
            <a:ext cx="344700" cy="3300"/>
          </a:xfrm>
          <a:prstGeom prst="straightConnector1">
            <a:avLst/>
          </a:prstGeom>
          <a:noFill/>
          <a:ln w="9525" cap="flat" cmpd="sng">
            <a:solidFill>
              <a:schemeClr val="dk2"/>
            </a:solidFill>
            <a:prstDash val="solid"/>
            <a:round/>
            <a:headEnd type="none" w="med" len="med"/>
            <a:tailEnd type="triangle" w="med" len="med"/>
          </a:ln>
        </p:spPr>
      </p:cxnSp>
      <p:cxnSp>
        <p:nvCxnSpPr>
          <p:cNvPr id="520" name="Google Shape;520;p26"/>
          <p:cNvCxnSpPr/>
          <p:nvPr/>
        </p:nvCxnSpPr>
        <p:spPr>
          <a:xfrm rot="10800000" flipH="1">
            <a:off x="4773475" y="3504650"/>
            <a:ext cx="210300" cy="3300"/>
          </a:xfrm>
          <a:prstGeom prst="straightConnector1">
            <a:avLst/>
          </a:prstGeom>
          <a:noFill/>
          <a:ln w="9525" cap="flat" cmpd="sng">
            <a:solidFill>
              <a:schemeClr val="dk2"/>
            </a:solidFill>
            <a:prstDash val="solid"/>
            <a:round/>
            <a:headEnd type="none" w="med" len="med"/>
            <a:tailEnd type="triangle" w="med" len="med"/>
          </a:ln>
        </p:spPr>
      </p:cxnSp>
      <p:sp>
        <p:nvSpPr>
          <p:cNvPr id="521" name="Google Shape;521;p26"/>
          <p:cNvSpPr txBox="1"/>
          <p:nvPr/>
        </p:nvSpPr>
        <p:spPr>
          <a:xfrm>
            <a:off x="321475" y="3304400"/>
            <a:ext cx="34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p:txBody>
      </p:sp>
      <p:sp>
        <p:nvSpPr>
          <p:cNvPr id="522" name="Google Shape;522;p26"/>
          <p:cNvSpPr/>
          <p:nvPr/>
        </p:nvSpPr>
        <p:spPr>
          <a:xfrm>
            <a:off x="2784625" y="2530250"/>
            <a:ext cx="7899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feature1</a:t>
            </a:r>
            <a:endParaRPr sz="12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27"/>
          <p:cNvSpPr/>
          <p:nvPr/>
        </p:nvSpPr>
        <p:spPr>
          <a:xfrm>
            <a:off x="235200" y="199825"/>
            <a:ext cx="86736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Potential Git Workflow</a:t>
            </a:r>
            <a:endParaRPr/>
          </a:p>
        </p:txBody>
      </p:sp>
      <p:sp>
        <p:nvSpPr>
          <p:cNvPr id="529" name="Google Shape;529;p27"/>
          <p:cNvSpPr/>
          <p:nvPr/>
        </p:nvSpPr>
        <p:spPr>
          <a:xfrm>
            <a:off x="4208300" y="329975"/>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530" name="Google Shape;530;p27"/>
          <p:cNvSpPr/>
          <p:nvPr/>
        </p:nvSpPr>
        <p:spPr>
          <a:xfrm>
            <a:off x="581650" y="122937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c1</a:t>
            </a:r>
            <a:endParaRPr sz="1000">
              <a:solidFill>
                <a:schemeClr val="dk2"/>
              </a:solidFill>
            </a:endParaRPr>
          </a:p>
        </p:txBody>
      </p:sp>
      <p:sp>
        <p:nvSpPr>
          <p:cNvPr id="531" name="Google Shape;531;p27"/>
          <p:cNvSpPr/>
          <p:nvPr/>
        </p:nvSpPr>
        <p:spPr>
          <a:xfrm>
            <a:off x="1289100" y="122937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c2</a:t>
            </a:r>
            <a:endParaRPr sz="1000">
              <a:solidFill>
                <a:schemeClr val="dk2"/>
              </a:solidFill>
            </a:endParaRPr>
          </a:p>
        </p:txBody>
      </p:sp>
      <p:sp>
        <p:nvSpPr>
          <p:cNvPr id="532" name="Google Shape;532;p27"/>
          <p:cNvSpPr/>
          <p:nvPr/>
        </p:nvSpPr>
        <p:spPr>
          <a:xfrm>
            <a:off x="1996550" y="122937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cxnSp>
        <p:nvCxnSpPr>
          <p:cNvPr id="533" name="Google Shape;533;p27"/>
          <p:cNvCxnSpPr>
            <a:stCxn id="529" idx="2"/>
            <a:endCxn id="534" idx="0"/>
          </p:cNvCxnSpPr>
          <p:nvPr/>
        </p:nvCxnSpPr>
        <p:spPr>
          <a:xfrm>
            <a:off x="4578350" y="790475"/>
            <a:ext cx="0" cy="155400"/>
          </a:xfrm>
          <a:prstGeom prst="straightConnector1">
            <a:avLst/>
          </a:prstGeom>
          <a:noFill/>
          <a:ln w="9525" cap="flat" cmpd="sng">
            <a:solidFill>
              <a:schemeClr val="accent1"/>
            </a:solidFill>
            <a:prstDash val="solid"/>
            <a:round/>
            <a:headEnd type="none" w="med" len="med"/>
            <a:tailEnd type="triangle" w="med" len="med"/>
          </a:ln>
        </p:spPr>
      </p:cxnSp>
      <p:sp>
        <p:nvSpPr>
          <p:cNvPr id="535" name="Google Shape;535;p27"/>
          <p:cNvSpPr/>
          <p:nvPr/>
        </p:nvSpPr>
        <p:spPr>
          <a:xfrm>
            <a:off x="235200" y="2180600"/>
            <a:ext cx="42645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txBox="1"/>
          <p:nvPr/>
        </p:nvSpPr>
        <p:spPr>
          <a:xfrm>
            <a:off x="7488000" y="199825"/>
            <a:ext cx="14208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Online Repository</a:t>
            </a:r>
            <a:endParaRPr sz="1000">
              <a:solidFill>
                <a:schemeClr val="accent4"/>
              </a:solidFill>
              <a:latin typeface="Roboto"/>
              <a:ea typeface="Roboto"/>
              <a:cs typeface="Roboto"/>
              <a:sym typeface="Roboto"/>
            </a:endParaRPr>
          </a:p>
        </p:txBody>
      </p:sp>
      <p:sp>
        <p:nvSpPr>
          <p:cNvPr id="537" name="Google Shape;537;p27"/>
          <p:cNvSpPr txBox="1"/>
          <p:nvPr/>
        </p:nvSpPr>
        <p:spPr>
          <a:xfrm>
            <a:off x="2462750" y="2180600"/>
            <a:ext cx="19743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Contributor 1’s Computer</a:t>
            </a:r>
            <a:endParaRPr sz="1000">
              <a:solidFill>
                <a:schemeClr val="accent4"/>
              </a:solidFill>
              <a:latin typeface="Roboto"/>
              <a:ea typeface="Roboto"/>
              <a:cs typeface="Roboto"/>
              <a:sym typeface="Roboto"/>
            </a:endParaRPr>
          </a:p>
        </p:txBody>
      </p:sp>
      <p:sp>
        <p:nvSpPr>
          <p:cNvPr id="538" name="Google Shape;538;p27"/>
          <p:cNvSpPr/>
          <p:nvPr/>
        </p:nvSpPr>
        <p:spPr>
          <a:xfrm>
            <a:off x="1933600" y="2521338"/>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539" name="Google Shape;539;p27"/>
          <p:cNvSpPr/>
          <p:nvPr/>
        </p:nvSpPr>
        <p:spPr>
          <a:xfrm>
            <a:off x="1010875"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cxnSp>
        <p:nvCxnSpPr>
          <p:cNvPr id="540" name="Google Shape;540;p27"/>
          <p:cNvCxnSpPr>
            <a:stCxn id="538" idx="2"/>
            <a:endCxn id="541" idx="0"/>
          </p:cNvCxnSpPr>
          <p:nvPr/>
        </p:nvCxnSpPr>
        <p:spPr>
          <a:xfrm>
            <a:off x="2303650" y="2981838"/>
            <a:ext cx="429300" cy="292500"/>
          </a:xfrm>
          <a:prstGeom prst="straightConnector1">
            <a:avLst/>
          </a:prstGeom>
          <a:noFill/>
          <a:ln w="9525" cap="flat" cmpd="sng">
            <a:solidFill>
              <a:schemeClr val="accent1"/>
            </a:solidFill>
            <a:prstDash val="solid"/>
            <a:round/>
            <a:headEnd type="none" w="med" len="med"/>
            <a:tailEnd type="triangle" w="med" len="med"/>
          </a:ln>
        </p:spPr>
      </p:cxnSp>
      <p:sp>
        <p:nvSpPr>
          <p:cNvPr id="542" name="Google Shape;542;p27"/>
          <p:cNvSpPr/>
          <p:nvPr/>
        </p:nvSpPr>
        <p:spPr>
          <a:xfrm>
            <a:off x="4644300" y="2180600"/>
            <a:ext cx="42645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txBox="1"/>
          <p:nvPr/>
        </p:nvSpPr>
        <p:spPr>
          <a:xfrm>
            <a:off x="6923750" y="2180600"/>
            <a:ext cx="19743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Contributor 2’s Computer</a:t>
            </a:r>
            <a:endParaRPr sz="1000">
              <a:solidFill>
                <a:schemeClr val="accent4"/>
              </a:solidFill>
              <a:latin typeface="Roboto"/>
              <a:ea typeface="Roboto"/>
              <a:cs typeface="Roboto"/>
              <a:sym typeface="Roboto"/>
            </a:endParaRPr>
          </a:p>
        </p:txBody>
      </p:sp>
      <p:cxnSp>
        <p:nvCxnSpPr>
          <p:cNvPr id="544" name="Google Shape;544;p27"/>
          <p:cNvCxnSpPr>
            <a:stCxn id="545" idx="2"/>
            <a:endCxn id="541" idx="0"/>
          </p:cNvCxnSpPr>
          <p:nvPr/>
        </p:nvCxnSpPr>
        <p:spPr>
          <a:xfrm flipH="1">
            <a:off x="2732825" y="2990750"/>
            <a:ext cx="421800" cy="283500"/>
          </a:xfrm>
          <a:prstGeom prst="straightConnector1">
            <a:avLst/>
          </a:prstGeom>
          <a:noFill/>
          <a:ln w="9525" cap="flat" cmpd="sng">
            <a:solidFill>
              <a:schemeClr val="accent1"/>
            </a:solidFill>
            <a:prstDash val="solid"/>
            <a:round/>
            <a:headEnd type="none" w="med" len="med"/>
            <a:tailEnd type="triangle" w="med" len="med"/>
          </a:ln>
        </p:spPr>
      </p:cxnSp>
      <p:sp>
        <p:nvSpPr>
          <p:cNvPr id="546" name="Google Shape;546;p27"/>
          <p:cNvSpPr/>
          <p:nvPr/>
        </p:nvSpPr>
        <p:spPr>
          <a:xfrm>
            <a:off x="1755300"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c4</a:t>
            </a:r>
            <a:endParaRPr sz="1000">
              <a:solidFill>
                <a:schemeClr val="dk2"/>
              </a:solidFill>
            </a:endParaRPr>
          </a:p>
        </p:txBody>
      </p:sp>
      <p:sp>
        <p:nvSpPr>
          <p:cNvPr id="541" name="Google Shape;541;p27"/>
          <p:cNvSpPr/>
          <p:nvPr/>
        </p:nvSpPr>
        <p:spPr>
          <a:xfrm>
            <a:off x="2499725" y="3274250"/>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c6</a:t>
            </a:r>
            <a:endParaRPr sz="1000">
              <a:solidFill>
                <a:schemeClr val="dk2"/>
              </a:solidFill>
            </a:endParaRPr>
          </a:p>
        </p:txBody>
      </p:sp>
      <p:cxnSp>
        <p:nvCxnSpPr>
          <p:cNvPr id="547" name="Google Shape;547;p27"/>
          <p:cNvCxnSpPr>
            <a:stCxn id="539" idx="3"/>
            <a:endCxn id="546" idx="1"/>
          </p:cNvCxnSpPr>
          <p:nvPr/>
        </p:nvCxnSpPr>
        <p:spPr>
          <a:xfrm>
            <a:off x="1477075" y="3504500"/>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548" name="Google Shape;548;p27"/>
          <p:cNvCxnSpPr>
            <a:stCxn id="546" idx="3"/>
            <a:endCxn id="541" idx="1"/>
          </p:cNvCxnSpPr>
          <p:nvPr/>
        </p:nvCxnSpPr>
        <p:spPr>
          <a:xfrm>
            <a:off x="2221500" y="3504500"/>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549" name="Google Shape;549;p27"/>
          <p:cNvCxnSpPr>
            <a:stCxn id="531" idx="3"/>
            <a:endCxn id="531" idx="3"/>
          </p:cNvCxnSpPr>
          <p:nvPr/>
        </p:nvCxnSpPr>
        <p:spPr>
          <a:xfrm>
            <a:off x="1755300" y="1459625"/>
            <a:ext cx="0" cy="0"/>
          </a:xfrm>
          <a:prstGeom prst="straightConnector1">
            <a:avLst/>
          </a:prstGeom>
          <a:noFill/>
          <a:ln w="9525" cap="flat" cmpd="sng">
            <a:solidFill>
              <a:schemeClr val="dk2"/>
            </a:solidFill>
            <a:prstDash val="solid"/>
            <a:round/>
            <a:headEnd type="none" w="med" len="med"/>
            <a:tailEnd type="none" w="med" len="med"/>
          </a:ln>
        </p:spPr>
      </p:cxnSp>
      <p:cxnSp>
        <p:nvCxnSpPr>
          <p:cNvPr id="550" name="Google Shape;550;p27"/>
          <p:cNvCxnSpPr>
            <a:stCxn id="530" idx="3"/>
            <a:endCxn id="531" idx="1"/>
          </p:cNvCxnSpPr>
          <p:nvPr/>
        </p:nvCxnSpPr>
        <p:spPr>
          <a:xfrm>
            <a:off x="1047850" y="1459625"/>
            <a:ext cx="241200" cy="0"/>
          </a:xfrm>
          <a:prstGeom prst="straightConnector1">
            <a:avLst/>
          </a:prstGeom>
          <a:noFill/>
          <a:ln w="9525" cap="flat" cmpd="sng">
            <a:solidFill>
              <a:schemeClr val="dk2"/>
            </a:solidFill>
            <a:prstDash val="solid"/>
            <a:round/>
            <a:headEnd type="none" w="med" len="med"/>
            <a:tailEnd type="triangle" w="med" len="med"/>
          </a:ln>
        </p:spPr>
      </p:cxnSp>
      <p:cxnSp>
        <p:nvCxnSpPr>
          <p:cNvPr id="551" name="Google Shape;551;p27"/>
          <p:cNvCxnSpPr>
            <a:stCxn id="531" idx="3"/>
            <a:endCxn id="532" idx="1"/>
          </p:cNvCxnSpPr>
          <p:nvPr/>
        </p:nvCxnSpPr>
        <p:spPr>
          <a:xfrm>
            <a:off x="1755300" y="1459625"/>
            <a:ext cx="241200" cy="0"/>
          </a:xfrm>
          <a:prstGeom prst="straightConnector1">
            <a:avLst/>
          </a:prstGeom>
          <a:noFill/>
          <a:ln w="9525" cap="flat" cmpd="sng">
            <a:solidFill>
              <a:schemeClr val="dk2"/>
            </a:solidFill>
            <a:prstDash val="solid"/>
            <a:round/>
            <a:headEnd type="none" w="med" len="med"/>
            <a:tailEnd type="triangle" w="med" len="med"/>
          </a:ln>
        </p:spPr>
      </p:cxnSp>
      <p:sp>
        <p:nvSpPr>
          <p:cNvPr id="552" name="Google Shape;552;p27"/>
          <p:cNvSpPr/>
          <p:nvPr/>
        </p:nvSpPr>
        <p:spPr>
          <a:xfrm>
            <a:off x="7894825" y="2666513"/>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553" name="Google Shape;553;p27"/>
          <p:cNvSpPr/>
          <p:nvPr/>
        </p:nvSpPr>
        <p:spPr>
          <a:xfrm>
            <a:off x="4983675"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sp>
        <p:nvSpPr>
          <p:cNvPr id="554" name="Google Shape;554;p27"/>
          <p:cNvSpPr/>
          <p:nvPr/>
        </p:nvSpPr>
        <p:spPr>
          <a:xfrm>
            <a:off x="7752125" y="3274250"/>
            <a:ext cx="8133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feature2</a:t>
            </a:r>
            <a:endParaRPr sz="1200">
              <a:solidFill>
                <a:schemeClr val="lt1"/>
              </a:solidFill>
            </a:endParaRPr>
          </a:p>
        </p:txBody>
      </p:sp>
      <p:sp>
        <p:nvSpPr>
          <p:cNvPr id="555" name="Google Shape;555;p27"/>
          <p:cNvSpPr/>
          <p:nvPr/>
        </p:nvSpPr>
        <p:spPr>
          <a:xfrm>
            <a:off x="5728100"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c5</a:t>
            </a:r>
            <a:endParaRPr sz="1000">
              <a:solidFill>
                <a:schemeClr val="dk2"/>
              </a:solidFill>
            </a:endParaRPr>
          </a:p>
        </p:txBody>
      </p:sp>
      <p:sp>
        <p:nvSpPr>
          <p:cNvPr id="556" name="Google Shape;556;p27"/>
          <p:cNvSpPr/>
          <p:nvPr/>
        </p:nvSpPr>
        <p:spPr>
          <a:xfrm>
            <a:off x="6472525"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c7</a:t>
            </a:r>
            <a:endParaRPr sz="1000">
              <a:solidFill>
                <a:schemeClr val="dk2"/>
              </a:solidFill>
            </a:endParaRPr>
          </a:p>
        </p:txBody>
      </p:sp>
      <p:cxnSp>
        <p:nvCxnSpPr>
          <p:cNvPr id="557" name="Google Shape;557;p27"/>
          <p:cNvCxnSpPr>
            <a:stCxn id="553" idx="3"/>
            <a:endCxn id="555" idx="1"/>
          </p:cNvCxnSpPr>
          <p:nvPr/>
        </p:nvCxnSpPr>
        <p:spPr>
          <a:xfrm>
            <a:off x="5449875" y="3504500"/>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558" name="Google Shape;558;p27"/>
          <p:cNvCxnSpPr>
            <a:stCxn id="555" idx="3"/>
            <a:endCxn id="556" idx="1"/>
          </p:cNvCxnSpPr>
          <p:nvPr/>
        </p:nvCxnSpPr>
        <p:spPr>
          <a:xfrm>
            <a:off x="6194300" y="3504500"/>
            <a:ext cx="278100" cy="0"/>
          </a:xfrm>
          <a:prstGeom prst="straightConnector1">
            <a:avLst/>
          </a:prstGeom>
          <a:noFill/>
          <a:ln w="9525" cap="flat" cmpd="sng">
            <a:solidFill>
              <a:schemeClr val="dk2"/>
            </a:solidFill>
            <a:prstDash val="solid"/>
            <a:round/>
            <a:headEnd type="none" w="med" len="med"/>
            <a:tailEnd type="triangle" w="med" len="med"/>
          </a:ln>
        </p:spPr>
      </p:cxnSp>
      <p:sp>
        <p:nvSpPr>
          <p:cNvPr id="559" name="Google Shape;559;p27"/>
          <p:cNvSpPr/>
          <p:nvPr/>
        </p:nvSpPr>
        <p:spPr>
          <a:xfrm>
            <a:off x="2704000" y="122940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c4</a:t>
            </a:r>
            <a:endParaRPr sz="1000">
              <a:solidFill>
                <a:schemeClr val="dk2"/>
              </a:solidFill>
            </a:endParaRPr>
          </a:p>
        </p:txBody>
      </p:sp>
      <p:sp>
        <p:nvSpPr>
          <p:cNvPr id="560" name="Google Shape;560;p27"/>
          <p:cNvSpPr/>
          <p:nvPr/>
        </p:nvSpPr>
        <p:spPr>
          <a:xfrm>
            <a:off x="3448425" y="122940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c6</a:t>
            </a:r>
            <a:endParaRPr sz="1000">
              <a:solidFill>
                <a:schemeClr val="dk2"/>
              </a:solidFill>
            </a:endParaRPr>
          </a:p>
        </p:txBody>
      </p:sp>
      <p:cxnSp>
        <p:nvCxnSpPr>
          <p:cNvPr id="561" name="Google Shape;561;p27"/>
          <p:cNvCxnSpPr>
            <a:stCxn id="559" idx="3"/>
            <a:endCxn id="560" idx="1"/>
          </p:cNvCxnSpPr>
          <p:nvPr/>
        </p:nvCxnSpPr>
        <p:spPr>
          <a:xfrm>
            <a:off x="3170200" y="1459650"/>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562" name="Google Shape;562;p27"/>
          <p:cNvCxnSpPr>
            <a:stCxn id="532" idx="3"/>
            <a:endCxn id="559" idx="1"/>
          </p:cNvCxnSpPr>
          <p:nvPr/>
        </p:nvCxnSpPr>
        <p:spPr>
          <a:xfrm>
            <a:off x="2462750" y="1459625"/>
            <a:ext cx="241200" cy="0"/>
          </a:xfrm>
          <a:prstGeom prst="straightConnector1">
            <a:avLst/>
          </a:prstGeom>
          <a:noFill/>
          <a:ln w="9525" cap="flat" cmpd="sng">
            <a:solidFill>
              <a:schemeClr val="dk2"/>
            </a:solidFill>
            <a:prstDash val="solid"/>
            <a:round/>
            <a:headEnd type="none" w="med" len="med"/>
            <a:tailEnd type="triangle" w="med" len="med"/>
          </a:ln>
        </p:spPr>
      </p:cxnSp>
      <p:sp>
        <p:nvSpPr>
          <p:cNvPr id="563" name="Google Shape;563;p27"/>
          <p:cNvSpPr txBox="1"/>
          <p:nvPr/>
        </p:nvSpPr>
        <p:spPr>
          <a:xfrm>
            <a:off x="5409175" y="3879350"/>
            <a:ext cx="3443100" cy="3387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1000"/>
              </a:spcBef>
              <a:spcAft>
                <a:spcPts val="1000"/>
              </a:spcAft>
              <a:buNone/>
            </a:pPr>
            <a:r>
              <a:rPr lang="en" sz="1000">
                <a:solidFill>
                  <a:schemeClr val="lt1"/>
                </a:solidFill>
                <a:latin typeface="Roboto Mono"/>
                <a:ea typeface="Roboto Mono"/>
                <a:cs typeface="Roboto Mono"/>
                <a:sym typeface="Roboto Mono"/>
              </a:rPr>
              <a:t>git push</a:t>
            </a:r>
            <a:endParaRPr sz="1300">
              <a:solidFill>
                <a:schemeClr val="lt1"/>
              </a:solidFill>
              <a:latin typeface="Roboto"/>
              <a:ea typeface="Roboto"/>
              <a:cs typeface="Roboto"/>
              <a:sym typeface="Roboto"/>
            </a:endParaRPr>
          </a:p>
        </p:txBody>
      </p:sp>
      <p:sp>
        <p:nvSpPr>
          <p:cNvPr id="564" name="Google Shape;564;p27"/>
          <p:cNvSpPr/>
          <p:nvPr/>
        </p:nvSpPr>
        <p:spPr>
          <a:xfrm>
            <a:off x="5449875" y="266652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c4</a:t>
            </a:r>
            <a:endParaRPr sz="1000">
              <a:solidFill>
                <a:schemeClr val="dk2"/>
              </a:solidFill>
            </a:endParaRPr>
          </a:p>
        </p:txBody>
      </p:sp>
      <p:sp>
        <p:nvSpPr>
          <p:cNvPr id="565" name="Google Shape;565;p27"/>
          <p:cNvSpPr/>
          <p:nvPr/>
        </p:nvSpPr>
        <p:spPr>
          <a:xfrm>
            <a:off x="6194300" y="266652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c6</a:t>
            </a:r>
            <a:endParaRPr sz="1000">
              <a:solidFill>
                <a:schemeClr val="dk2"/>
              </a:solidFill>
            </a:endParaRPr>
          </a:p>
        </p:txBody>
      </p:sp>
      <p:cxnSp>
        <p:nvCxnSpPr>
          <p:cNvPr id="566" name="Google Shape;566;p27"/>
          <p:cNvCxnSpPr>
            <a:stCxn id="564" idx="3"/>
            <a:endCxn id="565" idx="1"/>
          </p:cNvCxnSpPr>
          <p:nvPr/>
        </p:nvCxnSpPr>
        <p:spPr>
          <a:xfrm>
            <a:off x="5916075" y="2896775"/>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567" name="Google Shape;567;p27"/>
          <p:cNvCxnSpPr>
            <a:stCxn id="553" idx="0"/>
            <a:endCxn id="564" idx="1"/>
          </p:cNvCxnSpPr>
          <p:nvPr/>
        </p:nvCxnSpPr>
        <p:spPr>
          <a:xfrm rot="10800000" flipH="1">
            <a:off x="5216775" y="2896850"/>
            <a:ext cx="233100" cy="377400"/>
          </a:xfrm>
          <a:prstGeom prst="straightConnector1">
            <a:avLst/>
          </a:prstGeom>
          <a:noFill/>
          <a:ln w="9525" cap="flat" cmpd="sng">
            <a:solidFill>
              <a:schemeClr val="dk2"/>
            </a:solidFill>
            <a:prstDash val="solid"/>
            <a:round/>
            <a:headEnd type="none" w="med" len="med"/>
            <a:tailEnd type="triangle" w="med" len="med"/>
          </a:ln>
        </p:spPr>
      </p:cxnSp>
      <p:sp>
        <p:nvSpPr>
          <p:cNvPr id="568" name="Google Shape;568;p27"/>
          <p:cNvSpPr/>
          <p:nvPr/>
        </p:nvSpPr>
        <p:spPr>
          <a:xfrm>
            <a:off x="7150475" y="2781650"/>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c8</a:t>
            </a:r>
            <a:endParaRPr sz="1000">
              <a:solidFill>
                <a:schemeClr val="dk2"/>
              </a:solidFill>
            </a:endParaRPr>
          </a:p>
        </p:txBody>
      </p:sp>
      <p:cxnSp>
        <p:nvCxnSpPr>
          <p:cNvPr id="569" name="Google Shape;569;p27"/>
          <p:cNvCxnSpPr>
            <a:stCxn id="556" idx="3"/>
            <a:endCxn id="568" idx="1"/>
          </p:cNvCxnSpPr>
          <p:nvPr/>
        </p:nvCxnSpPr>
        <p:spPr>
          <a:xfrm rot="10800000" flipH="1">
            <a:off x="6938725" y="3011900"/>
            <a:ext cx="211800" cy="492600"/>
          </a:xfrm>
          <a:prstGeom prst="straightConnector1">
            <a:avLst/>
          </a:prstGeom>
          <a:noFill/>
          <a:ln w="9525" cap="flat" cmpd="sng">
            <a:solidFill>
              <a:schemeClr val="dk2"/>
            </a:solidFill>
            <a:prstDash val="solid"/>
            <a:round/>
            <a:headEnd type="none" w="med" len="med"/>
            <a:tailEnd type="triangle" w="med" len="med"/>
          </a:ln>
        </p:spPr>
      </p:cxnSp>
      <p:cxnSp>
        <p:nvCxnSpPr>
          <p:cNvPr id="570" name="Google Shape;570;p27"/>
          <p:cNvCxnSpPr>
            <a:stCxn id="565" idx="3"/>
            <a:endCxn id="568" idx="1"/>
          </p:cNvCxnSpPr>
          <p:nvPr/>
        </p:nvCxnSpPr>
        <p:spPr>
          <a:xfrm>
            <a:off x="6660500" y="2896775"/>
            <a:ext cx="489900" cy="115200"/>
          </a:xfrm>
          <a:prstGeom prst="straightConnector1">
            <a:avLst/>
          </a:prstGeom>
          <a:noFill/>
          <a:ln w="9525" cap="flat" cmpd="sng">
            <a:solidFill>
              <a:schemeClr val="dk2"/>
            </a:solidFill>
            <a:prstDash val="solid"/>
            <a:round/>
            <a:headEnd type="none" w="med" len="med"/>
            <a:tailEnd type="triangle" w="med" len="med"/>
          </a:ln>
        </p:spPr>
      </p:cxnSp>
      <p:cxnSp>
        <p:nvCxnSpPr>
          <p:cNvPr id="571" name="Google Shape;571;p27"/>
          <p:cNvCxnSpPr>
            <a:stCxn id="552" idx="1"/>
            <a:endCxn id="568" idx="3"/>
          </p:cNvCxnSpPr>
          <p:nvPr/>
        </p:nvCxnSpPr>
        <p:spPr>
          <a:xfrm flipH="1">
            <a:off x="7616725" y="2896763"/>
            <a:ext cx="278100" cy="115200"/>
          </a:xfrm>
          <a:prstGeom prst="straightConnector1">
            <a:avLst/>
          </a:prstGeom>
          <a:noFill/>
          <a:ln w="9525" cap="flat" cmpd="sng">
            <a:solidFill>
              <a:schemeClr val="dk2"/>
            </a:solidFill>
            <a:prstDash val="solid"/>
            <a:round/>
            <a:headEnd type="none" w="med" len="med"/>
            <a:tailEnd type="triangle" w="med" len="med"/>
          </a:ln>
        </p:spPr>
      </p:cxnSp>
      <p:cxnSp>
        <p:nvCxnSpPr>
          <p:cNvPr id="572" name="Google Shape;572;p27"/>
          <p:cNvCxnSpPr>
            <a:stCxn id="554" idx="1"/>
            <a:endCxn id="556" idx="3"/>
          </p:cNvCxnSpPr>
          <p:nvPr/>
        </p:nvCxnSpPr>
        <p:spPr>
          <a:xfrm rot="10800000">
            <a:off x="6938825" y="3504500"/>
            <a:ext cx="813300" cy="0"/>
          </a:xfrm>
          <a:prstGeom prst="straightConnector1">
            <a:avLst/>
          </a:prstGeom>
          <a:noFill/>
          <a:ln w="9525" cap="flat" cmpd="sng">
            <a:solidFill>
              <a:schemeClr val="dk2"/>
            </a:solidFill>
            <a:prstDash val="solid"/>
            <a:round/>
            <a:headEnd type="none" w="med" len="med"/>
            <a:tailEnd type="triangle" w="med" len="med"/>
          </a:ln>
        </p:spPr>
      </p:cxnSp>
      <p:sp>
        <p:nvSpPr>
          <p:cNvPr id="573" name="Google Shape;573;p27"/>
          <p:cNvSpPr/>
          <p:nvPr/>
        </p:nvSpPr>
        <p:spPr>
          <a:xfrm>
            <a:off x="2703950" y="62407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c5</a:t>
            </a:r>
            <a:endParaRPr sz="1000">
              <a:solidFill>
                <a:schemeClr val="dk2"/>
              </a:solidFill>
            </a:endParaRPr>
          </a:p>
        </p:txBody>
      </p:sp>
      <p:sp>
        <p:nvSpPr>
          <p:cNvPr id="574" name="Google Shape;574;p27"/>
          <p:cNvSpPr/>
          <p:nvPr/>
        </p:nvSpPr>
        <p:spPr>
          <a:xfrm>
            <a:off x="3448375" y="62407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c7</a:t>
            </a:r>
            <a:endParaRPr sz="1000">
              <a:solidFill>
                <a:schemeClr val="dk2"/>
              </a:solidFill>
            </a:endParaRPr>
          </a:p>
        </p:txBody>
      </p:sp>
      <p:cxnSp>
        <p:nvCxnSpPr>
          <p:cNvPr id="575" name="Google Shape;575;p27"/>
          <p:cNvCxnSpPr>
            <a:stCxn id="573" idx="3"/>
            <a:endCxn id="574" idx="1"/>
          </p:cNvCxnSpPr>
          <p:nvPr/>
        </p:nvCxnSpPr>
        <p:spPr>
          <a:xfrm>
            <a:off x="3170150" y="854325"/>
            <a:ext cx="278100" cy="0"/>
          </a:xfrm>
          <a:prstGeom prst="straightConnector1">
            <a:avLst/>
          </a:prstGeom>
          <a:noFill/>
          <a:ln w="9525" cap="flat" cmpd="sng">
            <a:solidFill>
              <a:schemeClr val="dk2"/>
            </a:solidFill>
            <a:prstDash val="solid"/>
            <a:round/>
            <a:headEnd type="none" w="med" len="med"/>
            <a:tailEnd type="triangle" w="med" len="med"/>
          </a:ln>
        </p:spPr>
      </p:cxnSp>
      <p:sp>
        <p:nvSpPr>
          <p:cNvPr id="534" name="Google Shape;534;p27"/>
          <p:cNvSpPr/>
          <p:nvPr/>
        </p:nvSpPr>
        <p:spPr>
          <a:xfrm>
            <a:off x="4345250" y="945900"/>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c8</a:t>
            </a:r>
            <a:endParaRPr sz="1000">
              <a:solidFill>
                <a:schemeClr val="dk2"/>
              </a:solidFill>
            </a:endParaRPr>
          </a:p>
        </p:txBody>
      </p:sp>
      <p:cxnSp>
        <p:nvCxnSpPr>
          <p:cNvPr id="576" name="Google Shape;576;p27"/>
          <p:cNvCxnSpPr>
            <a:stCxn id="574" idx="3"/>
            <a:endCxn id="534" idx="1"/>
          </p:cNvCxnSpPr>
          <p:nvPr/>
        </p:nvCxnSpPr>
        <p:spPr>
          <a:xfrm>
            <a:off x="3914575" y="854325"/>
            <a:ext cx="430800" cy="321900"/>
          </a:xfrm>
          <a:prstGeom prst="straightConnector1">
            <a:avLst/>
          </a:prstGeom>
          <a:noFill/>
          <a:ln w="9525" cap="flat" cmpd="sng">
            <a:solidFill>
              <a:schemeClr val="dk2"/>
            </a:solidFill>
            <a:prstDash val="solid"/>
            <a:round/>
            <a:headEnd type="none" w="med" len="med"/>
            <a:tailEnd type="triangle" w="med" len="med"/>
          </a:ln>
        </p:spPr>
      </p:cxnSp>
      <p:cxnSp>
        <p:nvCxnSpPr>
          <p:cNvPr id="577" name="Google Shape;577;p27"/>
          <p:cNvCxnSpPr>
            <a:stCxn id="560" idx="3"/>
            <a:endCxn id="534" idx="1"/>
          </p:cNvCxnSpPr>
          <p:nvPr/>
        </p:nvCxnSpPr>
        <p:spPr>
          <a:xfrm rot="10800000" flipH="1">
            <a:off x="3914625" y="1176150"/>
            <a:ext cx="430500" cy="283500"/>
          </a:xfrm>
          <a:prstGeom prst="straightConnector1">
            <a:avLst/>
          </a:prstGeom>
          <a:noFill/>
          <a:ln w="9525" cap="flat" cmpd="sng">
            <a:solidFill>
              <a:schemeClr val="dk2"/>
            </a:solidFill>
            <a:prstDash val="solid"/>
            <a:round/>
            <a:headEnd type="none" w="med" len="med"/>
            <a:tailEnd type="triangle" w="med" len="med"/>
          </a:ln>
        </p:spPr>
      </p:cxnSp>
      <p:cxnSp>
        <p:nvCxnSpPr>
          <p:cNvPr id="578" name="Google Shape;578;p27"/>
          <p:cNvCxnSpPr>
            <a:stCxn id="532" idx="0"/>
            <a:endCxn id="573" idx="1"/>
          </p:cNvCxnSpPr>
          <p:nvPr/>
        </p:nvCxnSpPr>
        <p:spPr>
          <a:xfrm rot="10800000" flipH="1">
            <a:off x="2229650" y="854375"/>
            <a:ext cx="474300" cy="375000"/>
          </a:xfrm>
          <a:prstGeom prst="straightConnector1">
            <a:avLst/>
          </a:prstGeom>
          <a:noFill/>
          <a:ln w="9525" cap="flat" cmpd="sng">
            <a:solidFill>
              <a:schemeClr val="dk2"/>
            </a:solidFill>
            <a:prstDash val="solid"/>
            <a:round/>
            <a:headEnd type="none" w="med" len="med"/>
            <a:tailEnd type="triangle" w="med" len="med"/>
          </a:ln>
        </p:spPr>
      </p:cxnSp>
      <p:cxnSp>
        <p:nvCxnSpPr>
          <p:cNvPr id="579" name="Google Shape;579;p27"/>
          <p:cNvCxnSpPr>
            <a:endCxn id="539" idx="1"/>
          </p:cNvCxnSpPr>
          <p:nvPr/>
        </p:nvCxnSpPr>
        <p:spPr>
          <a:xfrm rot="10800000" flipH="1">
            <a:off x="666175" y="3504500"/>
            <a:ext cx="344700" cy="3300"/>
          </a:xfrm>
          <a:prstGeom prst="straightConnector1">
            <a:avLst/>
          </a:prstGeom>
          <a:noFill/>
          <a:ln w="9525" cap="flat" cmpd="sng">
            <a:solidFill>
              <a:schemeClr val="dk2"/>
            </a:solidFill>
            <a:prstDash val="solid"/>
            <a:round/>
            <a:headEnd type="none" w="med" len="med"/>
            <a:tailEnd type="triangle" w="med" len="med"/>
          </a:ln>
        </p:spPr>
      </p:cxnSp>
      <p:cxnSp>
        <p:nvCxnSpPr>
          <p:cNvPr id="580" name="Google Shape;580;p27"/>
          <p:cNvCxnSpPr>
            <a:endCxn id="553" idx="1"/>
          </p:cNvCxnSpPr>
          <p:nvPr/>
        </p:nvCxnSpPr>
        <p:spPr>
          <a:xfrm rot="10800000" flipH="1">
            <a:off x="4773375" y="3504500"/>
            <a:ext cx="210300" cy="3300"/>
          </a:xfrm>
          <a:prstGeom prst="straightConnector1">
            <a:avLst/>
          </a:prstGeom>
          <a:noFill/>
          <a:ln w="9525" cap="flat" cmpd="sng">
            <a:solidFill>
              <a:schemeClr val="dk2"/>
            </a:solidFill>
            <a:prstDash val="solid"/>
            <a:round/>
            <a:headEnd type="none" w="med" len="med"/>
            <a:tailEnd type="triangle" w="med" len="med"/>
          </a:ln>
        </p:spPr>
      </p:cxnSp>
      <p:sp>
        <p:nvSpPr>
          <p:cNvPr id="581" name="Google Shape;581;p27"/>
          <p:cNvSpPr txBox="1"/>
          <p:nvPr/>
        </p:nvSpPr>
        <p:spPr>
          <a:xfrm>
            <a:off x="321475" y="3304400"/>
            <a:ext cx="34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p:txBody>
      </p:sp>
      <p:sp>
        <p:nvSpPr>
          <p:cNvPr id="582" name="Google Shape;582;p27"/>
          <p:cNvSpPr/>
          <p:nvPr/>
        </p:nvSpPr>
        <p:spPr>
          <a:xfrm>
            <a:off x="2784625" y="2530250"/>
            <a:ext cx="7899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feature1</a:t>
            </a:r>
            <a:endParaRPr sz="12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2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AJAX with a REST API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29"/>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Single Page Application</a:t>
            </a:r>
            <a:endParaRPr/>
          </a:p>
        </p:txBody>
      </p:sp>
      <p:sp>
        <p:nvSpPr>
          <p:cNvPr id="593" name="Google Shape;593;p29"/>
          <p:cNvSpPr/>
          <p:nvPr/>
        </p:nvSpPr>
        <p:spPr>
          <a:xfrm>
            <a:off x="1272750" y="1235975"/>
            <a:ext cx="3952500" cy="2008500"/>
          </a:xfrm>
          <a:prstGeom prst="rect">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txBox="1"/>
          <p:nvPr/>
        </p:nvSpPr>
        <p:spPr>
          <a:xfrm rot="-5400000">
            <a:off x="200125" y="2023950"/>
            <a:ext cx="124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00">
                <a:latin typeface="Roboto"/>
                <a:ea typeface="Roboto"/>
                <a:cs typeface="Roboto"/>
                <a:sym typeface="Roboto"/>
              </a:rPr>
              <a:t>The Backend</a:t>
            </a:r>
            <a:endParaRPr sz="1400">
              <a:latin typeface="Roboto"/>
              <a:ea typeface="Roboto"/>
              <a:cs typeface="Roboto"/>
              <a:sym typeface="Roboto"/>
            </a:endParaRPr>
          </a:p>
        </p:txBody>
      </p:sp>
      <p:cxnSp>
        <p:nvCxnSpPr>
          <p:cNvPr id="595" name="Google Shape;595;p29"/>
          <p:cNvCxnSpPr/>
          <p:nvPr/>
        </p:nvCxnSpPr>
        <p:spPr>
          <a:xfrm rot="10800000">
            <a:off x="1272750" y="2087825"/>
            <a:ext cx="3952500" cy="0"/>
          </a:xfrm>
          <a:prstGeom prst="straightConnector1">
            <a:avLst/>
          </a:prstGeom>
          <a:noFill/>
          <a:ln w="9525" cap="flat" cmpd="sng">
            <a:solidFill>
              <a:schemeClr val="accent2"/>
            </a:solidFill>
            <a:prstDash val="solid"/>
            <a:round/>
            <a:headEnd type="none" w="med" len="med"/>
            <a:tailEnd type="none" w="med" len="med"/>
          </a:ln>
        </p:spPr>
      </p:cxnSp>
      <p:sp>
        <p:nvSpPr>
          <p:cNvPr id="596" name="Google Shape;596;p29"/>
          <p:cNvSpPr txBox="1"/>
          <p:nvPr/>
        </p:nvSpPr>
        <p:spPr>
          <a:xfrm>
            <a:off x="4824975" y="1235975"/>
            <a:ext cx="400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8B7F75"/>
                </a:solidFill>
                <a:latin typeface="Roboto"/>
                <a:ea typeface="Roboto"/>
                <a:cs typeface="Roboto"/>
                <a:sym typeface="Roboto"/>
              </a:rPr>
              <a:t>API</a:t>
            </a:r>
            <a:endParaRPr sz="1000">
              <a:solidFill>
                <a:srgbClr val="8B7F75"/>
              </a:solidFill>
              <a:latin typeface="Roboto"/>
              <a:ea typeface="Roboto"/>
              <a:cs typeface="Roboto"/>
              <a:sym typeface="Roboto"/>
            </a:endParaRPr>
          </a:p>
        </p:txBody>
      </p:sp>
      <p:sp>
        <p:nvSpPr>
          <p:cNvPr id="597" name="Google Shape;597;p29"/>
          <p:cNvSpPr/>
          <p:nvPr/>
        </p:nvSpPr>
        <p:spPr>
          <a:xfrm>
            <a:off x="1412575" y="2218750"/>
            <a:ext cx="787500" cy="354000"/>
          </a:xfrm>
          <a:prstGeom prst="round1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index.html</a:t>
            </a:r>
            <a:endParaRPr sz="1000">
              <a:solidFill>
                <a:schemeClr val="lt1"/>
              </a:solidFill>
            </a:endParaRPr>
          </a:p>
        </p:txBody>
      </p:sp>
      <p:sp>
        <p:nvSpPr>
          <p:cNvPr id="598" name="Google Shape;598;p29"/>
          <p:cNvSpPr/>
          <p:nvPr/>
        </p:nvSpPr>
        <p:spPr>
          <a:xfrm>
            <a:off x="1412575" y="2780850"/>
            <a:ext cx="787500" cy="354000"/>
          </a:xfrm>
          <a:prstGeom prst="round1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bundle.js</a:t>
            </a:r>
            <a:endParaRPr sz="1000">
              <a:solidFill>
                <a:schemeClr val="lt1"/>
              </a:solidFill>
            </a:endParaRPr>
          </a:p>
        </p:txBody>
      </p:sp>
      <p:sp>
        <p:nvSpPr>
          <p:cNvPr id="599" name="Google Shape;599;p29"/>
          <p:cNvSpPr/>
          <p:nvPr/>
        </p:nvSpPr>
        <p:spPr>
          <a:xfrm>
            <a:off x="2473063" y="2218738"/>
            <a:ext cx="787500" cy="354000"/>
          </a:xfrm>
          <a:prstGeom prst="round1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index.css</a:t>
            </a:r>
            <a:endParaRPr sz="1000">
              <a:solidFill>
                <a:schemeClr val="lt1"/>
              </a:solidFill>
            </a:endParaRPr>
          </a:p>
        </p:txBody>
      </p:sp>
      <p:sp>
        <p:nvSpPr>
          <p:cNvPr id="600" name="Google Shape;600;p29"/>
          <p:cNvSpPr/>
          <p:nvPr/>
        </p:nvSpPr>
        <p:spPr>
          <a:xfrm>
            <a:off x="2473075" y="2780850"/>
            <a:ext cx="893700" cy="354000"/>
          </a:xfrm>
          <a:prstGeom prst="round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picture.png</a:t>
            </a:r>
            <a:endParaRPr sz="1000">
              <a:solidFill>
                <a:schemeClr val="lt1"/>
              </a:solidFill>
            </a:endParaRPr>
          </a:p>
        </p:txBody>
      </p:sp>
      <p:sp>
        <p:nvSpPr>
          <p:cNvPr id="601" name="Google Shape;601;p29"/>
          <p:cNvSpPr/>
          <p:nvPr/>
        </p:nvSpPr>
        <p:spPr>
          <a:xfrm>
            <a:off x="1412325" y="1570781"/>
            <a:ext cx="742800" cy="334800"/>
          </a:xfrm>
          <a:prstGeom prst="rect">
            <a:avLst/>
          </a:prstGeom>
          <a:solidFill>
            <a:srgbClr val="009384"/>
          </a:solidFill>
          <a:ln w="9525" cap="flat" cmpd="sng">
            <a:solidFill>
              <a:srgbClr val="666666"/>
            </a:solidFill>
            <a:prstDash val="solid"/>
            <a:round/>
            <a:headEnd type="none" w="sm" len="sm"/>
            <a:tailEnd type="none" w="sm" len="sm"/>
          </a:ln>
        </p:spPr>
        <p:txBody>
          <a:bodyPr spcFirstLastPara="1" wrap="square" lIns="68575" tIns="68575" rIns="68575" bIns="68575" anchor="ctr" anchorCtr="0">
            <a:noAutofit/>
          </a:bodyPr>
          <a:lstStyle/>
          <a:p>
            <a:pPr marL="0" lvl="0" indent="0" algn="ctr" rtl="0">
              <a:spcBef>
                <a:spcPts val="0"/>
              </a:spcBef>
              <a:spcAft>
                <a:spcPts val="0"/>
              </a:spcAft>
              <a:buNone/>
            </a:pPr>
            <a:r>
              <a:rPr lang="en" sz="800">
                <a:solidFill>
                  <a:srgbClr val="FFFFFF"/>
                </a:solidFill>
              </a:rPr>
              <a:t>Channels</a:t>
            </a:r>
            <a:endParaRPr sz="800">
              <a:solidFill>
                <a:srgbClr val="FFFFFF"/>
              </a:solidFill>
            </a:endParaRPr>
          </a:p>
        </p:txBody>
      </p:sp>
      <p:sp>
        <p:nvSpPr>
          <p:cNvPr id="602" name="Google Shape;602;p29"/>
          <p:cNvSpPr/>
          <p:nvPr/>
        </p:nvSpPr>
        <p:spPr>
          <a:xfrm>
            <a:off x="2281744" y="1570781"/>
            <a:ext cx="742800" cy="334800"/>
          </a:xfrm>
          <a:prstGeom prst="rect">
            <a:avLst/>
          </a:prstGeom>
          <a:solidFill>
            <a:srgbClr val="009384"/>
          </a:solidFill>
          <a:ln w="9525" cap="flat" cmpd="sng">
            <a:solidFill>
              <a:srgbClr val="666666"/>
            </a:solidFill>
            <a:prstDash val="solid"/>
            <a:round/>
            <a:headEnd type="none" w="sm" len="sm"/>
            <a:tailEnd type="none" w="sm" len="sm"/>
          </a:ln>
        </p:spPr>
        <p:txBody>
          <a:bodyPr spcFirstLastPara="1" wrap="square" lIns="68575" tIns="68575" rIns="68575" bIns="68575" anchor="ctr" anchorCtr="0">
            <a:noAutofit/>
          </a:bodyPr>
          <a:lstStyle/>
          <a:p>
            <a:pPr marL="0" lvl="0" indent="0" algn="ctr" rtl="0">
              <a:spcBef>
                <a:spcPts val="0"/>
              </a:spcBef>
              <a:spcAft>
                <a:spcPts val="0"/>
              </a:spcAft>
              <a:buNone/>
            </a:pPr>
            <a:r>
              <a:rPr lang="en" sz="800">
                <a:solidFill>
                  <a:srgbClr val="FFFFFF"/>
                </a:solidFill>
              </a:rPr>
              <a:t>Users</a:t>
            </a:r>
            <a:endParaRPr sz="800">
              <a:solidFill>
                <a:srgbClr val="FFFFFF"/>
              </a:solidFill>
            </a:endParaRPr>
          </a:p>
        </p:txBody>
      </p:sp>
      <p:sp>
        <p:nvSpPr>
          <p:cNvPr id="603" name="Google Shape;603;p29"/>
          <p:cNvSpPr/>
          <p:nvPr/>
        </p:nvSpPr>
        <p:spPr>
          <a:xfrm>
            <a:off x="3151163" y="1570781"/>
            <a:ext cx="742800" cy="334800"/>
          </a:xfrm>
          <a:prstGeom prst="rect">
            <a:avLst/>
          </a:prstGeom>
          <a:solidFill>
            <a:srgbClr val="009384"/>
          </a:solidFill>
          <a:ln w="9525" cap="flat" cmpd="sng">
            <a:solidFill>
              <a:srgbClr val="666666"/>
            </a:solidFill>
            <a:prstDash val="solid"/>
            <a:round/>
            <a:headEnd type="none" w="sm" len="sm"/>
            <a:tailEnd type="none" w="sm" len="sm"/>
          </a:ln>
        </p:spPr>
        <p:txBody>
          <a:bodyPr spcFirstLastPara="1" wrap="square" lIns="68575" tIns="68575" rIns="68575" bIns="68575" anchor="ctr" anchorCtr="0">
            <a:noAutofit/>
          </a:bodyPr>
          <a:lstStyle/>
          <a:p>
            <a:pPr marL="0" lvl="0" indent="0" algn="ctr" rtl="0">
              <a:spcBef>
                <a:spcPts val="0"/>
              </a:spcBef>
              <a:spcAft>
                <a:spcPts val="0"/>
              </a:spcAft>
              <a:buNone/>
            </a:pPr>
            <a:r>
              <a:rPr lang="en" sz="800">
                <a:solidFill>
                  <a:srgbClr val="FFFFFF"/>
                </a:solidFill>
              </a:rPr>
              <a:t>Posts</a:t>
            </a:r>
            <a:endParaRPr sz="8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3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Single Page Application</a:t>
            </a:r>
            <a:endParaRPr/>
          </a:p>
        </p:txBody>
      </p:sp>
      <p:sp>
        <p:nvSpPr>
          <p:cNvPr id="609" name="Google Shape;609;p30"/>
          <p:cNvSpPr/>
          <p:nvPr/>
        </p:nvSpPr>
        <p:spPr>
          <a:xfrm>
            <a:off x="1272750" y="1235975"/>
            <a:ext cx="3952500" cy="2008500"/>
          </a:xfrm>
          <a:prstGeom prst="rect">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txBox="1"/>
          <p:nvPr/>
        </p:nvSpPr>
        <p:spPr>
          <a:xfrm rot="-5400000">
            <a:off x="200125" y="2023950"/>
            <a:ext cx="124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00">
                <a:latin typeface="Roboto"/>
                <a:ea typeface="Roboto"/>
                <a:cs typeface="Roboto"/>
                <a:sym typeface="Roboto"/>
              </a:rPr>
              <a:t>The Backend</a:t>
            </a:r>
            <a:endParaRPr sz="1400">
              <a:latin typeface="Roboto"/>
              <a:ea typeface="Roboto"/>
              <a:cs typeface="Roboto"/>
              <a:sym typeface="Roboto"/>
            </a:endParaRPr>
          </a:p>
        </p:txBody>
      </p:sp>
      <p:cxnSp>
        <p:nvCxnSpPr>
          <p:cNvPr id="611" name="Google Shape;611;p30"/>
          <p:cNvCxnSpPr/>
          <p:nvPr/>
        </p:nvCxnSpPr>
        <p:spPr>
          <a:xfrm rot="10800000">
            <a:off x="1272750" y="2087825"/>
            <a:ext cx="3952500" cy="0"/>
          </a:xfrm>
          <a:prstGeom prst="straightConnector1">
            <a:avLst/>
          </a:prstGeom>
          <a:noFill/>
          <a:ln w="9525" cap="flat" cmpd="sng">
            <a:solidFill>
              <a:schemeClr val="accent2"/>
            </a:solidFill>
            <a:prstDash val="solid"/>
            <a:round/>
            <a:headEnd type="none" w="med" len="med"/>
            <a:tailEnd type="none" w="med" len="med"/>
          </a:ln>
        </p:spPr>
      </p:cxnSp>
      <p:sp>
        <p:nvSpPr>
          <p:cNvPr id="612" name="Google Shape;612;p30"/>
          <p:cNvSpPr txBox="1"/>
          <p:nvPr/>
        </p:nvSpPr>
        <p:spPr>
          <a:xfrm>
            <a:off x="4824975" y="1235975"/>
            <a:ext cx="400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8B7F75"/>
                </a:solidFill>
                <a:latin typeface="Roboto"/>
                <a:ea typeface="Roboto"/>
                <a:cs typeface="Roboto"/>
                <a:sym typeface="Roboto"/>
              </a:rPr>
              <a:t>API</a:t>
            </a:r>
            <a:endParaRPr sz="1000">
              <a:solidFill>
                <a:srgbClr val="8B7F75"/>
              </a:solidFill>
              <a:latin typeface="Roboto"/>
              <a:ea typeface="Roboto"/>
              <a:cs typeface="Roboto"/>
              <a:sym typeface="Roboto"/>
            </a:endParaRPr>
          </a:p>
        </p:txBody>
      </p:sp>
      <p:sp>
        <p:nvSpPr>
          <p:cNvPr id="613" name="Google Shape;613;p30"/>
          <p:cNvSpPr/>
          <p:nvPr/>
        </p:nvSpPr>
        <p:spPr>
          <a:xfrm>
            <a:off x="1412575" y="2218750"/>
            <a:ext cx="787500" cy="354000"/>
          </a:xfrm>
          <a:prstGeom prst="round1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index.html</a:t>
            </a:r>
            <a:endParaRPr sz="1000">
              <a:solidFill>
                <a:schemeClr val="lt1"/>
              </a:solidFill>
            </a:endParaRPr>
          </a:p>
        </p:txBody>
      </p:sp>
      <p:sp>
        <p:nvSpPr>
          <p:cNvPr id="614" name="Google Shape;614;p30"/>
          <p:cNvSpPr/>
          <p:nvPr/>
        </p:nvSpPr>
        <p:spPr>
          <a:xfrm>
            <a:off x="1412575" y="2780850"/>
            <a:ext cx="787500" cy="354000"/>
          </a:xfrm>
          <a:prstGeom prst="round1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bundle.js</a:t>
            </a:r>
            <a:endParaRPr sz="1000">
              <a:solidFill>
                <a:schemeClr val="lt1"/>
              </a:solidFill>
            </a:endParaRPr>
          </a:p>
        </p:txBody>
      </p:sp>
      <p:sp>
        <p:nvSpPr>
          <p:cNvPr id="615" name="Google Shape;615;p30"/>
          <p:cNvSpPr/>
          <p:nvPr/>
        </p:nvSpPr>
        <p:spPr>
          <a:xfrm>
            <a:off x="2473063" y="2218738"/>
            <a:ext cx="787500" cy="354000"/>
          </a:xfrm>
          <a:prstGeom prst="round1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index.css</a:t>
            </a:r>
            <a:endParaRPr sz="1000">
              <a:solidFill>
                <a:schemeClr val="lt1"/>
              </a:solidFill>
            </a:endParaRPr>
          </a:p>
        </p:txBody>
      </p:sp>
      <p:sp>
        <p:nvSpPr>
          <p:cNvPr id="616" name="Google Shape;616;p30"/>
          <p:cNvSpPr/>
          <p:nvPr/>
        </p:nvSpPr>
        <p:spPr>
          <a:xfrm>
            <a:off x="2473075" y="2780850"/>
            <a:ext cx="893700" cy="354000"/>
          </a:xfrm>
          <a:prstGeom prst="round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picture.png</a:t>
            </a:r>
            <a:endParaRPr sz="1000">
              <a:solidFill>
                <a:schemeClr val="lt1"/>
              </a:solidFill>
            </a:endParaRPr>
          </a:p>
        </p:txBody>
      </p:sp>
      <p:sp>
        <p:nvSpPr>
          <p:cNvPr id="617" name="Google Shape;617;p30"/>
          <p:cNvSpPr/>
          <p:nvPr/>
        </p:nvSpPr>
        <p:spPr>
          <a:xfrm>
            <a:off x="3270600" y="2948425"/>
            <a:ext cx="3354775" cy="799925"/>
          </a:xfrm>
          <a:custGeom>
            <a:avLst/>
            <a:gdLst/>
            <a:ahLst/>
            <a:cxnLst/>
            <a:rect l="l" t="t" r="r" b="b"/>
            <a:pathLst>
              <a:path w="134191" h="31997" extrusionOk="0">
                <a:moveTo>
                  <a:pt x="0" y="16425"/>
                </a:moveTo>
                <a:cubicBezTo>
                  <a:pt x="20819" y="26225"/>
                  <a:pt x="44518" y="34117"/>
                  <a:pt x="67374" y="31459"/>
                </a:cubicBezTo>
                <a:cubicBezTo>
                  <a:pt x="87838" y="29079"/>
                  <a:pt x="110336" y="24982"/>
                  <a:pt x="125839" y="11414"/>
                </a:cubicBezTo>
                <a:cubicBezTo>
                  <a:pt x="129387" y="8309"/>
                  <a:pt x="130857" y="3334"/>
                  <a:pt x="134191" y="0"/>
                </a:cubicBezTo>
              </a:path>
            </a:pathLst>
          </a:custGeom>
          <a:noFill/>
          <a:ln w="9525" cap="flat" cmpd="sng">
            <a:solidFill>
              <a:schemeClr val="dk2"/>
            </a:solidFill>
            <a:prstDash val="solid"/>
            <a:round/>
            <a:headEnd type="none" w="med" len="med"/>
            <a:tailEnd type="triangle" w="med" len="med"/>
          </a:ln>
        </p:spPr>
      </p:sp>
      <p:sp>
        <p:nvSpPr>
          <p:cNvPr id="618" name="Google Shape;618;p30"/>
          <p:cNvSpPr/>
          <p:nvPr/>
        </p:nvSpPr>
        <p:spPr>
          <a:xfrm>
            <a:off x="6534944" y="2362581"/>
            <a:ext cx="787500" cy="354000"/>
          </a:xfrm>
          <a:prstGeom prst="round1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index.html</a:t>
            </a:r>
            <a:endParaRPr sz="1000">
              <a:solidFill>
                <a:schemeClr val="lt1"/>
              </a:solidFill>
            </a:endParaRPr>
          </a:p>
        </p:txBody>
      </p:sp>
      <p:pic>
        <p:nvPicPr>
          <p:cNvPr id="619" name="Google Shape;619;p30"/>
          <p:cNvPicPr preferRelativeResize="0"/>
          <p:nvPr/>
        </p:nvPicPr>
        <p:blipFill>
          <a:blip r:embed="rId3">
            <a:alphaModFix/>
          </a:blip>
          <a:stretch>
            <a:fillRect/>
          </a:stretch>
        </p:blipFill>
        <p:spPr>
          <a:xfrm>
            <a:off x="4164609" y="3868463"/>
            <a:ext cx="1566675" cy="284850"/>
          </a:xfrm>
          <a:prstGeom prst="rect">
            <a:avLst/>
          </a:prstGeom>
          <a:noFill/>
          <a:ln>
            <a:noFill/>
          </a:ln>
        </p:spPr>
      </p:pic>
      <p:sp>
        <p:nvSpPr>
          <p:cNvPr id="620" name="Google Shape;620;p30"/>
          <p:cNvSpPr/>
          <p:nvPr/>
        </p:nvSpPr>
        <p:spPr>
          <a:xfrm>
            <a:off x="1412325" y="1570781"/>
            <a:ext cx="742800" cy="334800"/>
          </a:xfrm>
          <a:prstGeom prst="rect">
            <a:avLst/>
          </a:prstGeom>
          <a:solidFill>
            <a:srgbClr val="009384"/>
          </a:solidFill>
          <a:ln w="9525" cap="flat" cmpd="sng">
            <a:solidFill>
              <a:srgbClr val="666666"/>
            </a:solidFill>
            <a:prstDash val="solid"/>
            <a:round/>
            <a:headEnd type="none" w="sm" len="sm"/>
            <a:tailEnd type="none" w="sm" len="sm"/>
          </a:ln>
        </p:spPr>
        <p:txBody>
          <a:bodyPr spcFirstLastPara="1" wrap="square" lIns="68575" tIns="68575" rIns="68575" bIns="68575" anchor="ctr" anchorCtr="0">
            <a:noAutofit/>
          </a:bodyPr>
          <a:lstStyle/>
          <a:p>
            <a:pPr marL="0" lvl="0" indent="0" algn="ctr" rtl="0">
              <a:spcBef>
                <a:spcPts val="0"/>
              </a:spcBef>
              <a:spcAft>
                <a:spcPts val="0"/>
              </a:spcAft>
              <a:buNone/>
            </a:pPr>
            <a:r>
              <a:rPr lang="en" sz="800">
                <a:solidFill>
                  <a:srgbClr val="FFFFFF"/>
                </a:solidFill>
              </a:rPr>
              <a:t>Channels</a:t>
            </a:r>
            <a:endParaRPr sz="800">
              <a:solidFill>
                <a:srgbClr val="FFFFFF"/>
              </a:solidFill>
            </a:endParaRPr>
          </a:p>
        </p:txBody>
      </p:sp>
      <p:sp>
        <p:nvSpPr>
          <p:cNvPr id="621" name="Google Shape;621;p30"/>
          <p:cNvSpPr/>
          <p:nvPr/>
        </p:nvSpPr>
        <p:spPr>
          <a:xfrm>
            <a:off x="2281744" y="1570781"/>
            <a:ext cx="742800" cy="334800"/>
          </a:xfrm>
          <a:prstGeom prst="rect">
            <a:avLst/>
          </a:prstGeom>
          <a:solidFill>
            <a:srgbClr val="009384"/>
          </a:solidFill>
          <a:ln w="9525" cap="flat" cmpd="sng">
            <a:solidFill>
              <a:srgbClr val="666666"/>
            </a:solidFill>
            <a:prstDash val="solid"/>
            <a:round/>
            <a:headEnd type="none" w="sm" len="sm"/>
            <a:tailEnd type="none" w="sm" len="sm"/>
          </a:ln>
        </p:spPr>
        <p:txBody>
          <a:bodyPr spcFirstLastPara="1" wrap="square" lIns="68575" tIns="68575" rIns="68575" bIns="68575" anchor="ctr" anchorCtr="0">
            <a:noAutofit/>
          </a:bodyPr>
          <a:lstStyle/>
          <a:p>
            <a:pPr marL="0" lvl="0" indent="0" algn="ctr" rtl="0">
              <a:spcBef>
                <a:spcPts val="0"/>
              </a:spcBef>
              <a:spcAft>
                <a:spcPts val="0"/>
              </a:spcAft>
              <a:buNone/>
            </a:pPr>
            <a:r>
              <a:rPr lang="en" sz="800">
                <a:solidFill>
                  <a:srgbClr val="FFFFFF"/>
                </a:solidFill>
              </a:rPr>
              <a:t>Users</a:t>
            </a:r>
            <a:endParaRPr sz="800">
              <a:solidFill>
                <a:srgbClr val="FFFFFF"/>
              </a:solidFill>
            </a:endParaRPr>
          </a:p>
        </p:txBody>
      </p:sp>
      <p:sp>
        <p:nvSpPr>
          <p:cNvPr id="622" name="Google Shape;622;p30"/>
          <p:cNvSpPr/>
          <p:nvPr/>
        </p:nvSpPr>
        <p:spPr>
          <a:xfrm>
            <a:off x="3151163" y="1570781"/>
            <a:ext cx="742800" cy="334800"/>
          </a:xfrm>
          <a:prstGeom prst="rect">
            <a:avLst/>
          </a:prstGeom>
          <a:solidFill>
            <a:srgbClr val="009384"/>
          </a:solidFill>
          <a:ln w="9525" cap="flat" cmpd="sng">
            <a:solidFill>
              <a:srgbClr val="666666"/>
            </a:solidFill>
            <a:prstDash val="solid"/>
            <a:round/>
            <a:headEnd type="none" w="sm" len="sm"/>
            <a:tailEnd type="none" w="sm" len="sm"/>
          </a:ln>
        </p:spPr>
        <p:txBody>
          <a:bodyPr spcFirstLastPara="1" wrap="square" lIns="68575" tIns="68575" rIns="68575" bIns="68575" anchor="ctr" anchorCtr="0">
            <a:noAutofit/>
          </a:bodyPr>
          <a:lstStyle/>
          <a:p>
            <a:pPr marL="0" lvl="0" indent="0" algn="ctr" rtl="0">
              <a:spcBef>
                <a:spcPts val="0"/>
              </a:spcBef>
              <a:spcAft>
                <a:spcPts val="0"/>
              </a:spcAft>
              <a:buNone/>
            </a:pPr>
            <a:r>
              <a:rPr lang="en" sz="800">
                <a:solidFill>
                  <a:srgbClr val="FFFFFF"/>
                </a:solidFill>
              </a:rPr>
              <a:t>Posts</a:t>
            </a:r>
            <a:endParaRPr sz="8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31"/>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Single Page Application</a:t>
            </a:r>
            <a:endParaRPr/>
          </a:p>
        </p:txBody>
      </p:sp>
      <p:sp>
        <p:nvSpPr>
          <p:cNvPr id="628" name="Google Shape;628;p31"/>
          <p:cNvSpPr/>
          <p:nvPr/>
        </p:nvSpPr>
        <p:spPr>
          <a:xfrm>
            <a:off x="1272750" y="1235975"/>
            <a:ext cx="3952500" cy="2008500"/>
          </a:xfrm>
          <a:prstGeom prst="rect">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txBox="1"/>
          <p:nvPr/>
        </p:nvSpPr>
        <p:spPr>
          <a:xfrm rot="-5400000">
            <a:off x="200125" y="2023950"/>
            <a:ext cx="124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00">
                <a:latin typeface="Roboto"/>
                <a:ea typeface="Roboto"/>
                <a:cs typeface="Roboto"/>
                <a:sym typeface="Roboto"/>
              </a:rPr>
              <a:t>The Backend</a:t>
            </a:r>
            <a:endParaRPr sz="1400">
              <a:latin typeface="Roboto"/>
              <a:ea typeface="Roboto"/>
              <a:cs typeface="Roboto"/>
              <a:sym typeface="Roboto"/>
            </a:endParaRPr>
          </a:p>
        </p:txBody>
      </p:sp>
      <p:cxnSp>
        <p:nvCxnSpPr>
          <p:cNvPr id="630" name="Google Shape;630;p31"/>
          <p:cNvCxnSpPr/>
          <p:nvPr/>
        </p:nvCxnSpPr>
        <p:spPr>
          <a:xfrm rot="10800000">
            <a:off x="1272750" y="2087825"/>
            <a:ext cx="3952500" cy="0"/>
          </a:xfrm>
          <a:prstGeom prst="straightConnector1">
            <a:avLst/>
          </a:prstGeom>
          <a:noFill/>
          <a:ln w="9525" cap="flat" cmpd="sng">
            <a:solidFill>
              <a:schemeClr val="accent2"/>
            </a:solidFill>
            <a:prstDash val="solid"/>
            <a:round/>
            <a:headEnd type="none" w="med" len="med"/>
            <a:tailEnd type="none" w="med" len="med"/>
          </a:ln>
        </p:spPr>
      </p:cxnSp>
      <p:sp>
        <p:nvSpPr>
          <p:cNvPr id="631" name="Google Shape;631;p31"/>
          <p:cNvSpPr txBox="1"/>
          <p:nvPr/>
        </p:nvSpPr>
        <p:spPr>
          <a:xfrm>
            <a:off x="4824975" y="1235975"/>
            <a:ext cx="400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8B7F75"/>
                </a:solidFill>
                <a:latin typeface="Roboto"/>
                <a:ea typeface="Roboto"/>
                <a:cs typeface="Roboto"/>
                <a:sym typeface="Roboto"/>
              </a:rPr>
              <a:t>API</a:t>
            </a:r>
            <a:endParaRPr sz="1000">
              <a:solidFill>
                <a:srgbClr val="8B7F75"/>
              </a:solidFill>
              <a:latin typeface="Roboto"/>
              <a:ea typeface="Roboto"/>
              <a:cs typeface="Roboto"/>
              <a:sym typeface="Roboto"/>
            </a:endParaRPr>
          </a:p>
        </p:txBody>
      </p:sp>
      <p:pic>
        <p:nvPicPr>
          <p:cNvPr id="632" name="Google Shape;632;p31"/>
          <p:cNvPicPr preferRelativeResize="0"/>
          <p:nvPr/>
        </p:nvPicPr>
        <p:blipFill>
          <a:blip r:embed="rId3">
            <a:alphaModFix/>
          </a:blip>
          <a:stretch>
            <a:fillRect/>
          </a:stretch>
        </p:blipFill>
        <p:spPr>
          <a:xfrm>
            <a:off x="5996100" y="1672476"/>
            <a:ext cx="2021599" cy="1103150"/>
          </a:xfrm>
          <a:prstGeom prst="rect">
            <a:avLst/>
          </a:prstGeom>
          <a:noFill/>
          <a:ln>
            <a:noFill/>
          </a:ln>
        </p:spPr>
      </p:pic>
      <p:sp>
        <p:nvSpPr>
          <p:cNvPr id="633" name="Google Shape;633;p31"/>
          <p:cNvSpPr/>
          <p:nvPr/>
        </p:nvSpPr>
        <p:spPr>
          <a:xfrm>
            <a:off x="1412575" y="2218750"/>
            <a:ext cx="787500" cy="354000"/>
          </a:xfrm>
          <a:prstGeom prst="round1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index.html</a:t>
            </a:r>
            <a:endParaRPr sz="1000">
              <a:solidFill>
                <a:schemeClr val="lt1"/>
              </a:solidFill>
            </a:endParaRPr>
          </a:p>
        </p:txBody>
      </p:sp>
      <p:sp>
        <p:nvSpPr>
          <p:cNvPr id="634" name="Google Shape;634;p31"/>
          <p:cNvSpPr/>
          <p:nvPr/>
        </p:nvSpPr>
        <p:spPr>
          <a:xfrm>
            <a:off x="1412575" y="2780850"/>
            <a:ext cx="787500" cy="354000"/>
          </a:xfrm>
          <a:prstGeom prst="round1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bundle.js</a:t>
            </a:r>
            <a:endParaRPr sz="1000">
              <a:solidFill>
                <a:schemeClr val="lt1"/>
              </a:solidFill>
            </a:endParaRPr>
          </a:p>
        </p:txBody>
      </p:sp>
      <p:sp>
        <p:nvSpPr>
          <p:cNvPr id="635" name="Google Shape;635;p31"/>
          <p:cNvSpPr/>
          <p:nvPr/>
        </p:nvSpPr>
        <p:spPr>
          <a:xfrm>
            <a:off x="2473063" y="2218738"/>
            <a:ext cx="787500" cy="354000"/>
          </a:xfrm>
          <a:prstGeom prst="round1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index.css</a:t>
            </a:r>
            <a:endParaRPr sz="1000">
              <a:solidFill>
                <a:schemeClr val="lt1"/>
              </a:solidFill>
            </a:endParaRPr>
          </a:p>
        </p:txBody>
      </p:sp>
      <p:sp>
        <p:nvSpPr>
          <p:cNvPr id="636" name="Google Shape;636;p31"/>
          <p:cNvSpPr/>
          <p:nvPr/>
        </p:nvSpPr>
        <p:spPr>
          <a:xfrm>
            <a:off x="2473075" y="2780850"/>
            <a:ext cx="893700" cy="354000"/>
          </a:xfrm>
          <a:prstGeom prst="round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picture.png</a:t>
            </a:r>
            <a:endParaRPr sz="1000">
              <a:solidFill>
                <a:schemeClr val="lt1"/>
              </a:solidFill>
            </a:endParaRPr>
          </a:p>
        </p:txBody>
      </p:sp>
      <p:sp>
        <p:nvSpPr>
          <p:cNvPr id="637" name="Google Shape;637;p31"/>
          <p:cNvSpPr/>
          <p:nvPr/>
        </p:nvSpPr>
        <p:spPr>
          <a:xfrm>
            <a:off x="6018000" y="1764844"/>
            <a:ext cx="490800" cy="934200"/>
          </a:xfrm>
          <a:prstGeom prst="rect">
            <a:avLst/>
          </a:prstGeom>
          <a:solidFill>
            <a:srgbClr val="79198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8" name="Google Shape;638;p31"/>
          <p:cNvSpPr/>
          <p:nvPr/>
        </p:nvSpPr>
        <p:spPr>
          <a:xfrm>
            <a:off x="6532350" y="1758919"/>
            <a:ext cx="1442400" cy="1016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9" name="Google Shape;639;p31"/>
          <p:cNvSpPr/>
          <p:nvPr/>
        </p:nvSpPr>
        <p:spPr>
          <a:xfrm>
            <a:off x="5994338" y="1670250"/>
            <a:ext cx="2021700" cy="1175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40" name="Google Shape;640;p31"/>
          <p:cNvSpPr/>
          <p:nvPr/>
        </p:nvSpPr>
        <p:spPr>
          <a:xfrm>
            <a:off x="1412325" y="1570781"/>
            <a:ext cx="742800" cy="334800"/>
          </a:xfrm>
          <a:prstGeom prst="rect">
            <a:avLst/>
          </a:prstGeom>
          <a:solidFill>
            <a:srgbClr val="009384"/>
          </a:solidFill>
          <a:ln w="9525" cap="flat" cmpd="sng">
            <a:solidFill>
              <a:srgbClr val="666666"/>
            </a:solidFill>
            <a:prstDash val="solid"/>
            <a:round/>
            <a:headEnd type="none" w="sm" len="sm"/>
            <a:tailEnd type="none" w="sm" len="sm"/>
          </a:ln>
        </p:spPr>
        <p:txBody>
          <a:bodyPr spcFirstLastPara="1" wrap="square" lIns="68575" tIns="68575" rIns="68575" bIns="68575" anchor="ctr" anchorCtr="0">
            <a:noAutofit/>
          </a:bodyPr>
          <a:lstStyle/>
          <a:p>
            <a:pPr marL="0" lvl="0" indent="0" algn="ctr" rtl="0">
              <a:spcBef>
                <a:spcPts val="0"/>
              </a:spcBef>
              <a:spcAft>
                <a:spcPts val="0"/>
              </a:spcAft>
              <a:buNone/>
            </a:pPr>
            <a:r>
              <a:rPr lang="en" sz="800">
                <a:solidFill>
                  <a:srgbClr val="FFFFFF"/>
                </a:solidFill>
              </a:rPr>
              <a:t>Channels</a:t>
            </a:r>
            <a:endParaRPr sz="800">
              <a:solidFill>
                <a:srgbClr val="FFFFFF"/>
              </a:solidFill>
            </a:endParaRPr>
          </a:p>
        </p:txBody>
      </p:sp>
      <p:sp>
        <p:nvSpPr>
          <p:cNvPr id="641" name="Google Shape;641;p31"/>
          <p:cNvSpPr/>
          <p:nvPr/>
        </p:nvSpPr>
        <p:spPr>
          <a:xfrm>
            <a:off x="2281744" y="1570781"/>
            <a:ext cx="742800" cy="334800"/>
          </a:xfrm>
          <a:prstGeom prst="rect">
            <a:avLst/>
          </a:prstGeom>
          <a:solidFill>
            <a:srgbClr val="009384"/>
          </a:solidFill>
          <a:ln w="9525" cap="flat" cmpd="sng">
            <a:solidFill>
              <a:srgbClr val="666666"/>
            </a:solidFill>
            <a:prstDash val="solid"/>
            <a:round/>
            <a:headEnd type="none" w="sm" len="sm"/>
            <a:tailEnd type="none" w="sm" len="sm"/>
          </a:ln>
        </p:spPr>
        <p:txBody>
          <a:bodyPr spcFirstLastPara="1" wrap="square" lIns="68575" tIns="68575" rIns="68575" bIns="68575" anchor="ctr" anchorCtr="0">
            <a:noAutofit/>
          </a:bodyPr>
          <a:lstStyle/>
          <a:p>
            <a:pPr marL="0" lvl="0" indent="0" algn="ctr" rtl="0">
              <a:spcBef>
                <a:spcPts val="0"/>
              </a:spcBef>
              <a:spcAft>
                <a:spcPts val="0"/>
              </a:spcAft>
              <a:buNone/>
            </a:pPr>
            <a:r>
              <a:rPr lang="en" sz="800">
                <a:solidFill>
                  <a:srgbClr val="FFFFFF"/>
                </a:solidFill>
              </a:rPr>
              <a:t>Users</a:t>
            </a:r>
            <a:endParaRPr sz="800">
              <a:solidFill>
                <a:srgbClr val="FFFFFF"/>
              </a:solidFill>
            </a:endParaRPr>
          </a:p>
        </p:txBody>
      </p:sp>
      <p:sp>
        <p:nvSpPr>
          <p:cNvPr id="642" name="Google Shape;642;p31"/>
          <p:cNvSpPr/>
          <p:nvPr/>
        </p:nvSpPr>
        <p:spPr>
          <a:xfrm>
            <a:off x="3151163" y="1570781"/>
            <a:ext cx="742800" cy="334800"/>
          </a:xfrm>
          <a:prstGeom prst="rect">
            <a:avLst/>
          </a:prstGeom>
          <a:solidFill>
            <a:srgbClr val="009384"/>
          </a:solidFill>
          <a:ln w="9525" cap="flat" cmpd="sng">
            <a:solidFill>
              <a:srgbClr val="666666"/>
            </a:solidFill>
            <a:prstDash val="solid"/>
            <a:round/>
            <a:headEnd type="none" w="sm" len="sm"/>
            <a:tailEnd type="none" w="sm" len="sm"/>
          </a:ln>
        </p:spPr>
        <p:txBody>
          <a:bodyPr spcFirstLastPara="1" wrap="square" lIns="68575" tIns="68575" rIns="68575" bIns="68575" anchor="ctr" anchorCtr="0">
            <a:noAutofit/>
          </a:bodyPr>
          <a:lstStyle/>
          <a:p>
            <a:pPr marL="0" lvl="0" indent="0" algn="ctr" rtl="0">
              <a:spcBef>
                <a:spcPts val="0"/>
              </a:spcBef>
              <a:spcAft>
                <a:spcPts val="0"/>
              </a:spcAft>
              <a:buNone/>
            </a:pPr>
            <a:r>
              <a:rPr lang="en" sz="800">
                <a:solidFill>
                  <a:srgbClr val="FFFFFF"/>
                </a:solidFill>
              </a:rPr>
              <a:t>Posts</a:t>
            </a:r>
            <a:endParaRPr sz="8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Agenda</a:t>
            </a:r>
            <a:endParaRPr/>
          </a:p>
        </p:txBody>
      </p:sp>
      <p:sp>
        <p:nvSpPr>
          <p:cNvPr id="70" name="Google Shape;70;p1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23850" algn="l" rtl="0">
              <a:lnSpc>
                <a:spcPct val="200000"/>
              </a:lnSpc>
              <a:spcBef>
                <a:spcPts val="0"/>
              </a:spcBef>
              <a:spcAft>
                <a:spcPts val="0"/>
              </a:spcAft>
              <a:buSzPts val="1500"/>
              <a:buChar char="●"/>
            </a:pPr>
            <a:r>
              <a:rPr lang="en" sz="1500"/>
              <a:t>Questions?</a:t>
            </a:r>
            <a:endParaRPr sz="1500"/>
          </a:p>
          <a:p>
            <a:pPr marL="457200" lvl="0" indent="-323850" algn="l" rtl="0">
              <a:lnSpc>
                <a:spcPct val="200000"/>
              </a:lnSpc>
              <a:spcBef>
                <a:spcPts val="0"/>
              </a:spcBef>
              <a:spcAft>
                <a:spcPts val="0"/>
              </a:spcAft>
              <a:buSzPts val="1500"/>
              <a:buChar char="●"/>
            </a:pPr>
            <a:r>
              <a:rPr lang="en" sz="1500"/>
              <a:t>Potential Git Workflow</a:t>
            </a:r>
            <a:endParaRPr sz="1500"/>
          </a:p>
          <a:p>
            <a:pPr marL="457200" lvl="0" indent="-323850" algn="l" rtl="0">
              <a:lnSpc>
                <a:spcPct val="200000"/>
              </a:lnSpc>
              <a:spcBef>
                <a:spcPts val="0"/>
              </a:spcBef>
              <a:spcAft>
                <a:spcPts val="0"/>
              </a:spcAft>
              <a:buSzPts val="1500"/>
              <a:buChar char="●"/>
            </a:pPr>
            <a:r>
              <a:rPr lang="en" sz="1500"/>
              <a:t>Additional Resources</a:t>
            </a:r>
            <a:endParaRPr sz="1500"/>
          </a:p>
          <a:p>
            <a:pPr marL="457200" lvl="0" indent="-323850" algn="l" rtl="0">
              <a:lnSpc>
                <a:spcPct val="200000"/>
              </a:lnSpc>
              <a:spcBef>
                <a:spcPts val="0"/>
              </a:spcBef>
              <a:spcAft>
                <a:spcPts val="0"/>
              </a:spcAft>
              <a:buSzPts val="1500"/>
              <a:buChar char="●"/>
            </a:pPr>
            <a:r>
              <a:rPr lang="en" sz="1500"/>
              <a:t>Next Week: React</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32"/>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Single Page Application</a:t>
            </a:r>
            <a:endParaRPr/>
          </a:p>
        </p:txBody>
      </p:sp>
      <p:sp>
        <p:nvSpPr>
          <p:cNvPr id="648" name="Google Shape;648;p32"/>
          <p:cNvSpPr/>
          <p:nvPr/>
        </p:nvSpPr>
        <p:spPr>
          <a:xfrm>
            <a:off x="1272750" y="1235975"/>
            <a:ext cx="3952500" cy="2008500"/>
          </a:xfrm>
          <a:prstGeom prst="rect">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txBox="1"/>
          <p:nvPr/>
        </p:nvSpPr>
        <p:spPr>
          <a:xfrm rot="-5400000">
            <a:off x="200125" y="2023950"/>
            <a:ext cx="124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00">
                <a:latin typeface="Roboto"/>
                <a:ea typeface="Roboto"/>
                <a:cs typeface="Roboto"/>
                <a:sym typeface="Roboto"/>
              </a:rPr>
              <a:t>The Backend</a:t>
            </a:r>
            <a:endParaRPr sz="1400">
              <a:latin typeface="Roboto"/>
              <a:ea typeface="Roboto"/>
              <a:cs typeface="Roboto"/>
              <a:sym typeface="Roboto"/>
            </a:endParaRPr>
          </a:p>
        </p:txBody>
      </p:sp>
      <p:cxnSp>
        <p:nvCxnSpPr>
          <p:cNvPr id="650" name="Google Shape;650;p32"/>
          <p:cNvCxnSpPr/>
          <p:nvPr/>
        </p:nvCxnSpPr>
        <p:spPr>
          <a:xfrm rot="10800000">
            <a:off x="1272750" y="2087825"/>
            <a:ext cx="3952500" cy="0"/>
          </a:xfrm>
          <a:prstGeom prst="straightConnector1">
            <a:avLst/>
          </a:prstGeom>
          <a:noFill/>
          <a:ln w="9525" cap="flat" cmpd="sng">
            <a:solidFill>
              <a:schemeClr val="accent2"/>
            </a:solidFill>
            <a:prstDash val="solid"/>
            <a:round/>
            <a:headEnd type="none" w="med" len="med"/>
            <a:tailEnd type="none" w="med" len="med"/>
          </a:ln>
        </p:spPr>
      </p:cxnSp>
      <p:sp>
        <p:nvSpPr>
          <p:cNvPr id="651" name="Google Shape;651;p32"/>
          <p:cNvSpPr txBox="1"/>
          <p:nvPr/>
        </p:nvSpPr>
        <p:spPr>
          <a:xfrm>
            <a:off x="4824975" y="1235975"/>
            <a:ext cx="400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8B7F75"/>
                </a:solidFill>
                <a:latin typeface="Roboto"/>
                <a:ea typeface="Roboto"/>
                <a:cs typeface="Roboto"/>
                <a:sym typeface="Roboto"/>
              </a:rPr>
              <a:t>API</a:t>
            </a:r>
            <a:endParaRPr sz="1000">
              <a:solidFill>
                <a:srgbClr val="8B7F75"/>
              </a:solidFill>
              <a:latin typeface="Roboto"/>
              <a:ea typeface="Roboto"/>
              <a:cs typeface="Roboto"/>
              <a:sym typeface="Roboto"/>
            </a:endParaRPr>
          </a:p>
        </p:txBody>
      </p:sp>
      <p:pic>
        <p:nvPicPr>
          <p:cNvPr id="652" name="Google Shape;652;p32"/>
          <p:cNvPicPr preferRelativeResize="0"/>
          <p:nvPr/>
        </p:nvPicPr>
        <p:blipFill>
          <a:blip r:embed="rId3">
            <a:alphaModFix/>
          </a:blip>
          <a:stretch>
            <a:fillRect/>
          </a:stretch>
        </p:blipFill>
        <p:spPr>
          <a:xfrm>
            <a:off x="5996100" y="1672476"/>
            <a:ext cx="2021599" cy="1103150"/>
          </a:xfrm>
          <a:prstGeom prst="rect">
            <a:avLst/>
          </a:prstGeom>
          <a:noFill/>
          <a:ln>
            <a:noFill/>
          </a:ln>
        </p:spPr>
      </p:pic>
      <p:sp>
        <p:nvSpPr>
          <p:cNvPr id="653" name="Google Shape;653;p32"/>
          <p:cNvSpPr/>
          <p:nvPr/>
        </p:nvSpPr>
        <p:spPr>
          <a:xfrm>
            <a:off x="1412575" y="2218750"/>
            <a:ext cx="787500" cy="354000"/>
          </a:xfrm>
          <a:prstGeom prst="round1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index.html</a:t>
            </a:r>
            <a:endParaRPr sz="1000">
              <a:solidFill>
                <a:schemeClr val="lt1"/>
              </a:solidFill>
            </a:endParaRPr>
          </a:p>
        </p:txBody>
      </p:sp>
      <p:sp>
        <p:nvSpPr>
          <p:cNvPr id="654" name="Google Shape;654;p32"/>
          <p:cNvSpPr/>
          <p:nvPr/>
        </p:nvSpPr>
        <p:spPr>
          <a:xfrm>
            <a:off x="1412575" y="2780850"/>
            <a:ext cx="787500" cy="354000"/>
          </a:xfrm>
          <a:prstGeom prst="round1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bundle.js</a:t>
            </a:r>
            <a:endParaRPr sz="1000">
              <a:solidFill>
                <a:schemeClr val="lt1"/>
              </a:solidFill>
            </a:endParaRPr>
          </a:p>
        </p:txBody>
      </p:sp>
      <p:sp>
        <p:nvSpPr>
          <p:cNvPr id="655" name="Google Shape;655;p32"/>
          <p:cNvSpPr/>
          <p:nvPr/>
        </p:nvSpPr>
        <p:spPr>
          <a:xfrm>
            <a:off x="2473063" y="2218738"/>
            <a:ext cx="787500" cy="354000"/>
          </a:xfrm>
          <a:prstGeom prst="round1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index.css</a:t>
            </a:r>
            <a:endParaRPr sz="1000">
              <a:solidFill>
                <a:schemeClr val="lt1"/>
              </a:solidFill>
            </a:endParaRPr>
          </a:p>
        </p:txBody>
      </p:sp>
      <p:sp>
        <p:nvSpPr>
          <p:cNvPr id="656" name="Google Shape;656;p32"/>
          <p:cNvSpPr/>
          <p:nvPr/>
        </p:nvSpPr>
        <p:spPr>
          <a:xfrm>
            <a:off x="2473075" y="2780850"/>
            <a:ext cx="893700" cy="354000"/>
          </a:xfrm>
          <a:prstGeom prst="round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picture.png</a:t>
            </a:r>
            <a:endParaRPr sz="1000">
              <a:solidFill>
                <a:schemeClr val="lt1"/>
              </a:solidFill>
            </a:endParaRPr>
          </a:p>
        </p:txBody>
      </p:sp>
      <p:sp>
        <p:nvSpPr>
          <p:cNvPr id="657" name="Google Shape;657;p32"/>
          <p:cNvSpPr/>
          <p:nvPr/>
        </p:nvSpPr>
        <p:spPr>
          <a:xfrm>
            <a:off x="3270600" y="2948425"/>
            <a:ext cx="3354775" cy="799925"/>
          </a:xfrm>
          <a:custGeom>
            <a:avLst/>
            <a:gdLst/>
            <a:ahLst/>
            <a:cxnLst/>
            <a:rect l="l" t="t" r="r" b="b"/>
            <a:pathLst>
              <a:path w="134191" h="31997" extrusionOk="0">
                <a:moveTo>
                  <a:pt x="0" y="16425"/>
                </a:moveTo>
                <a:cubicBezTo>
                  <a:pt x="20819" y="26225"/>
                  <a:pt x="44518" y="34117"/>
                  <a:pt x="67374" y="31459"/>
                </a:cubicBezTo>
                <a:cubicBezTo>
                  <a:pt x="87838" y="29079"/>
                  <a:pt x="110336" y="24982"/>
                  <a:pt x="125839" y="11414"/>
                </a:cubicBezTo>
                <a:cubicBezTo>
                  <a:pt x="129387" y="8309"/>
                  <a:pt x="130857" y="3334"/>
                  <a:pt x="134191" y="0"/>
                </a:cubicBezTo>
              </a:path>
            </a:pathLst>
          </a:custGeom>
          <a:noFill/>
          <a:ln w="9525" cap="flat" cmpd="sng">
            <a:solidFill>
              <a:schemeClr val="dk2"/>
            </a:solidFill>
            <a:prstDash val="solid"/>
            <a:round/>
            <a:headEnd type="none" w="med" len="med"/>
            <a:tailEnd type="triangle" w="med" len="med"/>
          </a:ln>
        </p:spPr>
      </p:sp>
      <p:sp>
        <p:nvSpPr>
          <p:cNvPr id="658" name="Google Shape;658;p32"/>
          <p:cNvSpPr txBox="1"/>
          <p:nvPr/>
        </p:nvSpPr>
        <p:spPr>
          <a:xfrm>
            <a:off x="1280875" y="3320675"/>
            <a:ext cx="124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100">
              <a:solidFill>
                <a:srgbClr val="9E9E9E"/>
              </a:solidFill>
              <a:latin typeface="Roboto"/>
              <a:ea typeface="Roboto"/>
              <a:cs typeface="Roboto"/>
              <a:sym typeface="Roboto"/>
            </a:endParaRPr>
          </a:p>
        </p:txBody>
      </p:sp>
      <p:sp>
        <p:nvSpPr>
          <p:cNvPr id="659" name="Google Shape;659;p32"/>
          <p:cNvSpPr/>
          <p:nvPr/>
        </p:nvSpPr>
        <p:spPr>
          <a:xfrm>
            <a:off x="6018000" y="1764844"/>
            <a:ext cx="490800" cy="934200"/>
          </a:xfrm>
          <a:prstGeom prst="rect">
            <a:avLst/>
          </a:prstGeom>
          <a:solidFill>
            <a:srgbClr val="79198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60" name="Google Shape;660;p32"/>
          <p:cNvSpPr/>
          <p:nvPr/>
        </p:nvSpPr>
        <p:spPr>
          <a:xfrm>
            <a:off x="6532350" y="1758919"/>
            <a:ext cx="1442400" cy="1016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61" name="Google Shape;661;p32"/>
          <p:cNvSpPr/>
          <p:nvPr/>
        </p:nvSpPr>
        <p:spPr>
          <a:xfrm>
            <a:off x="5994338" y="1670250"/>
            <a:ext cx="2021700" cy="1175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62" name="Google Shape;662;p32"/>
          <p:cNvSpPr/>
          <p:nvPr/>
        </p:nvSpPr>
        <p:spPr>
          <a:xfrm>
            <a:off x="7230213" y="1068319"/>
            <a:ext cx="787500" cy="354000"/>
          </a:xfrm>
          <a:prstGeom prst="round1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bundle.js</a:t>
            </a:r>
            <a:endParaRPr sz="1000">
              <a:solidFill>
                <a:schemeClr val="lt1"/>
              </a:solidFill>
            </a:endParaRPr>
          </a:p>
        </p:txBody>
      </p:sp>
      <p:pic>
        <p:nvPicPr>
          <p:cNvPr id="663" name="Google Shape;663;p32"/>
          <p:cNvPicPr preferRelativeResize="0"/>
          <p:nvPr/>
        </p:nvPicPr>
        <p:blipFill>
          <a:blip r:embed="rId4">
            <a:alphaModFix/>
          </a:blip>
          <a:stretch>
            <a:fillRect/>
          </a:stretch>
        </p:blipFill>
        <p:spPr>
          <a:xfrm>
            <a:off x="3270600" y="3921056"/>
            <a:ext cx="3354693" cy="172295"/>
          </a:xfrm>
          <a:prstGeom prst="rect">
            <a:avLst/>
          </a:prstGeom>
          <a:noFill/>
          <a:ln>
            <a:noFill/>
          </a:ln>
        </p:spPr>
      </p:pic>
      <p:sp>
        <p:nvSpPr>
          <p:cNvPr id="664" name="Google Shape;664;p32"/>
          <p:cNvSpPr/>
          <p:nvPr/>
        </p:nvSpPr>
        <p:spPr>
          <a:xfrm>
            <a:off x="1412325" y="1570781"/>
            <a:ext cx="742800" cy="334800"/>
          </a:xfrm>
          <a:prstGeom prst="rect">
            <a:avLst/>
          </a:prstGeom>
          <a:solidFill>
            <a:srgbClr val="009384"/>
          </a:solidFill>
          <a:ln w="9525" cap="flat" cmpd="sng">
            <a:solidFill>
              <a:srgbClr val="666666"/>
            </a:solidFill>
            <a:prstDash val="solid"/>
            <a:round/>
            <a:headEnd type="none" w="sm" len="sm"/>
            <a:tailEnd type="none" w="sm" len="sm"/>
          </a:ln>
        </p:spPr>
        <p:txBody>
          <a:bodyPr spcFirstLastPara="1" wrap="square" lIns="68575" tIns="68575" rIns="68575" bIns="68575" anchor="ctr" anchorCtr="0">
            <a:noAutofit/>
          </a:bodyPr>
          <a:lstStyle/>
          <a:p>
            <a:pPr marL="0" lvl="0" indent="0" algn="ctr" rtl="0">
              <a:spcBef>
                <a:spcPts val="0"/>
              </a:spcBef>
              <a:spcAft>
                <a:spcPts val="0"/>
              </a:spcAft>
              <a:buNone/>
            </a:pPr>
            <a:r>
              <a:rPr lang="en" sz="800">
                <a:solidFill>
                  <a:srgbClr val="FFFFFF"/>
                </a:solidFill>
              </a:rPr>
              <a:t>Channels</a:t>
            </a:r>
            <a:endParaRPr sz="800">
              <a:solidFill>
                <a:srgbClr val="FFFFFF"/>
              </a:solidFill>
            </a:endParaRPr>
          </a:p>
        </p:txBody>
      </p:sp>
      <p:sp>
        <p:nvSpPr>
          <p:cNvPr id="665" name="Google Shape;665;p32"/>
          <p:cNvSpPr/>
          <p:nvPr/>
        </p:nvSpPr>
        <p:spPr>
          <a:xfrm>
            <a:off x="2281744" y="1570781"/>
            <a:ext cx="742800" cy="334800"/>
          </a:xfrm>
          <a:prstGeom prst="rect">
            <a:avLst/>
          </a:prstGeom>
          <a:solidFill>
            <a:srgbClr val="009384"/>
          </a:solidFill>
          <a:ln w="9525" cap="flat" cmpd="sng">
            <a:solidFill>
              <a:srgbClr val="666666"/>
            </a:solidFill>
            <a:prstDash val="solid"/>
            <a:round/>
            <a:headEnd type="none" w="sm" len="sm"/>
            <a:tailEnd type="none" w="sm" len="sm"/>
          </a:ln>
        </p:spPr>
        <p:txBody>
          <a:bodyPr spcFirstLastPara="1" wrap="square" lIns="68575" tIns="68575" rIns="68575" bIns="68575" anchor="ctr" anchorCtr="0">
            <a:noAutofit/>
          </a:bodyPr>
          <a:lstStyle/>
          <a:p>
            <a:pPr marL="0" lvl="0" indent="0" algn="ctr" rtl="0">
              <a:spcBef>
                <a:spcPts val="0"/>
              </a:spcBef>
              <a:spcAft>
                <a:spcPts val="0"/>
              </a:spcAft>
              <a:buNone/>
            </a:pPr>
            <a:r>
              <a:rPr lang="en" sz="800">
                <a:solidFill>
                  <a:srgbClr val="FFFFFF"/>
                </a:solidFill>
              </a:rPr>
              <a:t>Users</a:t>
            </a:r>
            <a:endParaRPr sz="800">
              <a:solidFill>
                <a:srgbClr val="FFFFFF"/>
              </a:solidFill>
            </a:endParaRPr>
          </a:p>
        </p:txBody>
      </p:sp>
      <p:sp>
        <p:nvSpPr>
          <p:cNvPr id="666" name="Google Shape;666;p32"/>
          <p:cNvSpPr/>
          <p:nvPr/>
        </p:nvSpPr>
        <p:spPr>
          <a:xfrm>
            <a:off x="3151163" y="1570781"/>
            <a:ext cx="742800" cy="334800"/>
          </a:xfrm>
          <a:prstGeom prst="rect">
            <a:avLst/>
          </a:prstGeom>
          <a:solidFill>
            <a:srgbClr val="009384"/>
          </a:solidFill>
          <a:ln w="9525" cap="flat" cmpd="sng">
            <a:solidFill>
              <a:srgbClr val="666666"/>
            </a:solidFill>
            <a:prstDash val="solid"/>
            <a:round/>
            <a:headEnd type="none" w="sm" len="sm"/>
            <a:tailEnd type="none" w="sm" len="sm"/>
          </a:ln>
        </p:spPr>
        <p:txBody>
          <a:bodyPr spcFirstLastPara="1" wrap="square" lIns="68575" tIns="68575" rIns="68575" bIns="68575" anchor="ctr" anchorCtr="0">
            <a:noAutofit/>
          </a:bodyPr>
          <a:lstStyle/>
          <a:p>
            <a:pPr marL="0" lvl="0" indent="0" algn="ctr" rtl="0">
              <a:spcBef>
                <a:spcPts val="0"/>
              </a:spcBef>
              <a:spcAft>
                <a:spcPts val="0"/>
              </a:spcAft>
              <a:buNone/>
            </a:pPr>
            <a:r>
              <a:rPr lang="en" sz="800">
                <a:solidFill>
                  <a:srgbClr val="FFFFFF"/>
                </a:solidFill>
              </a:rPr>
              <a:t>Posts</a:t>
            </a:r>
            <a:endParaRPr sz="8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33"/>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Single Page Application</a:t>
            </a:r>
            <a:endParaRPr/>
          </a:p>
        </p:txBody>
      </p:sp>
      <p:sp>
        <p:nvSpPr>
          <p:cNvPr id="672" name="Google Shape;672;p33"/>
          <p:cNvSpPr/>
          <p:nvPr/>
        </p:nvSpPr>
        <p:spPr>
          <a:xfrm>
            <a:off x="1272750" y="1235975"/>
            <a:ext cx="3952500" cy="2008500"/>
          </a:xfrm>
          <a:prstGeom prst="rect">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txBox="1"/>
          <p:nvPr/>
        </p:nvSpPr>
        <p:spPr>
          <a:xfrm rot="-5400000">
            <a:off x="200125" y="2023950"/>
            <a:ext cx="124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00">
                <a:latin typeface="Roboto"/>
                <a:ea typeface="Roboto"/>
                <a:cs typeface="Roboto"/>
                <a:sym typeface="Roboto"/>
              </a:rPr>
              <a:t>The Backend</a:t>
            </a:r>
            <a:endParaRPr sz="1400">
              <a:latin typeface="Roboto"/>
              <a:ea typeface="Roboto"/>
              <a:cs typeface="Roboto"/>
              <a:sym typeface="Roboto"/>
            </a:endParaRPr>
          </a:p>
        </p:txBody>
      </p:sp>
      <p:cxnSp>
        <p:nvCxnSpPr>
          <p:cNvPr id="674" name="Google Shape;674;p33"/>
          <p:cNvCxnSpPr/>
          <p:nvPr/>
        </p:nvCxnSpPr>
        <p:spPr>
          <a:xfrm rot="10800000">
            <a:off x="1272750" y="2087825"/>
            <a:ext cx="3952500" cy="0"/>
          </a:xfrm>
          <a:prstGeom prst="straightConnector1">
            <a:avLst/>
          </a:prstGeom>
          <a:noFill/>
          <a:ln w="9525" cap="flat" cmpd="sng">
            <a:solidFill>
              <a:schemeClr val="accent2"/>
            </a:solidFill>
            <a:prstDash val="solid"/>
            <a:round/>
            <a:headEnd type="none" w="med" len="med"/>
            <a:tailEnd type="none" w="med" len="med"/>
          </a:ln>
        </p:spPr>
      </p:cxnSp>
      <p:sp>
        <p:nvSpPr>
          <p:cNvPr id="675" name="Google Shape;675;p33"/>
          <p:cNvSpPr txBox="1"/>
          <p:nvPr/>
        </p:nvSpPr>
        <p:spPr>
          <a:xfrm>
            <a:off x="4824975" y="1235975"/>
            <a:ext cx="400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8B7F75"/>
                </a:solidFill>
                <a:latin typeface="Roboto"/>
                <a:ea typeface="Roboto"/>
                <a:cs typeface="Roboto"/>
                <a:sym typeface="Roboto"/>
              </a:rPr>
              <a:t>API</a:t>
            </a:r>
            <a:endParaRPr sz="1000">
              <a:solidFill>
                <a:srgbClr val="8B7F75"/>
              </a:solidFill>
              <a:latin typeface="Roboto"/>
              <a:ea typeface="Roboto"/>
              <a:cs typeface="Roboto"/>
              <a:sym typeface="Roboto"/>
            </a:endParaRPr>
          </a:p>
        </p:txBody>
      </p:sp>
      <p:pic>
        <p:nvPicPr>
          <p:cNvPr id="676" name="Google Shape;676;p33"/>
          <p:cNvPicPr preferRelativeResize="0"/>
          <p:nvPr/>
        </p:nvPicPr>
        <p:blipFill>
          <a:blip r:embed="rId3">
            <a:alphaModFix/>
          </a:blip>
          <a:stretch>
            <a:fillRect/>
          </a:stretch>
        </p:blipFill>
        <p:spPr>
          <a:xfrm>
            <a:off x="5996100" y="1672476"/>
            <a:ext cx="2021599" cy="1103150"/>
          </a:xfrm>
          <a:prstGeom prst="rect">
            <a:avLst/>
          </a:prstGeom>
          <a:noFill/>
          <a:ln>
            <a:noFill/>
          </a:ln>
        </p:spPr>
      </p:pic>
      <p:sp>
        <p:nvSpPr>
          <p:cNvPr id="677" name="Google Shape;677;p33"/>
          <p:cNvSpPr/>
          <p:nvPr/>
        </p:nvSpPr>
        <p:spPr>
          <a:xfrm>
            <a:off x="1412575" y="2218750"/>
            <a:ext cx="787500" cy="354000"/>
          </a:xfrm>
          <a:prstGeom prst="round1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index.html</a:t>
            </a:r>
            <a:endParaRPr sz="1000">
              <a:solidFill>
                <a:schemeClr val="lt1"/>
              </a:solidFill>
            </a:endParaRPr>
          </a:p>
        </p:txBody>
      </p:sp>
      <p:sp>
        <p:nvSpPr>
          <p:cNvPr id="678" name="Google Shape;678;p33"/>
          <p:cNvSpPr/>
          <p:nvPr/>
        </p:nvSpPr>
        <p:spPr>
          <a:xfrm>
            <a:off x="1412575" y="2780850"/>
            <a:ext cx="787500" cy="354000"/>
          </a:xfrm>
          <a:prstGeom prst="round1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bundle.js</a:t>
            </a:r>
            <a:endParaRPr sz="1000">
              <a:solidFill>
                <a:schemeClr val="lt1"/>
              </a:solidFill>
            </a:endParaRPr>
          </a:p>
        </p:txBody>
      </p:sp>
      <p:sp>
        <p:nvSpPr>
          <p:cNvPr id="679" name="Google Shape;679;p33"/>
          <p:cNvSpPr/>
          <p:nvPr/>
        </p:nvSpPr>
        <p:spPr>
          <a:xfrm>
            <a:off x="2473063" y="2218738"/>
            <a:ext cx="787500" cy="354000"/>
          </a:xfrm>
          <a:prstGeom prst="round1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index.css</a:t>
            </a:r>
            <a:endParaRPr sz="1000">
              <a:solidFill>
                <a:schemeClr val="lt1"/>
              </a:solidFill>
            </a:endParaRPr>
          </a:p>
        </p:txBody>
      </p:sp>
      <p:sp>
        <p:nvSpPr>
          <p:cNvPr id="680" name="Google Shape;680;p33"/>
          <p:cNvSpPr/>
          <p:nvPr/>
        </p:nvSpPr>
        <p:spPr>
          <a:xfrm>
            <a:off x="2473075" y="2780850"/>
            <a:ext cx="893700" cy="354000"/>
          </a:xfrm>
          <a:prstGeom prst="round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picture.png</a:t>
            </a:r>
            <a:endParaRPr sz="1000">
              <a:solidFill>
                <a:schemeClr val="lt1"/>
              </a:solidFill>
            </a:endParaRPr>
          </a:p>
        </p:txBody>
      </p:sp>
      <p:sp>
        <p:nvSpPr>
          <p:cNvPr id="681" name="Google Shape;681;p33"/>
          <p:cNvSpPr txBox="1"/>
          <p:nvPr/>
        </p:nvSpPr>
        <p:spPr>
          <a:xfrm>
            <a:off x="1280875" y="3320675"/>
            <a:ext cx="124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100">
              <a:solidFill>
                <a:srgbClr val="9E9E9E"/>
              </a:solidFill>
              <a:latin typeface="Roboto"/>
              <a:ea typeface="Roboto"/>
              <a:cs typeface="Roboto"/>
              <a:sym typeface="Roboto"/>
            </a:endParaRPr>
          </a:p>
        </p:txBody>
      </p:sp>
      <p:sp>
        <p:nvSpPr>
          <p:cNvPr id="682" name="Google Shape;682;p33"/>
          <p:cNvSpPr/>
          <p:nvPr/>
        </p:nvSpPr>
        <p:spPr>
          <a:xfrm>
            <a:off x="6018000" y="1764844"/>
            <a:ext cx="490800" cy="934200"/>
          </a:xfrm>
          <a:prstGeom prst="rect">
            <a:avLst/>
          </a:prstGeom>
          <a:solidFill>
            <a:srgbClr val="79198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83" name="Google Shape;683;p33"/>
          <p:cNvSpPr/>
          <p:nvPr/>
        </p:nvSpPr>
        <p:spPr>
          <a:xfrm>
            <a:off x="6532350" y="1758919"/>
            <a:ext cx="1442400" cy="1016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84" name="Google Shape;684;p33"/>
          <p:cNvSpPr/>
          <p:nvPr/>
        </p:nvSpPr>
        <p:spPr>
          <a:xfrm>
            <a:off x="5994338" y="1670250"/>
            <a:ext cx="2021700" cy="1175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85" name="Google Shape;685;p33"/>
          <p:cNvSpPr/>
          <p:nvPr/>
        </p:nvSpPr>
        <p:spPr>
          <a:xfrm>
            <a:off x="7230213" y="1068319"/>
            <a:ext cx="787500" cy="354000"/>
          </a:xfrm>
          <a:prstGeom prst="round1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bundle.js</a:t>
            </a:r>
            <a:endParaRPr sz="1000">
              <a:solidFill>
                <a:schemeClr val="lt1"/>
              </a:solidFill>
            </a:endParaRPr>
          </a:p>
        </p:txBody>
      </p:sp>
      <p:sp>
        <p:nvSpPr>
          <p:cNvPr id="686" name="Google Shape;686;p33"/>
          <p:cNvSpPr/>
          <p:nvPr/>
        </p:nvSpPr>
        <p:spPr>
          <a:xfrm>
            <a:off x="1412325" y="1570781"/>
            <a:ext cx="742800" cy="334800"/>
          </a:xfrm>
          <a:prstGeom prst="rect">
            <a:avLst/>
          </a:prstGeom>
          <a:solidFill>
            <a:srgbClr val="009384"/>
          </a:solidFill>
          <a:ln w="9525" cap="flat" cmpd="sng">
            <a:solidFill>
              <a:srgbClr val="666666"/>
            </a:solidFill>
            <a:prstDash val="solid"/>
            <a:round/>
            <a:headEnd type="none" w="sm" len="sm"/>
            <a:tailEnd type="none" w="sm" len="sm"/>
          </a:ln>
        </p:spPr>
        <p:txBody>
          <a:bodyPr spcFirstLastPara="1" wrap="square" lIns="68575" tIns="68575" rIns="68575" bIns="68575" anchor="ctr" anchorCtr="0">
            <a:noAutofit/>
          </a:bodyPr>
          <a:lstStyle/>
          <a:p>
            <a:pPr marL="0" lvl="0" indent="0" algn="ctr" rtl="0">
              <a:spcBef>
                <a:spcPts val="0"/>
              </a:spcBef>
              <a:spcAft>
                <a:spcPts val="0"/>
              </a:spcAft>
              <a:buNone/>
            </a:pPr>
            <a:r>
              <a:rPr lang="en" sz="800">
                <a:solidFill>
                  <a:srgbClr val="FFFFFF"/>
                </a:solidFill>
              </a:rPr>
              <a:t>Channels</a:t>
            </a:r>
            <a:endParaRPr sz="800">
              <a:solidFill>
                <a:srgbClr val="FFFFFF"/>
              </a:solidFill>
            </a:endParaRPr>
          </a:p>
        </p:txBody>
      </p:sp>
      <p:sp>
        <p:nvSpPr>
          <p:cNvPr id="687" name="Google Shape;687;p33"/>
          <p:cNvSpPr/>
          <p:nvPr/>
        </p:nvSpPr>
        <p:spPr>
          <a:xfrm>
            <a:off x="2281744" y="1570781"/>
            <a:ext cx="742800" cy="334800"/>
          </a:xfrm>
          <a:prstGeom prst="rect">
            <a:avLst/>
          </a:prstGeom>
          <a:solidFill>
            <a:srgbClr val="009384"/>
          </a:solidFill>
          <a:ln w="9525" cap="flat" cmpd="sng">
            <a:solidFill>
              <a:srgbClr val="666666"/>
            </a:solidFill>
            <a:prstDash val="solid"/>
            <a:round/>
            <a:headEnd type="none" w="sm" len="sm"/>
            <a:tailEnd type="none" w="sm" len="sm"/>
          </a:ln>
        </p:spPr>
        <p:txBody>
          <a:bodyPr spcFirstLastPara="1" wrap="square" lIns="68575" tIns="68575" rIns="68575" bIns="68575" anchor="ctr" anchorCtr="0">
            <a:noAutofit/>
          </a:bodyPr>
          <a:lstStyle/>
          <a:p>
            <a:pPr marL="0" lvl="0" indent="0" algn="ctr" rtl="0">
              <a:spcBef>
                <a:spcPts val="0"/>
              </a:spcBef>
              <a:spcAft>
                <a:spcPts val="0"/>
              </a:spcAft>
              <a:buNone/>
            </a:pPr>
            <a:r>
              <a:rPr lang="en" sz="800">
                <a:solidFill>
                  <a:srgbClr val="FFFFFF"/>
                </a:solidFill>
              </a:rPr>
              <a:t>Users</a:t>
            </a:r>
            <a:endParaRPr sz="800">
              <a:solidFill>
                <a:srgbClr val="FFFFFF"/>
              </a:solidFill>
            </a:endParaRPr>
          </a:p>
        </p:txBody>
      </p:sp>
      <p:sp>
        <p:nvSpPr>
          <p:cNvPr id="688" name="Google Shape;688;p33"/>
          <p:cNvSpPr/>
          <p:nvPr/>
        </p:nvSpPr>
        <p:spPr>
          <a:xfrm>
            <a:off x="3151163" y="1570781"/>
            <a:ext cx="742800" cy="334800"/>
          </a:xfrm>
          <a:prstGeom prst="rect">
            <a:avLst/>
          </a:prstGeom>
          <a:solidFill>
            <a:srgbClr val="009384"/>
          </a:solidFill>
          <a:ln w="9525" cap="flat" cmpd="sng">
            <a:solidFill>
              <a:srgbClr val="666666"/>
            </a:solidFill>
            <a:prstDash val="solid"/>
            <a:round/>
            <a:headEnd type="none" w="sm" len="sm"/>
            <a:tailEnd type="none" w="sm" len="sm"/>
          </a:ln>
        </p:spPr>
        <p:txBody>
          <a:bodyPr spcFirstLastPara="1" wrap="square" lIns="68575" tIns="68575" rIns="68575" bIns="68575" anchor="ctr" anchorCtr="0">
            <a:noAutofit/>
          </a:bodyPr>
          <a:lstStyle/>
          <a:p>
            <a:pPr marL="0" lvl="0" indent="0" algn="ctr" rtl="0">
              <a:spcBef>
                <a:spcPts val="0"/>
              </a:spcBef>
              <a:spcAft>
                <a:spcPts val="0"/>
              </a:spcAft>
              <a:buNone/>
            </a:pPr>
            <a:r>
              <a:rPr lang="en" sz="800">
                <a:solidFill>
                  <a:srgbClr val="FFFFFF"/>
                </a:solidFill>
              </a:rPr>
              <a:t>Posts</a:t>
            </a:r>
            <a:endParaRPr sz="8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34"/>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Single Page Application</a:t>
            </a:r>
            <a:endParaRPr/>
          </a:p>
        </p:txBody>
      </p:sp>
      <p:sp>
        <p:nvSpPr>
          <p:cNvPr id="694" name="Google Shape;694;p34"/>
          <p:cNvSpPr/>
          <p:nvPr/>
        </p:nvSpPr>
        <p:spPr>
          <a:xfrm>
            <a:off x="1272750" y="1235975"/>
            <a:ext cx="3952500" cy="2008500"/>
          </a:xfrm>
          <a:prstGeom prst="rect">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4"/>
          <p:cNvSpPr txBox="1"/>
          <p:nvPr/>
        </p:nvSpPr>
        <p:spPr>
          <a:xfrm rot="-5400000">
            <a:off x="200125" y="2023950"/>
            <a:ext cx="124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00">
                <a:latin typeface="Roboto"/>
                <a:ea typeface="Roboto"/>
                <a:cs typeface="Roboto"/>
                <a:sym typeface="Roboto"/>
              </a:rPr>
              <a:t>The Backend</a:t>
            </a:r>
            <a:endParaRPr sz="1400">
              <a:latin typeface="Roboto"/>
              <a:ea typeface="Roboto"/>
              <a:cs typeface="Roboto"/>
              <a:sym typeface="Roboto"/>
            </a:endParaRPr>
          </a:p>
        </p:txBody>
      </p:sp>
      <p:cxnSp>
        <p:nvCxnSpPr>
          <p:cNvPr id="696" name="Google Shape;696;p34"/>
          <p:cNvCxnSpPr/>
          <p:nvPr/>
        </p:nvCxnSpPr>
        <p:spPr>
          <a:xfrm rot="10800000">
            <a:off x="1272750" y="2087825"/>
            <a:ext cx="3952500" cy="0"/>
          </a:xfrm>
          <a:prstGeom prst="straightConnector1">
            <a:avLst/>
          </a:prstGeom>
          <a:noFill/>
          <a:ln w="9525" cap="flat" cmpd="sng">
            <a:solidFill>
              <a:schemeClr val="accent2"/>
            </a:solidFill>
            <a:prstDash val="solid"/>
            <a:round/>
            <a:headEnd type="none" w="med" len="med"/>
            <a:tailEnd type="none" w="med" len="med"/>
          </a:ln>
        </p:spPr>
      </p:cxnSp>
      <p:sp>
        <p:nvSpPr>
          <p:cNvPr id="697" name="Google Shape;697;p34"/>
          <p:cNvSpPr txBox="1"/>
          <p:nvPr/>
        </p:nvSpPr>
        <p:spPr>
          <a:xfrm>
            <a:off x="4824975" y="1235975"/>
            <a:ext cx="400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8B7F75"/>
                </a:solidFill>
                <a:latin typeface="Roboto"/>
                <a:ea typeface="Roboto"/>
                <a:cs typeface="Roboto"/>
                <a:sym typeface="Roboto"/>
              </a:rPr>
              <a:t>API</a:t>
            </a:r>
            <a:endParaRPr sz="1000">
              <a:solidFill>
                <a:srgbClr val="8B7F75"/>
              </a:solidFill>
              <a:latin typeface="Roboto"/>
              <a:ea typeface="Roboto"/>
              <a:cs typeface="Roboto"/>
              <a:sym typeface="Roboto"/>
            </a:endParaRPr>
          </a:p>
        </p:txBody>
      </p:sp>
      <p:sp>
        <p:nvSpPr>
          <p:cNvPr id="698" name="Google Shape;698;p34"/>
          <p:cNvSpPr/>
          <p:nvPr/>
        </p:nvSpPr>
        <p:spPr>
          <a:xfrm>
            <a:off x="1412575" y="2218750"/>
            <a:ext cx="787500" cy="354000"/>
          </a:xfrm>
          <a:prstGeom prst="round1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index.html</a:t>
            </a:r>
            <a:endParaRPr sz="1000">
              <a:solidFill>
                <a:schemeClr val="lt1"/>
              </a:solidFill>
            </a:endParaRPr>
          </a:p>
        </p:txBody>
      </p:sp>
      <p:sp>
        <p:nvSpPr>
          <p:cNvPr id="699" name="Google Shape;699;p34"/>
          <p:cNvSpPr/>
          <p:nvPr/>
        </p:nvSpPr>
        <p:spPr>
          <a:xfrm>
            <a:off x="1412575" y="2780850"/>
            <a:ext cx="787500" cy="354000"/>
          </a:xfrm>
          <a:prstGeom prst="round1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bundle.js</a:t>
            </a:r>
            <a:endParaRPr sz="1000">
              <a:solidFill>
                <a:schemeClr val="lt1"/>
              </a:solidFill>
            </a:endParaRPr>
          </a:p>
        </p:txBody>
      </p:sp>
      <p:sp>
        <p:nvSpPr>
          <p:cNvPr id="700" name="Google Shape;700;p34"/>
          <p:cNvSpPr/>
          <p:nvPr/>
        </p:nvSpPr>
        <p:spPr>
          <a:xfrm>
            <a:off x="2473063" y="2218738"/>
            <a:ext cx="787500" cy="354000"/>
          </a:xfrm>
          <a:prstGeom prst="round1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index.css</a:t>
            </a:r>
            <a:endParaRPr sz="1000">
              <a:solidFill>
                <a:schemeClr val="lt1"/>
              </a:solidFill>
            </a:endParaRPr>
          </a:p>
        </p:txBody>
      </p:sp>
      <p:sp>
        <p:nvSpPr>
          <p:cNvPr id="701" name="Google Shape;701;p34"/>
          <p:cNvSpPr/>
          <p:nvPr/>
        </p:nvSpPr>
        <p:spPr>
          <a:xfrm>
            <a:off x="2473075" y="2780850"/>
            <a:ext cx="893700" cy="354000"/>
          </a:xfrm>
          <a:prstGeom prst="round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picture.png</a:t>
            </a:r>
            <a:endParaRPr sz="1000">
              <a:solidFill>
                <a:schemeClr val="lt1"/>
              </a:solidFill>
            </a:endParaRPr>
          </a:p>
        </p:txBody>
      </p:sp>
      <p:sp>
        <p:nvSpPr>
          <p:cNvPr id="702" name="Google Shape;702;p34"/>
          <p:cNvSpPr/>
          <p:nvPr/>
        </p:nvSpPr>
        <p:spPr>
          <a:xfrm>
            <a:off x="7230213" y="1068319"/>
            <a:ext cx="787500" cy="354000"/>
          </a:xfrm>
          <a:prstGeom prst="round1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bundle.js</a:t>
            </a:r>
            <a:endParaRPr sz="1000">
              <a:solidFill>
                <a:schemeClr val="lt1"/>
              </a:solidFill>
            </a:endParaRPr>
          </a:p>
        </p:txBody>
      </p:sp>
      <p:cxnSp>
        <p:nvCxnSpPr>
          <p:cNvPr id="703" name="Google Shape;703;p34"/>
          <p:cNvCxnSpPr>
            <a:stCxn id="702" idx="3"/>
            <a:endCxn id="704" idx="3"/>
          </p:cNvCxnSpPr>
          <p:nvPr/>
        </p:nvCxnSpPr>
        <p:spPr>
          <a:xfrm flipH="1">
            <a:off x="8016813" y="1245319"/>
            <a:ext cx="900" cy="1032300"/>
          </a:xfrm>
          <a:prstGeom prst="curvedConnector3">
            <a:avLst>
              <a:gd name="adj1" fmla="val -26458333"/>
            </a:avLst>
          </a:prstGeom>
          <a:noFill/>
          <a:ln w="9525" cap="flat" cmpd="sng">
            <a:solidFill>
              <a:schemeClr val="dk2"/>
            </a:solidFill>
            <a:prstDash val="solid"/>
            <a:round/>
            <a:headEnd type="none" w="med" len="med"/>
            <a:tailEnd type="triangle" w="med" len="med"/>
          </a:ln>
        </p:spPr>
      </p:cxnSp>
      <p:sp>
        <p:nvSpPr>
          <p:cNvPr id="705" name="Google Shape;705;p34"/>
          <p:cNvSpPr/>
          <p:nvPr/>
        </p:nvSpPr>
        <p:spPr>
          <a:xfrm>
            <a:off x="6090506" y="1968263"/>
            <a:ext cx="1850700" cy="724200"/>
          </a:xfrm>
          <a:prstGeom prst="rect">
            <a:avLst/>
          </a:prstGeom>
          <a:solidFill>
            <a:schemeClr val="l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706" name="Google Shape;706;p34"/>
          <p:cNvPicPr preferRelativeResize="0"/>
          <p:nvPr/>
        </p:nvPicPr>
        <p:blipFill>
          <a:blip r:embed="rId3">
            <a:alphaModFix/>
          </a:blip>
          <a:stretch>
            <a:fillRect/>
          </a:stretch>
        </p:blipFill>
        <p:spPr>
          <a:xfrm>
            <a:off x="5996100" y="1672476"/>
            <a:ext cx="2021599" cy="1103150"/>
          </a:xfrm>
          <a:prstGeom prst="rect">
            <a:avLst/>
          </a:prstGeom>
          <a:noFill/>
          <a:ln>
            <a:noFill/>
          </a:ln>
        </p:spPr>
      </p:pic>
      <p:sp>
        <p:nvSpPr>
          <p:cNvPr id="707" name="Google Shape;707;p34"/>
          <p:cNvSpPr/>
          <p:nvPr/>
        </p:nvSpPr>
        <p:spPr>
          <a:xfrm>
            <a:off x="6008575" y="1756975"/>
            <a:ext cx="489600" cy="935400"/>
          </a:xfrm>
          <a:prstGeom prst="rect">
            <a:avLst/>
          </a:prstGeom>
          <a:solidFill>
            <a:srgbClr val="7919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4"/>
          <p:cNvSpPr/>
          <p:nvPr/>
        </p:nvSpPr>
        <p:spPr>
          <a:xfrm>
            <a:off x="6538350" y="1770375"/>
            <a:ext cx="1478400" cy="1014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4"/>
          <p:cNvSpPr/>
          <p:nvPr/>
        </p:nvSpPr>
        <p:spPr>
          <a:xfrm>
            <a:off x="1412325" y="1570781"/>
            <a:ext cx="742800" cy="334800"/>
          </a:xfrm>
          <a:prstGeom prst="rect">
            <a:avLst/>
          </a:prstGeom>
          <a:solidFill>
            <a:srgbClr val="009384"/>
          </a:solidFill>
          <a:ln w="9525" cap="flat" cmpd="sng">
            <a:solidFill>
              <a:srgbClr val="666666"/>
            </a:solidFill>
            <a:prstDash val="solid"/>
            <a:round/>
            <a:headEnd type="none" w="sm" len="sm"/>
            <a:tailEnd type="none" w="sm" len="sm"/>
          </a:ln>
        </p:spPr>
        <p:txBody>
          <a:bodyPr spcFirstLastPara="1" wrap="square" lIns="68575" tIns="68575" rIns="68575" bIns="68575" anchor="ctr" anchorCtr="0">
            <a:noAutofit/>
          </a:bodyPr>
          <a:lstStyle/>
          <a:p>
            <a:pPr marL="0" lvl="0" indent="0" algn="ctr" rtl="0">
              <a:spcBef>
                <a:spcPts val="0"/>
              </a:spcBef>
              <a:spcAft>
                <a:spcPts val="0"/>
              </a:spcAft>
              <a:buNone/>
            </a:pPr>
            <a:r>
              <a:rPr lang="en" sz="800">
                <a:solidFill>
                  <a:srgbClr val="FFFFFF"/>
                </a:solidFill>
              </a:rPr>
              <a:t>Channels</a:t>
            </a:r>
            <a:endParaRPr sz="800">
              <a:solidFill>
                <a:srgbClr val="FFFFFF"/>
              </a:solidFill>
            </a:endParaRPr>
          </a:p>
        </p:txBody>
      </p:sp>
      <p:sp>
        <p:nvSpPr>
          <p:cNvPr id="709" name="Google Shape;709;p34"/>
          <p:cNvSpPr/>
          <p:nvPr/>
        </p:nvSpPr>
        <p:spPr>
          <a:xfrm>
            <a:off x="2281744" y="1570781"/>
            <a:ext cx="742800" cy="334800"/>
          </a:xfrm>
          <a:prstGeom prst="rect">
            <a:avLst/>
          </a:prstGeom>
          <a:solidFill>
            <a:srgbClr val="009384"/>
          </a:solidFill>
          <a:ln w="9525" cap="flat" cmpd="sng">
            <a:solidFill>
              <a:srgbClr val="666666"/>
            </a:solidFill>
            <a:prstDash val="solid"/>
            <a:round/>
            <a:headEnd type="none" w="sm" len="sm"/>
            <a:tailEnd type="none" w="sm" len="sm"/>
          </a:ln>
        </p:spPr>
        <p:txBody>
          <a:bodyPr spcFirstLastPara="1" wrap="square" lIns="68575" tIns="68575" rIns="68575" bIns="68575" anchor="ctr" anchorCtr="0">
            <a:noAutofit/>
          </a:bodyPr>
          <a:lstStyle/>
          <a:p>
            <a:pPr marL="0" lvl="0" indent="0" algn="ctr" rtl="0">
              <a:spcBef>
                <a:spcPts val="0"/>
              </a:spcBef>
              <a:spcAft>
                <a:spcPts val="0"/>
              </a:spcAft>
              <a:buNone/>
            </a:pPr>
            <a:r>
              <a:rPr lang="en" sz="800">
                <a:solidFill>
                  <a:srgbClr val="FFFFFF"/>
                </a:solidFill>
              </a:rPr>
              <a:t>Users</a:t>
            </a:r>
            <a:endParaRPr sz="800">
              <a:solidFill>
                <a:srgbClr val="FFFFFF"/>
              </a:solidFill>
            </a:endParaRPr>
          </a:p>
        </p:txBody>
      </p:sp>
      <p:sp>
        <p:nvSpPr>
          <p:cNvPr id="710" name="Google Shape;710;p34"/>
          <p:cNvSpPr/>
          <p:nvPr/>
        </p:nvSpPr>
        <p:spPr>
          <a:xfrm>
            <a:off x="3151163" y="1570781"/>
            <a:ext cx="742800" cy="334800"/>
          </a:xfrm>
          <a:prstGeom prst="rect">
            <a:avLst/>
          </a:prstGeom>
          <a:solidFill>
            <a:srgbClr val="009384"/>
          </a:solidFill>
          <a:ln w="9525" cap="flat" cmpd="sng">
            <a:solidFill>
              <a:srgbClr val="666666"/>
            </a:solidFill>
            <a:prstDash val="solid"/>
            <a:round/>
            <a:headEnd type="none" w="sm" len="sm"/>
            <a:tailEnd type="none" w="sm" len="sm"/>
          </a:ln>
        </p:spPr>
        <p:txBody>
          <a:bodyPr spcFirstLastPara="1" wrap="square" lIns="68575" tIns="68575" rIns="68575" bIns="68575" anchor="ctr" anchorCtr="0">
            <a:noAutofit/>
          </a:bodyPr>
          <a:lstStyle/>
          <a:p>
            <a:pPr marL="0" lvl="0" indent="0" algn="ctr" rtl="0">
              <a:spcBef>
                <a:spcPts val="0"/>
              </a:spcBef>
              <a:spcAft>
                <a:spcPts val="0"/>
              </a:spcAft>
              <a:buNone/>
            </a:pPr>
            <a:r>
              <a:rPr lang="en" sz="800">
                <a:solidFill>
                  <a:srgbClr val="FFFFFF"/>
                </a:solidFill>
              </a:rPr>
              <a:t>Posts</a:t>
            </a:r>
            <a:endParaRPr sz="80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35"/>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Single Page Application</a:t>
            </a:r>
            <a:endParaRPr/>
          </a:p>
        </p:txBody>
      </p:sp>
      <p:sp>
        <p:nvSpPr>
          <p:cNvPr id="716" name="Google Shape;716;p35"/>
          <p:cNvSpPr/>
          <p:nvPr/>
        </p:nvSpPr>
        <p:spPr>
          <a:xfrm>
            <a:off x="1272750" y="1235975"/>
            <a:ext cx="3952500" cy="2008500"/>
          </a:xfrm>
          <a:prstGeom prst="rect">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txBox="1"/>
          <p:nvPr/>
        </p:nvSpPr>
        <p:spPr>
          <a:xfrm rot="-5400000">
            <a:off x="200125" y="2023950"/>
            <a:ext cx="124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00">
                <a:latin typeface="Roboto"/>
                <a:ea typeface="Roboto"/>
                <a:cs typeface="Roboto"/>
                <a:sym typeface="Roboto"/>
              </a:rPr>
              <a:t>The Backend</a:t>
            </a:r>
            <a:endParaRPr sz="1400">
              <a:latin typeface="Roboto"/>
              <a:ea typeface="Roboto"/>
              <a:cs typeface="Roboto"/>
              <a:sym typeface="Roboto"/>
            </a:endParaRPr>
          </a:p>
        </p:txBody>
      </p:sp>
      <p:cxnSp>
        <p:nvCxnSpPr>
          <p:cNvPr id="718" name="Google Shape;718;p35"/>
          <p:cNvCxnSpPr/>
          <p:nvPr/>
        </p:nvCxnSpPr>
        <p:spPr>
          <a:xfrm rot="10800000">
            <a:off x="1272750" y="2087825"/>
            <a:ext cx="3952500" cy="0"/>
          </a:xfrm>
          <a:prstGeom prst="straightConnector1">
            <a:avLst/>
          </a:prstGeom>
          <a:noFill/>
          <a:ln w="9525" cap="flat" cmpd="sng">
            <a:solidFill>
              <a:schemeClr val="accent2"/>
            </a:solidFill>
            <a:prstDash val="solid"/>
            <a:round/>
            <a:headEnd type="none" w="med" len="med"/>
            <a:tailEnd type="none" w="med" len="med"/>
          </a:ln>
        </p:spPr>
      </p:cxnSp>
      <p:sp>
        <p:nvSpPr>
          <p:cNvPr id="719" name="Google Shape;719;p35"/>
          <p:cNvSpPr txBox="1"/>
          <p:nvPr/>
        </p:nvSpPr>
        <p:spPr>
          <a:xfrm>
            <a:off x="4824975" y="1235975"/>
            <a:ext cx="400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8B7F75"/>
                </a:solidFill>
                <a:latin typeface="Roboto"/>
                <a:ea typeface="Roboto"/>
                <a:cs typeface="Roboto"/>
                <a:sym typeface="Roboto"/>
              </a:rPr>
              <a:t>API</a:t>
            </a:r>
            <a:endParaRPr sz="1000">
              <a:solidFill>
                <a:srgbClr val="8B7F75"/>
              </a:solidFill>
              <a:latin typeface="Roboto"/>
              <a:ea typeface="Roboto"/>
              <a:cs typeface="Roboto"/>
              <a:sym typeface="Roboto"/>
            </a:endParaRPr>
          </a:p>
        </p:txBody>
      </p:sp>
      <p:sp>
        <p:nvSpPr>
          <p:cNvPr id="720" name="Google Shape;720;p35"/>
          <p:cNvSpPr/>
          <p:nvPr/>
        </p:nvSpPr>
        <p:spPr>
          <a:xfrm>
            <a:off x="1412575" y="2218750"/>
            <a:ext cx="787500" cy="354000"/>
          </a:xfrm>
          <a:prstGeom prst="round1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index.html</a:t>
            </a:r>
            <a:endParaRPr sz="1000">
              <a:solidFill>
                <a:schemeClr val="lt1"/>
              </a:solidFill>
            </a:endParaRPr>
          </a:p>
        </p:txBody>
      </p:sp>
      <p:sp>
        <p:nvSpPr>
          <p:cNvPr id="721" name="Google Shape;721;p35"/>
          <p:cNvSpPr/>
          <p:nvPr/>
        </p:nvSpPr>
        <p:spPr>
          <a:xfrm>
            <a:off x="1412575" y="2780850"/>
            <a:ext cx="787500" cy="354000"/>
          </a:xfrm>
          <a:prstGeom prst="round1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bundle.js</a:t>
            </a:r>
            <a:endParaRPr sz="1000">
              <a:solidFill>
                <a:schemeClr val="lt1"/>
              </a:solidFill>
            </a:endParaRPr>
          </a:p>
        </p:txBody>
      </p:sp>
      <p:sp>
        <p:nvSpPr>
          <p:cNvPr id="722" name="Google Shape;722;p35"/>
          <p:cNvSpPr/>
          <p:nvPr/>
        </p:nvSpPr>
        <p:spPr>
          <a:xfrm>
            <a:off x="2473063" y="2218738"/>
            <a:ext cx="787500" cy="354000"/>
          </a:xfrm>
          <a:prstGeom prst="round1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index.css</a:t>
            </a:r>
            <a:endParaRPr sz="1000">
              <a:solidFill>
                <a:schemeClr val="lt1"/>
              </a:solidFill>
            </a:endParaRPr>
          </a:p>
        </p:txBody>
      </p:sp>
      <p:sp>
        <p:nvSpPr>
          <p:cNvPr id="723" name="Google Shape;723;p35"/>
          <p:cNvSpPr/>
          <p:nvPr/>
        </p:nvSpPr>
        <p:spPr>
          <a:xfrm>
            <a:off x="2473075" y="2780850"/>
            <a:ext cx="893700" cy="354000"/>
          </a:xfrm>
          <a:prstGeom prst="round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picture.png</a:t>
            </a:r>
            <a:endParaRPr sz="1000">
              <a:solidFill>
                <a:schemeClr val="lt1"/>
              </a:solidFill>
            </a:endParaRPr>
          </a:p>
        </p:txBody>
      </p:sp>
      <p:sp>
        <p:nvSpPr>
          <p:cNvPr id="724" name="Google Shape;724;p35"/>
          <p:cNvSpPr/>
          <p:nvPr/>
        </p:nvSpPr>
        <p:spPr>
          <a:xfrm>
            <a:off x="7230213" y="1068319"/>
            <a:ext cx="787500" cy="354000"/>
          </a:xfrm>
          <a:prstGeom prst="round1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rPr>
              <a:t>bundle.js</a:t>
            </a:r>
            <a:endParaRPr sz="1000">
              <a:solidFill>
                <a:schemeClr val="lt1"/>
              </a:solidFill>
            </a:endParaRPr>
          </a:p>
        </p:txBody>
      </p:sp>
      <p:sp>
        <p:nvSpPr>
          <p:cNvPr id="725" name="Google Shape;725;p35"/>
          <p:cNvSpPr/>
          <p:nvPr/>
        </p:nvSpPr>
        <p:spPr>
          <a:xfrm rot="10800000" flipH="1">
            <a:off x="3151163" y="709322"/>
            <a:ext cx="3354775" cy="794725"/>
          </a:xfrm>
          <a:custGeom>
            <a:avLst/>
            <a:gdLst/>
            <a:ahLst/>
            <a:cxnLst/>
            <a:rect l="l" t="t" r="r" b="b"/>
            <a:pathLst>
              <a:path w="134191" h="31997" extrusionOk="0">
                <a:moveTo>
                  <a:pt x="0" y="16425"/>
                </a:moveTo>
                <a:cubicBezTo>
                  <a:pt x="20819" y="26225"/>
                  <a:pt x="44518" y="34117"/>
                  <a:pt x="67374" y="31459"/>
                </a:cubicBezTo>
                <a:cubicBezTo>
                  <a:pt x="87838" y="29079"/>
                  <a:pt x="110336" y="24982"/>
                  <a:pt x="125839" y="11414"/>
                </a:cubicBezTo>
                <a:cubicBezTo>
                  <a:pt x="129387" y="8309"/>
                  <a:pt x="130857" y="3334"/>
                  <a:pt x="134191" y="0"/>
                </a:cubicBezTo>
              </a:path>
            </a:pathLst>
          </a:custGeom>
          <a:noFill/>
          <a:ln w="9525" cap="flat" cmpd="sng">
            <a:solidFill>
              <a:schemeClr val="dk2"/>
            </a:solidFill>
            <a:prstDash val="solid"/>
            <a:round/>
            <a:headEnd type="none" w="med" len="med"/>
            <a:tailEnd type="triangle" w="med" len="med"/>
          </a:ln>
        </p:spPr>
      </p:sp>
      <p:sp>
        <p:nvSpPr>
          <p:cNvPr id="726" name="Google Shape;726;p35"/>
          <p:cNvSpPr/>
          <p:nvPr/>
        </p:nvSpPr>
        <p:spPr>
          <a:xfrm>
            <a:off x="1412325" y="1570781"/>
            <a:ext cx="742800" cy="334800"/>
          </a:xfrm>
          <a:prstGeom prst="rect">
            <a:avLst/>
          </a:prstGeom>
          <a:solidFill>
            <a:srgbClr val="009384"/>
          </a:solidFill>
          <a:ln w="9525" cap="flat" cmpd="sng">
            <a:solidFill>
              <a:srgbClr val="666666"/>
            </a:solidFill>
            <a:prstDash val="solid"/>
            <a:round/>
            <a:headEnd type="none" w="sm" len="sm"/>
            <a:tailEnd type="none" w="sm" len="sm"/>
          </a:ln>
        </p:spPr>
        <p:txBody>
          <a:bodyPr spcFirstLastPara="1" wrap="square" lIns="68575" tIns="68575" rIns="68575" bIns="68575" anchor="ctr" anchorCtr="0">
            <a:noAutofit/>
          </a:bodyPr>
          <a:lstStyle/>
          <a:p>
            <a:pPr marL="0" lvl="0" indent="0" algn="ctr" rtl="0">
              <a:spcBef>
                <a:spcPts val="0"/>
              </a:spcBef>
              <a:spcAft>
                <a:spcPts val="0"/>
              </a:spcAft>
              <a:buNone/>
            </a:pPr>
            <a:r>
              <a:rPr lang="en" sz="800">
                <a:solidFill>
                  <a:srgbClr val="FFFFFF"/>
                </a:solidFill>
              </a:rPr>
              <a:t>Channels</a:t>
            </a:r>
            <a:endParaRPr sz="800">
              <a:solidFill>
                <a:srgbClr val="FFFFFF"/>
              </a:solidFill>
            </a:endParaRPr>
          </a:p>
        </p:txBody>
      </p:sp>
      <p:sp>
        <p:nvSpPr>
          <p:cNvPr id="727" name="Google Shape;727;p35"/>
          <p:cNvSpPr/>
          <p:nvPr/>
        </p:nvSpPr>
        <p:spPr>
          <a:xfrm>
            <a:off x="2281744" y="1570781"/>
            <a:ext cx="742800" cy="334800"/>
          </a:xfrm>
          <a:prstGeom prst="rect">
            <a:avLst/>
          </a:prstGeom>
          <a:solidFill>
            <a:srgbClr val="009384"/>
          </a:solidFill>
          <a:ln w="9525" cap="flat" cmpd="sng">
            <a:solidFill>
              <a:srgbClr val="666666"/>
            </a:solidFill>
            <a:prstDash val="solid"/>
            <a:round/>
            <a:headEnd type="none" w="sm" len="sm"/>
            <a:tailEnd type="none" w="sm" len="sm"/>
          </a:ln>
        </p:spPr>
        <p:txBody>
          <a:bodyPr spcFirstLastPara="1" wrap="square" lIns="68575" tIns="68575" rIns="68575" bIns="68575" anchor="ctr" anchorCtr="0">
            <a:noAutofit/>
          </a:bodyPr>
          <a:lstStyle/>
          <a:p>
            <a:pPr marL="0" lvl="0" indent="0" algn="ctr" rtl="0">
              <a:spcBef>
                <a:spcPts val="0"/>
              </a:spcBef>
              <a:spcAft>
                <a:spcPts val="0"/>
              </a:spcAft>
              <a:buNone/>
            </a:pPr>
            <a:r>
              <a:rPr lang="en" sz="800">
                <a:solidFill>
                  <a:srgbClr val="FFFFFF"/>
                </a:solidFill>
              </a:rPr>
              <a:t>Users</a:t>
            </a:r>
            <a:endParaRPr sz="800">
              <a:solidFill>
                <a:srgbClr val="FFFFFF"/>
              </a:solidFill>
            </a:endParaRPr>
          </a:p>
        </p:txBody>
      </p:sp>
      <p:sp>
        <p:nvSpPr>
          <p:cNvPr id="728" name="Google Shape;728;p35"/>
          <p:cNvSpPr/>
          <p:nvPr/>
        </p:nvSpPr>
        <p:spPr>
          <a:xfrm>
            <a:off x="3151163" y="1570781"/>
            <a:ext cx="742800" cy="334800"/>
          </a:xfrm>
          <a:prstGeom prst="rect">
            <a:avLst/>
          </a:prstGeom>
          <a:solidFill>
            <a:srgbClr val="009384"/>
          </a:solidFill>
          <a:ln w="9525" cap="flat" cmpd="sng">
            <a:solidFill>
              <a:srgbClr val="666666"/>
            </a:solidFill>
            <a:prstDash val="solid"/>
            <a:round/>
            <a:headEnd type="none" w="sm" len="sm"/>
            <a:tailEnd type="none" w="sm" len="sm"/>
          </a:ln>
        </p:spPr>
        <p:txBody>
          <a:bodyPr spcFirstLastPara="1" wrap="square" lIns="68575" tIns="68575" rIns="68575" bIns="68575" anchor="ctr" anchorCtr="0">
            <a:noAutofit/>
          </a:bodyPr>
          <a:lstStyle/>
          <a:p>
            <a:pPr marL="0" lvl="0" indent="0" algn="ctr" rtl="0">
              <a:spcBef>
                <a:spcPts val="0"/>
              </a:spcBef>
              <a:spcAft>
                <a:spcPts val="0"/>
              </a:spcAft>
              <a:buNone/>
            </a:pPr>
            <a:r>
              <a:rPr lang="en" sz="800">
                <a:solidFill>
                  <a:srgbClr val="FFFFFF"/>
                </a:solidFill>
              </a:rPr>
              <a:t>Posts</a:t>
            </a:r>
            <a:endParaRPr sz="800">
              <a:solidFill>
                <a:srgbClr val="FFFFFF"/>
              </a:solidFill>
            </a:endParaRPr>
          </a:p>
        </p:txBody>
      </p:sp>
      <p:pic>
        <p:nvPicPr>
          <p:cNvPr id="729" name="Google Shape;729;p35"/>
          <p:cNvPicPr preferRelativeResize="0"/>
          <p:nvPr/>
        </p:nvPicPr>
        <p:blipFill>
          <a:blip r:embed="rId3">
            <a:alphaModFix/>
          </a:blip>
          <a:stretch>
            <a:fillRect/>
          </a:stretch>
        </p:blipFill>
        <p:spPr>
          <a:xfrm>
            <a:off x="5998852" y="1672475"/>
            <a:ext cx="2021698" cy="1103150"/>
          </a:xfrm>
          <a:prstGeom prst="rect">
            <a:avLst/>
          </a:prstGeom>
          <a:noFill/>
          <a:ln>
            <a:noFill/>
          </a:ln>
        </p:spPr>
      </p:pic>
      <p:pic>
        <p:nvPicPr>
          <p:cNvPr id="730" name="Google Shape;730;p35"/>
          <p:cNvPicPr preferRelativeResize="0"/>
          <p:nvPr/>
        </p:nvPicPr>
        <p:blipFill>
          <a:blip r:embed="rId4">
            <a:alphaModFix/>
          </a:blip>
          <a:stretch>
            <a:fillRect/>
          </a:stretch>
        </p:blipFill>
        <p:spPr>
          <a:xfrm>
            <a:off x="2971863" y="328550"/>
            <a:ext cx="4106425" cy="253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3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Simple Definitions</a:t>
            </a:r>
            <a:endParaRPr/>
          </a:p>
        </p:txBody>
      </p:sp>
      <p:sp>
        <p:nvSpPr>
          <p:cNvPr id="736" name="Google Shape;736;p36"/>
          <p:cNvSpPr txBox="1">
            <a:spLocks noGrp="1"/>
          </p:cNvSpPr>
          <p:nvPr>
            <p:ph type="body" idx="1"/>
          </p:nvPr>
        </p:nvSpPr>
        <p:spPr>
          <a:xfrm>
            <a:off x="311700" y="1505700"/>
            <a:ext cx="3999900" cy="33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accent5"/>
                </a:solidFill>
              </a:rPr>
              <a:t>Asynchronous</a:t>
            </a:r>
            <a:r>
              <a:rPr lang="en"/>
              <a:t>: code that can run in the background while other code is also running</a:t>
            </a:r>
            <a:endParaRPr/>
          </a:p>
          <a:p>
            <a:pPr marL="0" lvl="0" indent="0" algn="l" rtl="0">
              <a:spcBef>
                <a:spcPts val="1200"/>
              </a:spcBef>
              <a:spcAft>
                <a:spcPts val="0"/>
              </a:spcAft>
              <a:buNone/>
            </a:pPr>
            <a:r>
              <a:rPr lang="en">
                <a:solidFill>
                  <a:schemeClr val="accent5"/>
                </a:solidFill>
              </a:rPr>
              <a:t>HTTP:</a:t>
            </a:r>
            <a:r>
              <a:rPr lang="en"/>
              <a:t> a way to communicate across the internet, used by browsers and fetch, short for Hypertext Transfer Protocol</a:t>
            </a:r>
            <a:endParaRPr/>
          </a:p>
          <a:p>
            <a:pPr marL="0" lvl="0" indent="0" algn="l" rtl="0">
              <a:spcBef>
                <a:spcPts val="1200"/>
              </a:spcBef>
              <a:spcAft>
                <a:spcPts val="0"/>
              </a:spcAft>
              <a:buNone/>
            </a:pPr>
            <a:r>
              <a:rPr lang="en">
                <a:solidFill>
                  <a:schemeClr val="accent5"/>
                </a:solidFill>
              </a:rPr>
              <a:t>API</a:t>
            </a:r>
            <a:r>
              <a:rPr lang="en"/>
              <a:t>: a chunk of a backend that handles requests to get or change data, short for Application Programming Interface</a:t>
            </a:r>
            <a:endParaRPr/>
          </a:p>
          <a:p>
            <a:pPr marL="0" lvl="0" indent="0" algn="l" rtl="0">
              <a:spcBef>
                <a:spcPts val="1200"/>
              </a:spcBef>
              <a:spcAft>
                <a:spcPts val="1200"/>
              </a:spcAft>
              <a:buNone/>
            </a:pPr>
            <a:r>
              <a:rPr lang="en">
                <a:solidFill>
                  <a:schemeClr val="accent5"/>
                </a:solidFill>
              </a:rPr>
              <a:t>REST</a:t>
            </a:r>
            <a:r>
              <a:rPr lang="en"/>
              <a:t>: A very popular philosophy for how to build a backend API, short for Representational State Transfer</a:t>
            </a:r>
            <a:endParaRPr/>
          </a:p>
        </p:txBody>
      </p:sp>
      <p:sp>
        <p:nvSpPr>
          <p:cNvPr id="737" name="Google Shape;737;p36"/>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accent5"/>
                </a:solidFill>
              </a:rPr>
              <a:t>JSON: </a:t>
            </a:r>
            <a:r>
              <a:rPr lang="en"/>
              <a:t>a syntax for data, based on Javascript’s objects and arrays, short for Javascript Object Notation</a:t>
            </a:r>
            <a:endParaRPr>
              <a:solidFill>
                <a:schemeClr val="accent5"/>
              </a:solidFill>
            </a:endParaRPr>
          </a:p>
          <a:p>
            <a:pPr marL="0" lvl="0" indent="0" algn="l" rtl="0">
              <a:spcBef>
                <a:spcPts val="1200"/>
              </a:spcBef>
              <a:spcAft>
                <a:spcPts val="0"/>
              </a:spcAft>
              <a:buNone/>
            </a:pPr>
            <a:r>
              <a:rPr lang="en">
                <a:solidFill>
                  <a:schemeClr val="accent5"/>
                </a:solidFill>
              </a:rPr>
              <a:t>AJAX</a:t>
            </a:r>
            <a:r>
              <a:rPr lang="en"/>
              <a:t>: a way to make a HTTP request (to an API) asynchronously with Javascript, short for Asynchronous Javascript and XML (which is a dumb name because nobody uses XML anymore, we use JSON)</a:t>
            </a:r>
            <a:endParaRPr/>
          </a:p>
          <a:p>
            <a:pPr marL="0" lvl="0" indent="0" algn="l" rtl="0">
              <a:spcBef>
                <a:spcPts val="1200"/>
              </a:spcBef>
              <a:spcAft>
                <a:spcPts val="1200"/>
              </a:spcAft>
              <a:buNone/>
            </a:pPr>
            <a:r>
              <a:rPr lang="en">
                <a:solidFill>
                  <a:schemeClr val="accent5"/>
                </a:solidFill>
              </a:rPr>
              <a:t>CORS:</a:t>
            </a:r>
            <a:r>
              <a:rPr lang="en"/>
              <a:t> communicating with a backend at a different location on the internet, short for Cross-Origin Resource Sharing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3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Metaphor</a:t>
            </a:r>
            <a:endParaRPr/>
          </a:p>
        </p:txBody>
      </p:sp>
      <p:sp>
        <p:nvSpPr>
          <p:cNvPr id="743" name="Google Shape;743;p37"/>
          <p:cNvSpPr txBox="1">
            <a:spLocks noGrp="1"/>
          </p:cNvSpPr>
          <p:nvPr>
            <p:ph type="body" idx="1"/>
          </p:nvPr>
        </p:nvSpPr>
        <p:spPr>
          <a:xfrm>
            <a:off x="311725" y="1505700"/>
            <a:ext cx="3999900" cy="3463200"/>
          </a:xfrm>
          <a:prstGeom prst="rect">
            <a:avLst/>
          </a:prstGeom>
        </p:spPr>
        <p:txBody>
          <a:bodyPr spcFirstLastPara="1" wrap="square" lIns="91425" tIns="91425" rIns="91425" bIns="91425" anchor="t" anchorCtr="0">
            <a:normAutofit/>
          </a:bodyPr>
          <a:lstStyle/>
          <a:p>
            <a:pPr marL="0" lvl="0" indent="0" algn="l" rtl="0">
              <a:lnSpc>
                <a:spcPct val="130000"/>
              </a:lnSpc>
              <a:spcBef>
                <a:spcPts val="0"/>
              </a:spcBef>
              <a:spcAft>
                <a:spcPts val="0"/>
              </a:spcAft>
              <a:buNone/>
            </a:pPr>
            <a:r>
              <a:rPr lang="en" sz="1500"/>
              <a:t>Instead of making an </a:t>
            </a:r>
            <a:r>
              <a:rPr lang="en" sz="1500">
                <a:solidFill>
                  <a:srgbClr val="CC0000"/>
                </a:solidFill>
              </a:rPr>
              <a:t>Asynchronous</a:t>
            </a:r>
            <a:r>
              <a:rPr lang="en" sz="1500">
                <a:solidFill>
                  <a:schemeClr val="accent5"/>
                </a:solidFill>
              </a:rPr>
              <a:t> </a:t>
            </a:r>
            <a:r>
              <a:rPr lang="en" sz="1500">
                <a:solidFill>
                  <a:srgbClr val="E69138"/>
                </a:solidFill>
              </a:rPr>
              <a:t>HTTP</a:t>
            </a:r>
            <a:r>
              <a:rPr lang="en" sz="1500"/>
              <a:t> request using </a:t>
            </a:r>
            <a:r>
              <a:rPr lang="en" sz="1500">
                <a:solidFill>
                  <a:srgbClr val="0B5394"/>
                </a:solidFill>
              </a:rPr>
              <a:t>AJAX</a:t>
            </a:r>
            <a:r>
              <a:rPr lang="en" sz="1500"/>
              <a:t> to a </a:t>
            </a:r>
            <a:r>
              <a:rPr lang="en" sz="1500">
                <a:solidFill>
                  <a:srgbClr val="6AA84F"/>
                </a:solidFill>
              </a:rPr>
              <a:t>REST</a:t>
            </a:r>
            <a:r>
              <a:rPr lang="en" sz="1500">
                <a:solidFill>
                  <a:schemeClr val="accent5"/>
                </a:solidFill>
              </a:rPr>
              <a:t> </a:t>
            </a:r>
            <a:r>
              <a:rPr lang="en" sz="1500">
                <a:solidFill>
                  <a:srgbClr val="F1C232"/>
                </a:solidFill>
              </a:rPr>
              <a:t>API</a:t>
            </a:r>
            <a:r>
              <a:rPr lang="en" sz="1500"/>
              <a:t> that accepts </a:t>
            </a:r>
            <a:r>
              <a:rPr lang="en" sz="1500">
                <a:solidFill>
                  <a:srgbClr val="741B47"/>
                </a:solidFill>
              </a:rPr>
              <a:t>CORS</a:t>
            </a:r>
            <a:r>
              <a:rPr lang="en" sz="1500"/>
              <a:t> requests and getting a response with </a:t>
            </a:r>
            <a:r>
              <a:rPr lang="en" sz="1500">
                <a:solidFill>
                  <a:schemeClr val="accent5"/>
                </a:solidFill>
              </a:rPr>
              <a:t>JSON</a:t>
            </a:r>
            <a:r>
              <a:rPr lang="en" sz="1500"/>
              <a:t>...</a:t>
            </a:r>
            <a:endParaRPr sz="1500"/>
          </a:p>
          <a:p>
            <a:pPr marL="0" lvl="0" indent="0" algn="l" rtl="0">
              <a:lnSpc>
                <a:spcPct val="130000"/>
              </a:lnSpc>
              <a:spcBef>
                <a:spcPts val="1200"/>
              </a:spcBef>
              <a:spcAft>
                <a:spcPts val="1200"/>
              </a:spcAft>
              <a:buNone/>
            </a:pPr>
            <a:r>
              <a:rPr lang="en" sz="1500"/>
              <a:t>You’re </a:t>
            </a:r>
            <a:r>
              <a:rPr lang="en" sz="1500">
                <a:solidFill>
                  <a:srgbClr val="CC0000"/>
                </a:solidFill>
              </a:rPr>
              <a:t>multitasking</a:t>
            </a:r>
            <a:r>
              <a:rPr lang="en" sz="1500"/>
              <a:t> by </a:t>
            </a:r>
            <a:r>
              <a:rPr lang="en" sz="1500">
                <a:solidFill>
                  <a:srgbClr val="E69138"/>
                </a:solidFill>
              </a:rPr>
              <a:t>texting</a:t>
            </a:r>
            <a:r>
              <a:rPr lang="en" sz="1500"/>
              <a:t> </a:t>
            </a:r>
            <a:r>
              <a:rPr lang="en" sz="1500">
                <a:solidFill>
                  <a:srgbClr val="0B5394"/>
                </a:solidFill>
              </a:rPr>
              <a:t>under the table</a:t>
            </a:r>
            <a:r>
              <a:rPr lang="en" sz="1500"/>
              <a:t> to </a:t>
            </a:r>
            <a:r>
              <a:rPr lang="en" sz="1500">
                <a:solidFill>
                  <a:srgbClr val="F1C232"/>
                </a:solidFill>
              </a:rPr>
              <a:t>your mom</a:t>
            </a:r>
            <a:r>
              <a:rPr lang="en" sz="1500"/>
              <a:t> (</a:t>
            </a:r>
            <a:r>
              <a:rPr lang="en" sz="1500">
                <a:solidFill>
                  <a:srgbClr val="6AA84F"/>
                </a:solidFill>
              </a:rPr>
              <a:t>respectfully</a:t>
            </a:r>
            <a:r>
              <a:rPr lang="en" sz="1500"/>
              <a:t>) </a:t>
            </a:r>
            <a:r>
              <a:rPr lang="en" sz="1500">
                <a:solidFill>
                  <a:srgbClr val="741B47"/>
                </a:solidFill>
              </a:rPr>
              <a:t>in another state</a:t>
            </a:r>
            <a:r>
              <a:rPr lang="en" sz="1500"/>
              <a:t> and she sends you </a:t>
            </a:r>
            <a:r>
              <a:rPr lang="en" sz="1500">
                <a:solidFill>
                  <a:schemeClr val="accent5"/>
                </a:solidFill>
              </a:rPr>
              <a:t>internet slang</a:t>
            </a:r>
            <a:r>
              <a:rPr lang="en" sz="1500"/>
              <a:t> back because she’s cool like that.</a:t>
            </a:r>
            <a:br>
              <a:rPr lang="en"/>
            </a:br>
            <a:br>
              <a:rPr lang="en"/>
            </a:br>
            <a:br>
              <a:rPr lang="en"/>
            </a:br>
            <a:r>
              <a:rPr lang="en" sz="1100"/>
              <a:t>Disclaimer: It’s not a perfect metaphor, but I still like it</a:t>
            </a:r>
            <a:endParaRPr sz="1100"/>
          </a:p>
        </p:txBody>
      </p:sp>
      <p:sp>
        <p:nvSpPr>
          <p:cNvPr id="744" name="Google Shape;744;p37"/>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CC4125"/>
                </a:solidFill>
              </a:rPr>
              <a:t>Asynchronous</a:t>
            </a:r>
            <a:r>
              <a:rPr lang="en"/>
              <a:t> = multitasking</a:t>
            </a:r>
            <a:endParaRPr/>
          </a:p>
          <a:p>
            <a:pPr marL="0" lvl="0" indent="0" algn="l" rtl="0">
              <a:spcBef>
                <a:spcPts val="1200"/>
              </a:spcBef>
              <a:spcAft>
                <a:spcPts val="0"/>
              </a:spcAft>
              <a:buNone/>
            </a:pPr>
            <a:r>
              <a:rPr lang="en">
                <a:solidFill>
                  <a:srgbClr val="E69138"/>
                </a:solidFill>
              </a:rPr>
              <a:t>HTTP</a:t>
            </a:r>
            <a:r>
              <a:rPr lang="en">
                <a:solidFill>
                  <a:schemeClr val="accent5"/>
                </a:solidFill>
              </a:rPr>
              <a:t> </a:t>
            </a:r>
            <a:r>
              <a:rPr lang="en"/>
              <a:t>= texting</a:t>
            </a:r>
            <a:endParaRPr/>
          </a:p>
          <a:p>
            <a:pPr marL="0" lvl="0" indent="0" algn="l" rtl="0">
              <a:spcBef>
                <a:spcPts val="1200"/>
              </a:spcBef>
              <a:spcAft>
                <a:spcPts val="0"/>
              </a:spcAft>
              <a:buNone/>
            </a:pPr>
            <a:r>
              <a:rPr lang="en">
                <a:solidFill>
                  <a:srgbClr val="F1C232"/>
                </a:solidFill>
              </a:rPr>
              <a:t>API</a:t>
            </a:r>
            <a:r>
              <a:rPr lang="en"/>
              <a:t> = your mom</a:t>
            </a:r>
            <a:endParaRPr/>
          </a:p>
          <a:p>
            <a:pPr marL="0" lvl="0" indent="0" algn="l" rtl="0">
              <a:spcBef>
                <a:spcPts val="1200"/>
              </a:spcBef>
              <a:spcAft>
                <a:spcPts val="0"/>
              </a:spcAft>
              <a:buNone/>
            </a:pPr>
            <a:r>
              <a:rPr lang="en">
                <a:solidFill>
                  <a:srgbClr val="6AA84F"/>
                </a:solidFill>
              </a:rPr>
              <a:t>REST</a:t>
            </a:r>
            <a:r>
              <a:rPr lang="en"/>
              <a:t> = how you should talk to your mom</a:t>
            </a:r>
            <a:endParaRPr>
              <a:solidFill>
                <a:schemeClr val="accent5"/>
              </a:solidFill>
            </a:endParaRPr>
          </a:p>
          <a:p>
            <a:pPr marL="0" lvl="0" indent="0" algn="l" rtl="0">
              <a:spcBef>
                <a:spcPts val="1200"/>
              </a:spcBef>
              <a:spcAft>
                <a:spcPts val="0"/>
              </a:spcAft>
              <a:buNone/>
            </a:pPr>
            <a:r>
              <a:rPr lang="en">
                <a:solidFill>
                  <a:schemeClr val="accent5"/>
                </a:solidFill>
              </a:rPr>
              <a:t>JSON: </a:t>
            </a:r>
            <a:r>
              <a:rPr lang="en"/>
              <a:t>internet slang</a:t>
            </a:r>
            <a:endParaRPr/>
          </a:p>
          <a:p>
            <a:pPr marL="0" lvl="0" indent="0" algn="l" rtl="0">
              <a:spcBef>
                <a:spcPts val="1200"/>
              </a:spcBef>
              <a:spcAft>
                <a:spcPts val="0"/>
              </a:spcAft>
              <a:buNone/>
            </a:pPr>
            <a:r>
              <a:rPr lang="en">
                <a:solidFill>
                  <a:srgbClr val="0B5394"/>
                </a:solidFill>
              </a:rPr>
              <a:t>AJAX</a:t>
            </a:r>
            <a:r>
              <a:rPr lang="en"/>
              <a:t>: texting under the table</a:t>
            </a:r>
            <a:endParaRPr/>
          </a:p>
          <a:p>
            <a:pPr marL="0" lvl="0" indent="0" algn="l" rtl="0">
              <a:spcBef>
                <a:spcPts val="1200"/>
              </a:spcBef>
              <a:spcAft>
                <a:spcPts val="1200"/>
              </a:spcAft>
              <a:buNone/>
            </a:pPr>
            <a:r>
              <a:rPr lang="en">
                <a:solidFill>
                  <a:srgbClr val="741B47"/>
                </a:solidFill>
              </a:rPr>
              <a:t>CORS</a:t>
            </a:r>
            <a:r>
              <a:rPr lang="en">
                <a:solidFill>
                  <a:schemeClr val="accent5"/>
                </a:solidFill>
              </a:rPr>
              <a:t>:</a:t>
            </a:r>
            <a:r>
              <a:rPr lang="en"/>
              <a:t> talking to someone in another state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38"/>
          <p:cNvSpPr txBox="1">
            <a:spLocks noGrp="1"/>
          </p:cNvSpPr>
          <p:nvPr>
            <p:ph type="title"/>
          </p:nvPr>
        </p:nvSpPr>
        <p:spPr>
          <a:xfrm>
            <a:off x="233794" y="375694"/>
            <a:ext cx="6390600" cy="467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REST &amp; Fetch</a:t>
            </a:r>
            <a:endParaRPr/>
          </a:p>
        </p:txBody>
      </p:sp>
      <p:graphicFrame>
        <p:nvGraphicFramePr>
          <p:cNvPr id="750" name="Google Shape;750;p38"/>
          <p:cNvGraphicFramePr/>
          <p:nvPr/>
        </p:nvGraphicFramePr>
        <p:xfrm>
          <a:off x="311725" y="1446575"/>
          <a:ext cx="3000000" cy="3000000"/>
        </p:xfrm>
        <a:graphic>
          <a:graphicData uri="http://schemas.openxmlformats.org/drawingml/2006/table">
            <a:tbl>
              <a:tblPr>
                <a:noFill/>
                <a:tableStyleId>{CAA221AE-8724-4C54-B71A-2AF5B1EB19F3}</a:tableStyleId>
              </a:tblPr>
              <a:tblGrid>
                <a:gridCol w="935725">
                  <a:extLst>
                    <a:ext uri="{9D8B030D-6E8A-4147-A177-3AD203B41FA5}">
                      <a16:colId xmlns:a16="http://schemas.microsoft.com/office/drawing/2014/main" val="20000"/>
                    </a:ext>
                  </a:extLst>
                </a:gridCol>
                <a:gridCol w="955975">
                  <a:extLst>
                    <a:ext uri="{9D8B030D-6E8A-4147-A177-3AD203B41FA5}">
                      <a16:colId xmlns:a16="http://schemas.microsoft.com/office/drawing/2014/main" val="20001"/>
                    </a:ext>
                  </a:extLst>
                </a:gridCol>
                <a:gridCol w="66289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sz="1200">
                          <a:solidFill>
                            <a:schemeClr val="lt1"/>
                          </a:solidFill>
                        </a:rPr>
                        <a:t>Action</a:t>
                      </a:r>
                      <a:endParaRPr sz="1200">
                        <a:solidFill>
                          <a:schemeClr val="lt1"/>
                        </a:solidFill>
                      </a:endParaRPr>
                    </a:p>
                  </a:txBody>
                  <a:tcPr marL="91425" marR="91425" marT="91425" marB="91425">
                    <a:solidFill>
                      <a:schemeClr val="accent5"/>
                    </a:solidFill>
                  </a:tcPr>
                </a:tc>
                <a:tc>
                  <a:txBody>
                    <a:bodyPr/>
                    <a:lstStyle/>
                    <a:p>
                      <a:pPr marL="0" lvl="0" indent="0" algn="l" rtl="0">
                        <a:spcBef>
                          <a:spcPts val="0"/>
                        </a:spcBef>
                        <a:spcAft>
                          <a:spcPts val="0"/>
                        </a:spcAft>
                        <a:buNone/>
                      </a:pPr>
                      <a:r>
                        <a:rPr lang="en" sz="1200">
                          <a:solidFill>
                            <a:schemeClr val="lt1"/>
                          </a:solidFill>
                        </a:rPr>
                        <a:t>Method</a:t>
                      </a:r>
                      <a:endParaRPr sz="1200">
                        <a:solidFill>
                          <a:schemeClr val="lt1"/>
                        </a:solidFill>
                      </a:endParaRPr>
                    </a:p>
                  </a:txBody>
                  <a:tcPr marL="91425" marR="91425" marT="91425" marB="91425">
                    <a:solidFill>
                      <a:schemeClr val="accent5"/>
                    </a:solidFill>
                  </a:tcPr>
                </a:tc>
                <a:tc>
                  <a:txBody>
                    <a:bodyPr/>
                    <a:lstStyle/>
                    <a:p>
                      <a:pPr marL="0" lvl="0" indent="0" algn="l" rtl="0">
                        <a:spcBef>
                          <a:spcPts val="0"/>
                        </a:spcBef>
                        <a:spcAft>
                          <a:spcPts val="0"/>
                        </a:spcAft>
                        <a:buNone/>
                      </a:pPr>
                      <a:r>
                        <a:rPr lang="en" sz="1200">
                          <a:solidFill>
                            <a:schemeClr val="lt1"/>
                          </a:solidFill>
                        </a:rPr>
                        <a:t>Fetch</a:t>
                      </a:r>
                      <a:endParaRPr sz="1200">
                        <a:solidFill>
                          <a:schemeClr val="lt1"/>
                        </a:solidFill>
                      </a:endParaRPr>
                    </a:p>
                  </a:txBody>
                  <a:tcPr marL="91425" marR="91425" marT="91425" marB="91425">
                    <a:solidFill>
                      <a:schemeClr val="accent5"/>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200"/>
                        <a:t>Create</a:t>
                      </a:r>
                      <a:endParaRPr sz="1200"/>
                    </a:p>
                  </a:txBody>
                  <a:tcPr marL="91425" marR="91425" marT="91425" marB="91425"/>
                </a:tc>
                <a:tc>
                  <a:txBody>
                    <a:bodyPr/>
                    <a:lstStyle/>
                    <a:p>
                      <a:pPr marL="0" lvl="0" indent="0" algn="l" rtl="0">
                        <a:spcBef>
                          <a:spcPts val="0"/>
                        </a:spcBef>
                        <a:spcAft>
                          <a:spcPts val="0"/>
                        </a:spcAft>
                        <a:buNone/>
                      </a:pPr>
                      <a:r>
                        <a:rPr lang="en" sz="1200"/>
                        <a:t>POST</a:t>
                      </a:r>
                      <a:endParaRPr sz="1200"/>
                    </a:p>
                  </a:txBody>
                  <a:tcPr marL="91425" marR="91425" marT="91425" marB="91425"/>
                </a:tc>
                <a:tc>
                  <a:txBody>
                    <a:bodyPr/>
                    <a:lstStyle/>
                    <a:p>
                      <a:pPr marL="0" lvl="0" indent="0" algn="l" rtl="0">
                        <a:spcBef>
                          <a:spcPts val="0"/>
                        </a:spcBef>
                        <a:spcAft>
                          <a:spcPts val="0"/>
                        </a:spcAft>
                        <a:buNone/>
                      </a:pPr>
                      <a:r>
                        <a:rPr lang="en" sz="1200">
                          <a:latin typeface="Roboto Mono"/>
                          <a:ea typeface="Roboto Mono"/>
                          <a:cs typeface="Roboto Mono"/>
                          <a:sym typeface="Roboto Mono"/>
                        </a:rPr>
                        <a:t>fetch("http://something.com/api/unicorns", {</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    method: “POST”, </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    headers: { "Content-Type": "application/json" },</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    body: JSON.stringify(unicornToCreate)</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a:t>
                      </a:r>
                      <a:endParaRPr sz="1200">
                        <a:latin typeface="Roboto Mono"/>
                        <a:ea typeface="Roboto Mono"/>
                        <a:cs typeface="Roboto Mono"/>
                        <a:sym typeface="Roboto Mono"/>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200"/>
                        <a:t>Read</a:t>
                      </a:r>
                      <a:endParaRPr sz="1200"/>
                    </a:p>
                  </a:txBody>
                  <a:tcPr marL="91425" marR="91425" marT="91425" marB="91425">
                    <a:solidFill>
                      <a:srgbClr val="F3F3F3"/>
                    </a:solidFill>
                  </a:tcPr>
                </a:tc>
                <a:tc>
                  <a:txBody>
                    <a:bodyPr/>
                    <a:lstStyle/>
                    <a:p>
                      <a:pPr marL="0" lvl="0" indent="0" algn="l" rtl="0">
                        <a:spcBef>
                          <a:spcPts val="0"/>
                        </a:spcBef>
                        <a:spcAft>
                          <a:spcPts val="0"/>
                        </a:spcAft>
                        <a:buNone/>
                      </a:pPr>
                      <a:r>
                        <a:rPr lang="en" sz="1200"/>
                        <a:t>GET</a:t>
                      </a:r>
                      <a:endParaRPr sz="1200"/>
                    </a:p>
                  </a:txBody>
                  <a:tcPr marL="91425" marR="91425" marT="91425" marB="91425">
                    <a:solidFill>
                      <a:srgbClr val="F3F3F3"/>
                    </a:solidFill>
                  </a:tcPr>
                </a:tc>
                <a:tc>
                  <a:txBody>
                    <a:bodyPr/>
                    <a:lstStyle/>
                    <a:p>
                      <a:pPr marL="0" lvl="0" indent="0" algn="l" rtl="0">
                        <a:spcBef>
                          <a:spcPts val="0"/>
                        </a:spcBef>
                        <a:spcAft>
                          <a:spcPts val="0"/>
                        </a:spcAft>
                        <a:buNone/>
                      </a:pPr>
                      <a:r>
                        <a:rPr lang="en" sz="1200">
                          <a:latin typeface="Roboto Mono"/>
                          <a:ea typeface="Roboto Mono"/>
                          <a:cs typeface="Roboto Mono"/>
                          <a:sym typeface="Roboto Mono"/>
                        </a:rPr>
                        <a:t>fetch("http://something.com/api/unicorns")</a:t>
                      </a:r>
                      <a:br>
                        <a:rPr lang="en" sz="1200">
                          <a:latin typeface="Roboto Mono"/>
                          <a:ea typeface="Roboto Mono"/>
                          <a:cs typeface="Roboto Mono"/>
                          <a:sym typeface="Roboto Mono"/>
                        </a:rPr>
                      </a:br>
                      <a:r>
                        <a:rPr lang="en" sz="1200">
                          <a:latin typeface="Roboto Mono"/>
                          <a:ea typeface="Roboto Mono"/>
                          <a:cs typeface="Roboto Mono"/>
                          <a:sym typeface="Roboto Mono"/>
                        </a:rPr>
                        <a:t>fetch("http://something.com/api/unicorns/1234")</a:t>
                      </a:r>
                      <a:endParaRPr sz="1200">
                        <a:latin typeface="Roboto Mono"/>
                        <a:ea typeface="Roboto Mono"/>
                        <a:cs typeface="Roboto Mono"/>
                        <a:sym typeface="Roboto Mono"/>
                      </a:endParaRPr>
                    </a:p>
                  </a:txBody>
                  <a:tcPr marL="91425" marR="91425" marT="91425" marB="91425">
                    <a:solidFill>
                      <a:srgbClr val="F3F3F3"/>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200"/>
                        <a:t>Update</a:t>
                      </a:r>
                      <a:endParaRPr sz="1200"/>
                    </a:p>
                  </a:txBody>
                  <a:tcPr marL="91425" marR="91425" marT="91425" marB="91425"/>
                </a:tc>
                <a:tc>
                  <a:txBody>
                    <a:bodyPr/>
                    <a:lstStyle/>
                    <a:p>
                      <a:pPr marL="0" lvl="0" indent="0" algn="l" rtl="0">
                        <a:spcBef>
                          <a:spcPts val="0"/>
                        </a:spcBef>
                        <a:spcAft>
                          <a:spcPts val="0"/>
                        </a:spcAft>
                        <a:buNone/>
                      </a:pPr>
                      <a:r>
                        <a:rPr lang="en" sz="1200"/>
                        <a:t>PUT</a:t>
                      </a:r>
                      <a:endParaRPr sz="1200"/>
                    </a:p>
                  </a:txBody>
                  <a:tcPr marL="91425" marR="91425" marT="91425" marB="91425"/>
                </a:tc>
                <a:tc>
                  <a:txBody>
                    <a:bodyPr/>
                    <a:lstStyle/>
                    <a:p>
                      <a:pPr marL="0" lvl="0" indent="0" algn="l" rtl="0">
                        <a:spcBef>
                          <a:spcPts val="0"/>
                        </a:spcBef>
                        <a:spcAft>
                          <a:spcPts val="0"/>
                        </a:spcAft>
                        <a:buNone/>
                      </a:pPr>
                      <a:r>
                        <a:rPr lang="en" sz="1200">
                          <a:latin typeface="Roboto Mono"/>
                          <a:ea typeface="Roboto Mono"/>
                          <a:cs typeface="Roboto Mono"/>
                          <a:sym typeface="Roboto Mono"/>
                        </a:rPr>
                        <a:t>fetch("http://something.com/api/unicorns/1234", {</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    method: "PUT", </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    headers: { "Content-Type": "application/json" },</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    body: JSON.stringify(updatedUnicornData)</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a:t>
                      </a:r>
                      <a:endParaRPr sz="1200">
                        <a:latin typeface="Roboto Mono"/>
                        <a:ea typeface="Roboto Mono"/>
                        <a:cs typeface="Roboto Mono"/>
                        <a:sym typeface="Roboto Mono"/>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200"/>
                        <a:t>Delete</a:t>
                      </a:r>
                      <a:endParaRPr sz="1200"/>
                    </a:p>
                  </a:txBody>
                  <a:tcPr marL="91425" marR="91425" marT="91425" marB="91425">
                    <a:solidFill>
                      <a:srgbClr val="F3F3F3"/>
                    </a:solidFill>
                  </a:tcPr>
                </a:tc>
                <a:tc>
                  <a:txBody>
                    <a:bodyPr/>
                    <a:lstStyle/>
                    <a:p>
                      <a:pPr marL="0" lvl="0" indent="0" algn="l" rtl="0">
                        <a:spcBef>
                          <a:spcPts val="0"/>
                        </a:spcBef>
                        <a:spcAft>
                          <a:spcPts val="0"/>
                        </a:spcAft>
                        <a:buNone/>
                      </a:pPr>
                      <a:r>
                        <a:rPr lang="en" sz="1200"/>
                        <a:t>DELETE</a:t>
                      </a:r>
                      <a:endParaRPr sz="1200"/>
                    </a:p>
                  </a:txBody>
                  <a:tcPr marL="91425" marR="91425" marT="91425" marB="91425">
                    <a:solidFill>
                      <a:srgbClr val="F3F3F3"/>
                    </a:solidFill>
                  </a:tcPr>
                </a:tc>
                <a:tc>
                  <a:txBody>
                    <a:bodyPr/>
                    <a:lstStyle/>
                    <a:p>
                      <a:pPr marL="0" lvl="0" indent="0" algn="l" rtl="0">
                        <a:spcBef>
                          <a:spcPts val="0"/>
                        </a:spcBef>
                        <a:spcAft>
                          <a:spcPts val="0"/>
                        </a:spcAft>
                        <a:buNone/>
                      </a:pPr>
                      <a:r>
                        <a:rPr lang="en" sz="1200">
                          <a:latin typeface="Roboto Mono"/>
                          <a:ea typeface="Roboto Mono"/>
                          <a:cs typeface="Roboto Mono"/>
                          <a:sym typeface="Roboto Mono"/>
                        </a:rPr>
                        <a:t>fetch("http://something.com/api/unicorns/1234", { method: "DELETE" })</a:t>
                      </a:r>
                      <a:endParaRPr sz="1200">
                        <a:latin typeface="Roboto Mono"/>
                        <a:ea typeface="Roboto Mono"/>
                        <a:cs typeface="Roboto Mono"/>
                        <a:sym typeface="Roboto Mono"/>
                      </a:endParaRPr>
                    </a:p>
                  </a:txBody>
                  <a:tcPr marL="91425" marR="91425" marT="91425" marB="91425">
                    <a:solidFill>
                      <a:srgbClr val="F3F3F3"/>
                    </a:solidFill>
                  </a:tcPr>
                </a:tc>
                <a:extLst>
                  <a:ext uri="{0D108BD9-81ED-4DB2-BD59-A6C34878D82A}">
                    <a16:rowId xmlns:a16="http://schemas.microsoft.com/office/drawing/2014/main" val="10004"/>
                  </a:ext>
                </a:extLst>
              </a:tr>
            </a:tbl>
          </a:graphicData>
        </a:graphic>
      </p:graphicFrame>
      <p:sp>
        <p:nvSpPr>
          <p:cNvPr id="751" name="Google Shape;751;p38"/>
          <p:cNvSpPr txBox="1"/>
          <p:nvPr/>
        </p:nvSpPr>
        <p:spPr>
          <a:xfrm>
            <a:off x="4714825" y="474100"/>
            <a:ext cx="4117500" cy="3693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chemeClr val="lt1"/>
                </a:solidFill>
                <a:latin typeface="Roboto"/>
                <a:ea typeface="Roboto"/>
                <a:cs typeface="Roboto"/>
                <a:sym typeface="Roboto"/>
              </a:rPr>
              <a:t>Endpoint:</a:t>
            </a:r>
            <a:r>
              <a:rPr lang="en" sz="1200">
                <a:solidFill>
                  <a:schemeClr val="lt1"/>
                </a:solidFill>
                <a:latin typeface="Roboto"/>
                <a:ea typeface="Roboto"/>
                <a:cs typeface="Roboto"/>
                <a:sym typeface="Roboto"/>
              </a:rPr>
              <a:t> </a:t>
            </a:r>
            <a:r>
              <a:rPr lang="en" sz="1200">
                <a:solidFill>
                  <a:schemeClr val="lt1"/>
                </a:solidFill>
                <a:latin typeface="Roboto Mono"/>
                <a:ea typeface="Roboto Mono"/>
                <a:cs typeface="Roboto Mono"/>
                <a:sym typeface="Roboto Mono"/>
              </a:rPr>
              <a:t>“http://something.com/api/unicorns”</a:t>
            </a:r>
            <a:endParaRPr sz="1200">
              <a:solidFill>
                <a:schemeClr val="lt1"/>
              </a:solidFill>
              <a:latin typeface="Roboto Mono"/>
              <a:ea typeface="Roboto Mono"/>
              <a:cs typeface="Roboto Mono"/>
              <a:sym typeface="Roboto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39"/>
          <p:cNvSpPr txBox="1">
            <a:spLocks noGrp="1"/>
          </p:cNvSpPr>
          <p:nvPr>
            <p:ph type="body" idx="1"/>
          </p:nvPr>
        </p:nvSpPr>
        <p:spPr>
          <a:xfrm>
            <a:off x="311700" y="1505700"/>
            <a:ext cx="42693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accent5"/>
                </a:solidFill>
              </a:rPr>
              <a:t>Await</a:t>
            </a:r>
            <a:endParaRPr>
              <a:solidFill>
                <a:schemeClr val="accent5"/>
              </a:solidFill>
            </a:endParaRPr>
          </a:p>
          <a:p>
            <a:pPr marL="0" lvl="0" indent="0" algn="l" rtl="0">
              <a:spcBef>
                <a:spcPts val="1200"/>
              </a:spcBef>
              <a:spcAft>
                <a:spcPts val="0"/>
              </a:spcAft>
              <a:buNone/>
            </a:pPr>
            <a:r>
              <a:rPr lang="en"/>
              <a:t>Tells Javascript you want to wait for the function to fully finish and give the result, not a Promise</a:t>
            </a:r>
            <a:endParaRPr/>
          </a:p>
          <a:p>
            <a:pPr marL="0" lvl="0" indent="0" algn="l" rtl="0">
              <a:spcBef>
                <a:spcPts val="1200"/>
              </a:spcBef>
              <a:spcAft>
                <a:spcPts val="0"/>
              </a:spcAft>
              <a:buNone/>
            </a:pPr>
            <a:r>
              <a:rPr lang="en" b="1"/>
              <a:t>Oversimplified:</a:t>
            </a:r>
            <a:endParaRPr b="1"/>
          </a:p>
          <a:p>
            <a:pPr marL="0" lvl="0" indent="0" algn="l" rtl="0">
              <a:spcBef>
                <a:spcPts val="1200"/>
              </a:spcBef>
              <a:spcAft>
                <a:spcPts val="0"/>
              </a:spcAft>
              <a:buNone/>
            </a:pPr>
            <a:r>
              <a:rPr lang="en">
                <a:solidFill>
                  <a:schemeClr val="accent5"/>
                </a:solidFill>
                <a:latin typeface="Roboto Mono"/>
                <a:ea typeface="Roboto Mono"/>
                <a:cs typeface="Roboto Mono"/>
                <a:sym typeface="Roboto Mono"/>
              </a:rPr>
              <a:t>await</a:t>
            </a:r>
            <a:r>
              <a:rPr lang="en"/>
              <a:t> = I’ll wait</a:t>
            </a:r>
            <a:endParaRPr/>
          </a:p>
          <a:p>
            <a:pPr marL="0" lvl="0" indent="0" algn="l" rtl="0">
              <a:spcBef>
                <a:spcPts val="1200"/>
              </a:spcBef>
              <a:spcAft>
                <a:spcPts val="0"/>
              </a:spcAft>
              <a:buNone/>
            </a:pPr>
            <a:r>
              <a:rPr lang="en" b="1"/>
              <a:t>Example:</a:t>
            </a:r>
            <a:endParaRPr/>
          </a:p>
          <a:p>
            <a:pPr marL="0" lvl="0" indent="0" algn="l" rtl="0">
              <a:spcBef>
                <a:spcPts val="1200"/>
              </a:spcBef>
              <a:spcAft>
                <a:spcPts val="1200"/>
              </a:spcAft>
              <a:buNone/>
            </a:pPr>
            <a:r>
              <a:rPr lang="en" sz="1100">
                <a:solidFill>
                  <a:schemeClr val="accent5"/>
                </a:solidFill>
                <a:latin typeface="Roboto Mono"/>
                <a:ea typeface="Roboto Mono"/>
                <a:cs typeface="Roboto Mono"/>
                <a:sym typeface="Roboto Mono"/>
              </a:rPr>
              <a:t>const response = await fetchData()</a:t>
            </a:r>
            <a:endParaRPr sz="1100">
              <a:solidFill>
                <a:schemeClr val="accent5"/>
              </a:solidFill>
              <a:latin typeface="Roboto Mono"/>
              <a:ea typeface="Roboto Mono"/>
              <a:cs typeface="Roboto Mono"/>
              <a:sym typeface="Roboto Mono"/>
            </a:endParaRPr>
          </a:p>
        </p:txBody>
      </p:sp>
      <p:sp>
        <p:nvSpPr>
          <p:cNvPr id="757" name="Google Shape;757;p39"/>
          <p:cNvSpPr txBox="1">
            <a:spLocks noGrp="1"/>
          </p:cNvSpPr>
          <p:nvPr>
            <p:ph type="body" idx="2"/>
          </p:nvPr>
        </p:nvSpPr>
        <p:spPr>
          <a:xfrm>
            <a:off x="4859456" y="1505700"/>
            <a:ext cx="3932700" cy="323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accent5"/>
                </a:solidFill>
              </a:rPr>
              <a:t>Async</a:t>
            </a:r>
            <a:endParaRPr>
              <a:solidFill>
                <a:schemeClr val="accent5"/>
              </a:solidFill>
            </a:endParaRPr>
          </a:p>
          <a:p>
            <a:pPr marL="0" lvl="0" indent="0" algn="l" rtl="0">
              <a:spcBef>
                <a:spcPts val="1200"/>
              </a:spcBef>
              <a:spcAft>
                <a:spcPts val="0"/>
              </a:spcAft>
              <a:buNone/>
            </a:pPr>
            <a:r>
              <a:rPr lang="en"/>
              <a:t>Tells Javascript this function takes a long time and you probably don’t want to wait for the result</a:t>
            </a:r>
            <a:endParaRPr/>
          </a:p>
          <a:p>
            <a:pPr marL="0" lvl="0" indent="0" algn="l" rtl="0">
              <a:spcBef>
                <a:spcPts val="1200"/>
              </a:spcBef>
              <a:spcAft>
                <a:spcPts val="0"/>
              </a:spcAft>
              <a:buNone/>
            </a:pPr>
            <a:r>
              <a:rPr lang="en" b="1"/>
              <a:t>Oversimplified:</a:t>
            </a:r>
            <a:endParaRPr b="1"/>
          </a:p>
          <a:p>
            <a:pPr marL="0" lvl="0" indent="0" algn="l" rtl="0">
              <a:spcBef>
                <a:spcPts val="1200"/>
              </a:spcBef>
              <a:spcAft>
                <a:spcPts val="0"/>
              </a:spcAft>
              <a:buNone/>
            </a:pPr>
            <a:r>
              <a:rPr lang="en">
                <a:solidFill>
                  <a:schemeClr val="accent5"/>
                </a:solidFill>
                <a:latin typeface="Roboto Mono"/>
                <a:ea typeface="Roboto Mono"/>
                <a:cs typeface="Roboto Mono"/>
                <a:sym typeface="Roboto Mono"/>
              </a:rPr>
              <a:t>aync</a:t>
            </a:r>
            <a:r>
              <a:rPr lang="en"/>
              <a:t> = It’s gonna to be a awhile</a:t>
            </a:r>
            <a:endParaRPr/>
          </a:p>
          <a:p>
            <a:pPr marL="0" lvl="0" indent="0" algn="l" rtl="0">
              <a:spcBef>
                <a:spcPts val="1200"/>
              </a:spcBef>
              <a:spcAft>
                <a:spcPts val="0"/>
              </a:spcAft>
              <a:buNone/>
            </a:pPr>
            <a:r>
              <a:rPr lang="en" b="1"/>
              <a:t>Example:</a:t>
            </a:r>
            <a:endParaRPr b="1"/>
          </a:p>
          <a:p>
            <a:pPr marL="0" lvl="0" indent="0" algn="l" rtl="0">
              <a:spcBef>
                <a:spcPts val="1200"/>
              </a:spcBef>
              <a:spcAft>
                <a:spcPts val="1200"/>
              </a:spcAft>
              <a:buNone/>
            </a:pPr>
            <a:r>
              <a:rPr lang="en" sz="1200">
                <a:solidFill>
                  <a:schemeClr val="accent5"/>
                </a:solidFill>
                <a:latin typeface="Roboto Mono"/>
                <a:ea typeface="Roboto Mono"/>
                <a:cs typeface="Roboto Mono"/>
                <a:sym typeface="Roboto Mono"/>
              </a:rPr>
              <a:t>const fetchData = async () =&gt; {</a:t>
            </a:r>
            <a:br>
              <a:rPr lang="en" sz="1200">
                <a:solidFill>
                  <a:schemeClr val="accent5"/>
                </a:solidFill>
                <a:latin typeface="Roboto Mono"/>
                <a:ea typeface="Roboto Mono"/>
                <a:cs typeface="Roboto Mono"/>
                <a:sym typeface="Roboto Mono"/>
              </a:rPr>
            </a:br>
            <a:r>
              <a:rPr lang="en" sz="1200">
                <a:solidFill>
                  <a:schemeClr val="accent5"/>
                </a:solidFill>
                <a:latin typeface="Roboto Mono"/>
                <a:ea typeface="Roboto Mono"/>
                <a:cs typeface="Roboto Mono"/>
                <a:sym typeface="Roboto Mono"/>
              </a:rPr>
              <a:t> // returned value is put in a Promise</a:t>
            </a:r>
            <a:br>
              <a:rPr lang="en" sz="1200">
                <a:solidFill>
                  <a:schemeClr val="accent5"/>
                </a:solidFill>
                <a:latin typeface="Roboto Mono"/>
                <a:ea typeface="Roboto Mono"/>
                <a:cs typeface="Roboto Mono"/>
                <a:sym typeface="Roboto Mono"/>
              </a:rPr>
            </a:br>
            <a:r>
              <a:rPr lang="en" sz="1200">
                <a:solidFill>
                  <a:schemeClr val="accent5"/>
                </a:solidFill>
                <a:latin typeface="Roboto Mono"/>
                <a:ea typeface="Roboto Mono"/>
                <a:cs typeface="Roboto Mono"/>
                <a:sym typeface="Roboto Mono"/>
              </a:rPr>
              <a:t>}</a:t>
            </a:r>
            <a:endParaRPr sz="1200">
              <a:solidFill>
                <a:schemeClr val="accent5"/>
              </a:solidFill>
              <a:latin typeface="Roboto Mono"/>
              <a:ea typeface="Roboto Mono"/>
              <a:cs typeface="Roboto Mono"/>
              <a:sym typeface="Roboto Mono"/>
            </a:endParaRPr>
          </a:p>
        </p:txBody>
      </p:sp>
      <p:sp>
        <p:nvSpPr>
          <p:cNvPr id="758" name="Google Shape;758;p39"/>
          <p:cNvSpPr txBox="1">
            <a:spLocks noGrp="1"/>
          </p:cNvSpPr>
          <p:nvPr>
            <p:ph type="title"/>
          </p:nvPr>
        </p:nvSpPr>
        <p:spPr>
          <a:xfrm>
            <a:off x="233794" y="375694"/>
            <a:ext cx="6390600" cy="467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Async &amp; Await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4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Steps of Working with Fetch</a:t>
            </a:r>
            <a:endParaRPr/>
          </a:p>
        </p:txBody>
      </p:sp>
      <p:sp>
        <p:nvSpPr>
          <p:cNvPr id="764" name="Google Shape;764;p40"/>
          <p:cNvSpPr txBox="1">
            <a:spLocks noGrp="1"/>
          </p:cNvSpPr>
          <p:nvPr>
            <p:ph type="body" idx="1"/>
          </p:nvPr>
        </p:nvSpPr>
        <p:spPr>
          <a:xfrm>
            <a:off x="311700" y="1505700"/>
            <a:ext cx="4260300" cy="335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1. Make the request and get a response.</a:t>
            </a:r>
            <a:r>
              <a:rPr lang="en"/>
              <a:t> You’ll need to give fetch the right parameters for the type of request you’re making.</a:t>
            </a:r>
            <a:endParaRPr/>
          </a:p>
          <a:p>
            <a:pPr marL="0" lvl="0" indent="0" algn="l" rtl="0">
              <a:spcBef>
                <a:spcPts val="1200"/>
              </a:spcBef>
              <a:spcAft>
                <a:spcPts val="0"/>
              </a:spcAft>
              <a:buNone/>
            </a:pPr>
            <a:r>
              <a:rPr lang="en">
                <a:solidFill>
                  <a:schemeClr val="accent5"/>
                </a:solidFill>
                <a:latin typeface="Roboto Mono"/>
                <a:ea typeface="Roboto Mono"/>
                <a:cs typeface="Roboto Mono"/>
                <a:sym typeface="Roboto Mono"/>
              </a:rPr>
              <a:t>const response = await fetch(‘whatever’)</a:t>
            </a:r>
            <a:endParaRPr>
              <a:solidFill>
                <a:schemeClr val="accent5"/>
              </a:solidFill>
              <a:latin typeface="Roboto Mono"/>
              <a:ea typeface="Roboto Mono"/>
              <a:cs typeface="Roboto Mono"/>
              <a:sym typeface="Roboto Mono"/>
            </a:endParaRPr>
          </a:p>
          <a:p>
            <a:pPr marL="0" lvl="0" indent="0" algn="l" rtl="0">
              <a:spcBef>
                <a:spcPts val="1200"/>
              </a:spcBef>
              <a:spcAft>
                <a:spcPts val="0"/>
              </a:spcAft>
              <a:buNone/>
            </a:pPr>
            <a:r>
              <a:rPr lang="en" b="1"/>
              <a:t>2. Optional: Handle any errors.</a:t>
            </a:r>
            <a:r>
              <a:rPr lang="en"/>
              <a:t> You can check the response to see if the server had an issue. You can also wrap everything in a try-catch to handle if there’s an issue sending the request (like lost internet).</a:t>
            </a:r>
            <a:endParaRPr/>
          </a:p>
          <a:p>
            <a:pPr marL="0" lvl="0" indent="0" algn="l" rtl="0">
              <a:spcBef>
                <a:spcPts val="1200"/>
              </a:spcBef>
              <a:spcAft>
                <a:spcPts val="1200"/>
              </a:spcAft>
              <a:buNone/>
            </a:pPr>
            <a:r>
              <a:rPr lang="en">
                <a:solidFill>
                  <a:schemeClr val="accent5"/>
                </a:solidFill>
                <a:latin typeface="Roboto Mono"/>
                <a:ea typeface="Roboto Mono"/>
                <a:cs typeface="Roboto Mono"/>
                <a:sym typeface="Roboto Mono"/>
              </a:rPr>
              <a:t>if(!response.ok) {</a:t>
            </a:r>
            <a:br>
              <a:rPr lang="en">
                <a:solidFill>
                  <a:schemeClr val="accent5"/>
                </a:solidFill>
                <a:latin typeface="Roboto Mono"/>
                <a:ea typeface="Roboto Mono"/>
                <a:cs typeface="Roboto Mono"/>
                <a:sym typeface="Roboto Mono"/>
              </a:rPr>
            </a:br>
            <a:r>
              <a:rPr lang="en">
                <a:solidFill>
                  <a:schemeClr val="accent5"/>
                </a:solidFill>
                <a:latin typeface="Roboto Mono"/>
                <a:ea typeface="Roboto Mono"/>
                <a:cs typeface="Roboto Mono"/>
                <a:sym typeface="Roboto Mono"/>
              </a:rPr>
              <a:t>    // handle that it didn’t work</a:t>
            </a:r>
            <a:br>
              <a:rPr lang="en">
                <a:solidFill>
                  <a:schemeClr val="accent5"/>
                </a:solidFill>
                <a:latin typeface="Roboto Mono"/>
                <a:ea typeface="Roboto Mono"/>
                <a:cs typeface="Roboto Mono"/>
                <a:sym typeface="Roboto Mono"/>
              </a:rPr>
            </a:br>
            <a:r>
              <a:rPr lang="en">
                <a:solidFill>
                  <a:schemeClr val="accent5"/>
                </a:solidFill>
                <a:latin typeface="Roboto Mono"/>
                <a:ea typeface="Roboto Mono"/>
                <a:cs typeface="Roboto Mono"/>
                <a:sym typeface="Roboto Mono"/>
              </a:rPr>
              <a:t>}</a:t>
            </a:r>
            <a:endParaRPr>
              <a:solidFill>
                <a:schemeClr val="accent5"/>
              </a:solidFill>
              <a:latin typeface="Roboto Mono"/>
              <a:ea typeface="Roboto Mono"/>
              <a:cs typeface="Roboto Mono"/>
              <a:sym typeface="Roboto Mono"/>
            </a:endParaRPr>
          </a:p>
        </p:txBody>
      </p:sp>
      <p:sp>
        <p:nvSpPr>
          <p:cNvPr id="765" name="Google Shape;765;p40"/>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3.</a:t>
            </a:r>
            <a:r>
              <a:rPr lang="en" b="1">
                <a:solidFill>
                  <a:schemeClr val="accent5"/>
                </a:solidFill>
              </a:rPr>
              <a:t> </a:t>
            </a:r>
            <a:r>
              <a:rPr lang="en" b="1"/>
              <a:t>Optional: Parse the data from the response.</a:t>
            </a:r>
            <a:r>
              <a:rPr lang="en"/>
              <a:t> Not all responses will have data. For example, the response from a delete request often doesn’t have any data. Sometimes the response has data but you don’t need it, and then you wouldn’t need to parse it. Once you parse the data, you may need to get certain properties on it or process it.</a:t>
            </a:r>
            <a:endParaRPr/>
          </a:p>
          <a:p>
            <a:pPr marL="0" lvl="0" indent="0" algn="l" rtl="0">
              <a:spcBef>
                <a:spcPts val="1200"/>
              </a:spcBef>
              <a:spcAft>
                <a:spcPts val="1200"/>
              </a:spcAft>
              <a:buNone/>
            </a:pPr>
            <a:r>
              <a:rPr lang="en">
                <a:solidFill>
                  <a:schemeClr val="accent5"/>
                </a:solidFill>
                <a:latin typeface="Roboto Mono"/>
                <a:ea typeface="Roboto Mono"/>
                <a:cs typeface="Roboto Mono"/>
                <a:sym typeface="Roboto Mono"/>
              </a:rPr>
              <a:t>const data = await response.json()</a:t>
            </a:r>
            <a:br>
              <a:rPr lang="en">
                <a:solidFill>
                  <a:schemeClr val="accent5"/>
                </a:solidFill>
                <a:latin typeface="Roboto Mono"/>
                <a:ea typeface="Roboto Mono"/>
                <a:cs typeface="Roboto Mono"/>
                <a:sym typeface="Roboto Mono"/>
              </a:rPr>
            </a:br>
            <a:endParaRPr>
              <a:solidFill>
                <a:schemeClr val="accent5"/>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4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Additional</a:t>
            </a:r>
            <a:endParaRPr/>
          </a:p>
          <a:p>
            <a:pPr marL="0" lvl="0" indent="0" algn="l" rtl="0">
              <a:spcBef>
                <a:spcPts val="0"/>
              </a:spcBef>
              <a:spcAft>
                <a:spcPts val="0"/>
              </a:spcAft>
              <a:buNone/>
            </a:pPr>
            <a:r>
              <a:rPr lang="en"/>
              <a:t>Resources</a:t>
            </a:r>
            <a:endParaRPr/>
          </a:p>
        </p:txBody>
      </p:sp>
      <p:sp>
        <p:nvSpPr>
          <p:cNvPr id="771" name="Google Shape;771;p41"/>
          <p:cNvSpPr txBox="1">
            <a:spLocks noGrp="1"/>
          </p:cNvSpPr>
          <p:nvPr>
            <p:ph type="body" idx="1"/>
          </p:nvPr>
        </p:nvSpPr>
        <p:spPr>
          <a:xfrm>
            <a:off x="4636625" y="345600"/>
            <a:ext cx="4166400" cy="4452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5817"/>
              <a:t>Git and Github Workflow for Beginners</a:t>
            </a:r>
            <a:endParaRPr sz="5817"/>
          </a:p>
          <a:p>
            <a:pPr marL="0" lvl="0" indent="0" algn="l" rtl="0">
              <a:spcBef>
                <a:spcPts val="1200"/>
              </a:spcBef>
              <a:spcAft>
                <a:spcPts val="0"/>
              </a:spcAft>
              <a:buNone/>
            </a:pPr>
            <a:r>
              <a:rPr lang="en" sz="5817" u="sng">
                <a:solidFill>
                  <a:schemeClr val="hlink"/>
                </a:solidFill>
                <a:hlinkClick r:id="rId3"/>
              </a:rPr>
              <a:t>https://www.codingmadeclear.com/git-github-workflow-for-beginners/</a:t>
            </a:r>
            <a:endParaRPr sz="5817"/>
          </a:p>
          <a:p>
            <a:pPr marL="0" lvl="0" indent="0" algn="l" rtl="0">
              <a:spcBef>
                <a:spcPts val="1200"/>
              </a:spcBef>
              <a:spcAft>
                <a:spcPts val="0"/>
              </a:spcAft>
              <a:buNone/>
            </a:pPr>
            <a:r>
              <a:rPr lang="en" sz="5817"/>
              <a:t>Git and Github Cheatsheet for Beginners</a:t>
            </a:r>
            <a:endParaRPr sz="5817"/>
          </a:p>
          <a:p>
            <a:pPr marL="0" lvl="0" indent="0" algn="l" rtl="0">
              <a:spcBef>
                <a:spcPts val="1200"/>
              </a:spcBef>
              <a:spcAft>
                <a:spcPts val="0"/>
              </a:spcAft>
              <a:buNone/>
            </a:pPr>
            <a:r>
              <a:rPr lang="en" sz="5817" u="sng">
                <a:solidFill>
                  <a:schemeClr val="hlink"/>
                </a:solidFill>
                <a:hlinkClick r:id="rId4"/>
              </a:rPr>
              <a:t>https://www.codingmadeclear.com/git-github-cheat-sheet-for-beginners/</a:t>
            </a:r>
            <a:endParaRPr sz="5817"/>
          </a:p>
          <a:p>
            <a:pPr marL="0" lvl="0" indent="0" algn="l" rtl="0">
              <a:spcBef>
                <a:spcPts val="1200"/>
              </a:spcBef>
              <a:spcAft>
                <a:spcPts val="0"/>
              </a:spcAft>
              <a:buNone/>
            </a:pPr>
            <a:r>
              <a:rPr lang="en" sz="5817"/>
              <a:t>Git: The Simple Guide</a:t>
            </a:r>
            <a:endParaRPr sz="5817"/>
          </a:p>
          <a:p>
            <a:pPr marL="0" lvl="0" indent="0" algn="l" rtl="0">
              <a:spcBef>
                <a:spcPts val="1200"/>
              </a:spcBef>
              <a:spcAft>
                <a:spcPts val="0"/>
              </a:spcAft>
              <a:buNone/>
            </a:pPr>
            <a:r>
              <a:rPr lang="en" sz="5817" u="sng">
                <a:solidFill>
                  <a:schemeClr val="hlink"/>
                </a:solidFill>
                <a:hlinkClick r:id="rId5"/>
              </a:rPr>
              <a:t>https://rogerdudler.github.io/git-guide/</a:t>
            </a:r>
            <a:endParaRPr sz="5817"/>
          </a:p>
          <a:p>
            <a:pPr marL="0" lvl="0" indent="0" algn="l" rtl="0">
              <a:spcBef>
                <a:spcPts val="1200"/>
              </a:spcBef>
              <a:spcAft>
                <a:spcPts val="0"/>
              </a:spcAft>
              <a:buNone/>
            </a:pPr>
            <a:r>
              <a:rPr lang="en" sz="5817"/>
              <a:t>Git &amp; Github for Beginners</a:t>
            </a:r>
            <a:endParaRPr sz="5817"/>
          </a:p>
          <a:p>
            <a:pPr marL="0" lvl="0" indent="0" algn="l" rtl="0">
              <a:spcBef>
                <a:spcPts val="1200"/>
              </a:spcBef>
              <a:spcAft>
                <a:spcPts val="0"/>
              </a:spcAft>
              <a:buNone/>
            </a:pPr>
            <a:r>
              <a:rPr lang="en" sz="5817" u="sng">
                <a:solidFill>
                  <a:schemeClr val="hlink"/>
                </a:solidFill>
                <a:hlinkClick r:id="rId6"/>
              </a:rPr>
              <a:t>https://www.youtube.com/watch?v=SWYqp7iY_Tc</a:t>
            </a:r>
            <a:endParaRPr sz="5817"/>
          </a:p>
          <a:p>
            <a:pPr marL="0" lvl="0" indent="0" algn="l" rtl="0">
              <a:spcBef>
                <a:spcPts val="1200"/>
              </a:spcBef>
              <a:spcAft>
                <a:spcPts val="0"/>
              </a:spcAft>
              <a:buNone/>
            </a:pPr>
            <a:r>
              <a:rPr lang="en" sz="5817"/>
              <a:t>Merging a Branch Into Main</a:t>
            </a:r>
            <a:endParaRPr sz="5817"/>
          </a:p>
          <a:p>
            <a:pPr marL="0" lvl="0" indent="0" algn="l" rtl="0">
              <a:spcBef>
                <a:spcPts val="1200"/>
              </a:spcBef>
              <a:spcAft>
                <a:spcPts val="0"/>
              </a:spcAft>
              <a:buNone/>
            </a:pPr>
            <a:r>
              <a:rPr lang="en" sz="5817" u="sng">
                <a:solidFill>
                  <a:schemeClr val="accent5"/>
                </a:solidFill>
                <a:hlinkClick r:id="rId7">
                  <a:extLst>
                    <a:ext uri="{A12FA001-AC4F-418D-AE19-62706E023703}">
                      <ahyp:hlinkClr xmlns:ahyp="http://schemas.microsoft.com/office/drawing/2018/hyperlinkcolor" val="tx"/>
                    </a:ext>
                  </a:extLst>
                </a:hlinkClick>
              </a:rPr>
              <a:t>https://stackabuse.com/git-merge-branch-into-master</a:t>
            </a:r>
            <a:endParaRPr sz="5817"/>
          </a:p>
          <a:p>
            <a:pPr marL="0" lvl="0" indent="0" algn="l" rtl="0">
              <a:spcBef>
                <a:spcPts val="1200"/>
              </a:spcBef>
              <a:spcAft>
                <a:spcPts val="0"/>
              </a:spcAft>
              <a:buNone/>
            </a:pPr>
            <a:endParaRPr sz="5817"/>
          </a:p>
          <a:p>
            <a:pPr marL="0" lvl="0" indent="0" algn="l" rtl="0">
              <a:spcBef>
                <a:spcPts val="1200"/>
              </a:spcBef>
              <a:spcAft>
                <a:spcPts val="0"/>
              </a:spcAft>
              <a:buNone/>
            </a:pPr>
            <a:endParaRPr sz="5817"/>
          </a:p>
          <a:p>
            <a:pPr marL="0" lvl="0" indent="0" algn="l" rtl="0">
              <a:spcBef>
                <a:spcPts val="1200"/>
              </a:spcBef>
              <a:spcAft>
                <a:spcPts val="0"/>
              </a:spcAft>
              <a:buNone/>
            </a:pPr>
            <a:endParaRPr sz="5817"/>
          </a:p>
          <a:p>
            <a:pPr marL="0" lvl="0" indent="0" algn="l" rtl="0">
              <a:spcBef>
                <a:spcPts val="1200"/>
              </a:spcBef>
              <a:spcAft>
                <a:spcPts val="0"/>
              </a:spcAft>
              <a:buNone/>
            </a:pPr>
            <a:endParaRPr sz="5817"/>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Using Git with Branches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Potential Git Workflow</a:t>
            </a:r>
            <a:endParaRPr/>
          </a:p>
        </p:txBody>
      </p:sp>
      <p:sp>
        <p:nvSpPr>
          <p:cNvPr id="81" name="Google Shape;81;p16"/>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lnSpcReduction="20000"/>
          </a:bodyPr>
          <a:lstStyle/>
          <a:p>
            <a:pPr marL="457200" lvl="0" indent="-311150" algn="l" rtl="0">
              <a:lnSpc>
                <a:spcPct val="115000"/>
              </a:lnSpc>
              <a:spcBef>
                <a:spcPts val="1000"/>
              </a:spcBef>
              <a:spcAft>
                <a:spcPts val="0"/>
              </a:spcAft>
              <a:buSzPts val="1300"/>
              <a:buAutoNum type="arabicPeriod"/>
            </a:pPr>
            <a:r>
              <a:rPr lang="en"/>
              <a:t>Clone the repository to your computer:</a:t>
            </a:r>
            <a:br>
              <a:rPr lang="en"/>
            </a:br>
            <a:r>
              <a:rPr lang="en" sz="1100">
                <a:solidFill>
                  <a:schemeClr val="accent5"/>
                </a:solidFill>
                <a:latin typeface="Roboto Mono"/>
                <a:ea typeface="Roboto Mono"/>
                <a:cs typeface="Roboto Mono"/>
                <a:sym typeface="Roboto Mono"/>
              </a:rPr>
              <a:t>git clone https://your-repository.git</a:t>
            </a:r>
            <a:endParaRPr sz="1100">
              <a:solidFill>
                <a:schemeClr val="accent5"/>
              </a:solidFill>
              <a:latin typeface="Roboto Mono"/>
              <a:ea typeface="Roboto Mono"/>
              <a:cs typeface="Roboto Mono"/>
              <a:sym typeface="Roboto Mono"/>
            </a:endParaRPr>
          </a:p>
          <a:p>
            <a:pPr marL="457200" lvl="0" indent="-311150" algn="l" rtl="0">
              <a:lnSpc>
                <a:spcPct val="115000"/>
              </a:lnSpc>
              <a:spcBef>
                <a:spcPts val="1000"/>
              </a:spcBef>
              <a:spcAft>
                <a:spcPts val="0"/>
              </a:spcAft>
              <a:buSzPts val="1300"/>
              <a:buAutoNum type="arabicPeriod"/>
            </a:pPr>
            <a:r>
              <a:rPr lang="en"/>
              <a:t>Create a branch for the feature you’re going to add (and name it after that feature):</a:t>
            </a:r>
            <a:br>
              <a:rPr lang="en"/>
            </a:br>
            <a:r>
              <a:rPr lang="en" sz="1100">
                <a:solidFill>
                  <a:schemeClr val="accent5"/>
                </a:solidFill>
                <a:latin typeface="Roboto Mono"/>
                <a:ea typeface="Roboto Mono"/>
                <a:cs typeface="Roboto Mono"/>
                <a:sym typeface="Roboto Mono"/>
              </a:rPr>
              <a:t>git checkout -b my-branch-name</a:t>
            </a:r>
            <a:endParaRPr sz="1100">
              <a:solidFill>
                <a:schemeClr val="accent5"/>
              </a:solidFill>
              <a:latin typeface="Roboto Mono"/>
              <a:ea typeface="Roboto Mono"/>
              <a:cs typeface="Roboto Mono"/>
              <a:sym typeface="Roboto Mono"/>
            </a:endParaRPr>
          </a:p>
          <a:p>
            <a:pPr marL="457200" lvl="0" indent="-311150" algn="l" rtl="0">
              <a:lnSpc>
                <a:spcPct val="115000"/>
              </a:lnSpc>
              <a:spcBef>
                <a:spcPts val="1000"/>
              </a:spcBef>
              <a:spcAft>
                <a:spcPts val="0"/>
              </a:spcAft>
              <a:buSzPts val="1300"/>
              <a:buAutoNum type="arabicPeriod"/>
            </a:pPr>
            <a:r>
              <a:rPr lang="en"/>
              <a:t>Write your code!</a:t>
            </a:r>
            <a:endParaRPr/>
          </a:p>
          <a:p>
            <a:pPr marL="457200" lvl="0" indent="-311150" algn="l" rtl="0">
              <a:lnSpc>
                <a:spcPct val="115000"/>
              </a:lnSpc>
              <a:spcBef>
                <a:spcPts val="1000"/>
              </a:spcBef>
              <a:spcAft>
                <a:spcPts val="0"/>
              </a:spcAft>
              <a:buSzPts val="1300"/>
              <a:buAutoNum type="arabicPeriod"/>
            </a:pPr>
            <a:r>
              <a:rPr lang="en"/>
              <a:t>At any time you can check the status of your branch:</a:t>
            </a:r>
            <a:br>
              <a:rPr lang="en"/>
            </a:br>
            <a:r>
              <a:rPr lang="en" sz="1100">
                <a:solidFill>
                  <a:schemeClr val="accent5"/>
                </a:solidFill>
                <a:latin typeface="Roboto Mono"/>
                <a:ea typeface="Roboto Mono"/>
                <a:cs typeface="Roboto Mono"/>
                <a:sym typeface="Roboto Mono"/>
              </a:rPr>
              <a:t>git status</a:t>
            </a:r>
            <a:endParaRPr sz="1100">
              <a:solidFill>
                <a:schemeClr val="accent5"/>
              </a:solidFill>
              <a:latin typeface="Roboto Mono"/>
              <a:ea typeface="Roboto Mono"/>
              <a:cs typeface="Roboto Mono"/>
              <a:sym typeface="Roboto Mono"/>
            </a:endParaRPr>
          </a:p>
          <a:p>
            <a:pPr marL="457200" lvl="0" indent="-298450" algn="l" rtl="0">
              <a:spcBef>
                <a:spcPts val="1000"/>
              </a:spcBef>
              <a:spcAft>
                <a:spcPts val="1000"/>
              </a:spcAft>
              <a:buClr>
                <a:schemeClr val="dk1"/>
              </a:buClr>
              <a:buSzPts val="1100"/>
              <a:buAutoNum type="arabicPeriod"/>
            </a:pPr>
            <a:r>
              <a:rPr lang="en"/>
              <a:t>While you’re working on it, add and commit frequently whenever you get a piece working:</a:t>
            </a:r>
            <a:br>
              <a:rPr lang="en"/>
            </a:br>
            <a:r>
              <a:rPr lang="en" sz="1100">
                <a:solidFill>
                  <a:schemeClr val="accent5"/>
                </a:solidFill>
                <a:latin typeface="Roboto Mono"/>
                <a:ea typeface="Roboto Mono"/>
                <a:cs typeface="Roboto Mono"/>
                <a:sym typeface="Roboto Mono"/>
              </a:rPr>
              <a:t>git add .</a:t>
            </a:r>
            <a:br>
              <a:rPr lang="en" sz="1100">
                <a:solidFill>
                  <a:schemeClr val="accent5"/>
                </a:solidFill>
                <a:latin typeface="Roboto Mono"/>
                <a:ea typeface="Roboto Mono"/>
                <a:cs typeface="Roboto Mono"/>
                <a:sym typeface="Roboto Mono"/>
              </a:rPr>
            </a:br>
            <a:r>
              <a:rPr lang="en" sz="1100">
                <a:solidFill>
                  <a:schemeClr val="accent5"/>
                </a:solidFill>
                <a:latin typeface="Roboto Mono"/>
                <a:ea typeface="Roboto Mono"/>
                <a:cs typeface="Roboto Mono"/>
                <a:sym typeface="Roboto Mono"/>
              </a:rPr>
              <a:t>git commit -m “Added something”</a:t>
            </a:r>
            <a:endParaRPr sz="1100">
              <a:solidFill>
                <a:schemeClr val="dk1"/>
              </a:solidFill>
            </a:endParaRPr>
          </a:p>
        </p:txBody>
      </p:sp>
      <p:sp>
        <p:nvSpPr>
          <p:cNvPr id="82" name="Google Shape;82;p16"/>
          <p:cNvSpPr txBox="1">
            <a:spLocks noGrp="1"/>
          </p:cNvSpPr>
          <p:nvPr>
            <p:ph type="body" idx="2"/>
          </p:nvPr>
        </p:nvSpPr>
        <p:spPr>
          <a:xfrm>
            <a:off x="4832400" y="1505700"/>
            <a:ext cx="3999900" cy="3290100"/>
          </a:xfrm>
          <a:prstGeom prst="rect">
            <a:avLst/>
          </a:prstGeom>
        </p:spPr>
        <p:txBody>
          <a:bodyPr spcFirstLastPara="1" wrap="square" lIns="91425" tIns="91425" rIns="91425" bIns="91425" anchor="t" anchorCtr="0">
            <a:normAutofit fontScale="92500" lnSpcReduction="20000"/>
          </a:bodyPr>
          <a:lstStyle/>
          <a:p>
            <a:pPr marL="457200" lvl="0" indent="-304958" algn="l" rtl="0">
              <a:spcBef>
                <a:spcPts val="0"/>
              </a:spcBef>
              <a:spcAft>
                <a:spcPts val="0"/>
              </a:spcAft>
              <a:buSzPct val="118181"/>
              <a:buAutoNum type="arabicPeriod" startAt="5"/>
            </a:pPr>
            <a:r>
              <a:rPr lang="en" b="1"/>
              <a:t>Optional:</a:t>
            </a:r>
            <a:r>
              <a:rPr lang="en"/>
              <a:t> You can push your branch to the online repository if you want it backed up:</a:t>
            </a:r>
            <a:br>
              <a:rPr lang="en"/>
            </a:br>
            <a:r>
              <a:rPr lang="en" sz="1100">
                <a:solidFill>
                  <a:schemeClr val="accent5"/>
                </a:solidFill>
                <a:latin typeface="Roboto Mono"/>
                <a:ea typeface="Roboto Mono"/>
                <a:cs typeface="Roboto Mono"/>
                <a:sym typeface="Roboto Mono"/>
              </a:rPr>
              <a:t>git push origin my-branch-name</a:t>
            </a:r>
            <a:endParaRPr sz="1100">
              <a:solidFill>
                <a:schemeClr val="accent5"/>
              </a:solidFill>
              <a:latin typeface="Roboto Mono"/>
              <a:ea typeface="Roboto Mono"/>
              <a:cs typeface="Roboto Mono"/>
              <a:sym typeface="Roboto Mono"/>
            </a:endParaRPr>
          </a:p>
          <a:p>
            <a:pPr marL="457200" lvl="0" indent="-304958" algn="l" rtl="0">
              <a:spcBef>
                <a:spcPts val="1000"/>
              </a:spcBef>
              <a:spcAft>
                <a:spcPts val="0"/>
              </a:spcAft>
              <a:buSzPct val="118181"/>
              <a:buAutoNum type="arabicPeriod" startAt="5"/>
            </a:pPr>
            <a:r>
              <a:rPr lang="en"/>
              <a:t>When you’re completely finished with that feature, merge it back into the main branch:</a:t>
            </a:r>
            <a:br>
              <a:rPr lang="en"/>
            </a:br>
            <a:r>
              <a:rPr lang="en" sz="1100">
                <a:solidFill>
                  <a:schemeClr val="accent5"/>
                </a:solidFill>
                <a:latin typeface="Roboto Mono"/>
                <a:ea typeface="Roboto Mono"/>
                <a:cs typeface="Roboto Mono"/>
                <a:sym typeface="Roboto Mono"/>
              </a:rPr>
              <a:t>git checkout main</a:t>
            </a:r>
            <a:br>
              <a:rPr lang="en" sz="1100">
                <a:solidFill>
                  <a:schemeClr val="accent5"/>
                </a:solidFill>
                <a:latin typeface="Roboto Mono"/>
                <a:ea typeface="Roboto Mono"/>
                <a:cs typeface="Roboto Mono"/>
                <a:sym typeface="Roboto Mono"/>
              </a:rPr>
            </a:br>
            <a:r>
              <a:rPr lang="en" sz="1100">
                <a:solidFill>
                  <a:schemeClr val="accent5"/>
                </a:solidFill>
                <a:latin typeface="Roboto Mono"/>
                <a:ea typeface="Roboto Mono"/>
                <a:cs typeface="Roboto Mono"/>
                <a:sym typeface="Roboto Mono"/>
              </a:rPr>
              <a:t>git pull origin main</a:t>
            </a:r>
            <a:br>
              <a:rPr lang="en" sz="1100">
                <a:solidFill>
                  <a:schemeClr val="accent5"/>
                </a:solidFill>
                <a:latin typeface="Roboto Mono"/>
                <a:ea typeface="Roboto Mono"/>
                <a:cs typeface="Roboto Mono"/>
                <a:sym typeface="Roboto Mono"/>
              </a:rPr>
            </a:br>
            <a:r>
              <a:rPr lang="en" sz="1100">
                <a:solidFill>
                  <a:schemeClr val="accent5"/>
                </a:solidFill>
                <a:latin typeface="Roboto Mono"/>
                <a:ea typeface="Roboto Mono"/>
                <a:cs typeface="Roboto Mono"/>
                <a:sym typeface="Roboto Mono"/>
              </a:rPr>
              <a:t>git merge my-branch-name</a:t>
            </a:r>
            <a:endParaRPr sz="1100">
              <a:solidFill>
                <a:schemeClr val="accent5"/>
              </a:solidFill>
              <a:latin typeface="Roboto Mono"/>
              <a:ea typeface="Roboto Mono"/>
              <a:cs typeface="Roboto Mono"/>
              <a:sym typeface="Roboto Mono"/>
            </a:endParaRPr>
          </a:p>
          <a:p>
            <a:pPr marL="457200" lvl="0" indent="-304958" algn="l" rtl="0">
              <a:spcBef>
                <a:spcPts val="1000"/>
              </a:spcBef>
              <a:spcAft>
                <a:spcPts val="0"/>
              </a:spcAft>
              <a:buSzPct val="100000"/>
              <a:buAutoNum type="arabicPeriod" startAt="5"/>
            </a:pPr>
            <a:r>
              <a:rPr lang="en"/>
              <a:t>If you have any merge conflicts, you’ll need to go to those files and fix them and then add and commit:</a:t>
            </a:r>
            <a:br>
              <a:rPr lang="en"/>
            </a:br>
            <a:r>
              <a:rPr lang="en" sz="1100">
                <a:solidFill>
                  <a:schemeClr val="accent5"/>
                </a:solidFill>
                <a:latin typeface="Roboto Mono"/>
                <a:ea typeface="Roboto Mono"/>
                <a:cs typeface="Roboto Mono"/>
                <a:sym typeface="Roboto Mono"/>
              </a:rPr>
              <a:t>git add .</a:t>
            </a:r>
            <a:br>
              <a:rPr lang="en" sz="1100">
                <a:solidFill>
                  <a:schemeClr val="accent5"/>
                </a:solidFill>
                <a:latin typeface="Roboto Mono"/>
                <a:ea typeface="Roboto Mono"/>
                <a:cs typeface="Roboto Mono"/>
                <a:sym typeface="Roboto Mono"/>
              </a:rPr>
            </a:br>
            <a:r>
              <a:rPr lang="en" sz="1100">
                <a:solidFill>
                  <a:schemeClr val="accent5"/>
                </a:solidFill>
                <a:latin typeface="Roboto Mono"/>
                <a:ea typeface="Roboto Mono"/>
                <a:cs typeface="Roboto Mono"/>
                <a:sym typeface="Roboto Mono"/>
              </a:rPr>
              <a:t>git commit -m “Merged feature in”</a:t>
            </a:r>
            <a:endParaRPr/>
          </a:p>
          <a:p>
            <a:pPr marL="457200" lvl="0" indent="-304958" algn="l" rtl="0">
              <a:spcBef>
                <a:spcPts val="1000"/>
              </a:spcBef>
              <a:spcAft>
                <a:spcPts val="1000"/>
              </a:spcAft>
              <a:buSzPct val="118181"/>
              <a:buAutoNum type="arabicPeriod" startAt="5"/>
            </a:pPr>
            <a:r>
              <a:rPr lang="en"/>
              <a:t>And push your newly merged code to the online repository</a:t>
            </a:r>
            <a:br>
              <a:rPr lang="en"/>
            </a:br>
            <a:r>
              <a:rPr lang="en" sz="1100">
                <a:solidFill>
                  <a:schemeClr val="accent5"/>
                </a:solidFill>
                <a:latin typeface="Roboto Mono"/>
                <a:ea typeface="Roboto Mono"/>
                <a:cs typeface="Roboto Mono"/>
                <a:sym typeface="Roboto Mono"/>
              </a:rPr>
              <a:t>git push</a:t>
            </a:r>
            <a:endParaRPr sz="1100">
              <a:solidFill>
                <a:schemeClr val="accent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p:nvPr/>
        </p:nvSpPr>
        <p:spPr>
          <a:xfrm>
            <a:off x="5009500"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c1</a:t>
            </a:r>
            <a:endParaRPr sz="1000">
              <a:solidFill>
                <a:schemeClr val="dk2"/>
              </a:solidFill>
            </a:endParaRPr>
          </a:p>
        </p:txBody>
      </p:sp>
      <p:sp>
        <p:nvSpPr>
          <p:cNvPr id="88" name="Google Shape;88;p17"/>
          <p:cNvSpPr/>
          <p:nvPr/>
        </p:nvSpPr>
        <p:spPr>
          <a:xfrm>
            <a:off x="235200" y="199825"/>
            <a:ext cx="86736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Potential Git Workflow</a:t>
            </a:r>
            <a:endParaRPr/>
          </a:p>
        </p:txBody>
      </p:sp>
      <p:sp>
        <p:nvSpPr>
          <p:cNvPr id="90" name="Google Shape;90;p17"/>
          <p:cNvSpPr/>
          <p:nvPr/>
        </p:nvSpPr>
        <p:spPr>
          <a:xfrm>
            <a:off x="1859600" y="485450"/>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91" name="Google Shape;91;p17"/>
          <p:cNvSpPr/>
          <p:nvPr/>
        </p:nvSpPr>
        <p:spPr>
          <a:xfrm>
            <a:off x="581650" y="122937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c1</a:t>
            </a:r>
            <a:endParaRPr sz="1000">
              <a:solidFill>
                <a:schemeClr val="dk2"/>
              </a:solidFill>
            </a:endParaRPr>
          </a:p>
        </p:txBody>
      </p:sp>
      <p:sp>
        <p:nvSpPr>
          <p:cNvPr id="92" name="Google Shape;92;p17"/>
          <p:cNvSpPr/>
          <p:nvPr/>
        </p:nvSpPr>
        <p:spPr>
          <a:xfrm>
            <a:off x="1289100" y="122937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c2</a:t>
            </a:r>
            <a:endParaRPr sz="1000">
              <a:solidFill>
                <a:schemeClr val="dk2"/>
              </a:solidFill>
            </a:endParaRPr>
          </a:p>
        </p:txBody>
      </p:sp>
      <p:sp>
        <p:nvSpPr>
          <p:cNvPr id="93" name="Google Shape;93;p17"/>
          <p:cNvSpPr/>
          <p:nvPr/>
        </p:nvSpPr>
        <p:spPr>
          <a:xfrm>
            <a:off x="1996550" y="1229375"/>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cxnSp>
        <p:nvCxnSpPr>
          <p:cNvPr id="94" name="Google Shape;94;p17"/>
          <p:cNvCxnSpPr>
            <a:stCxn id="90" idx="2"/>
            <a:endCxn id="93" idx="0"/>
          </p:cNvCxnSpPr>
          <p:nvPr/>
        </p:nvCxnSpPr>
        <p:spPr>
          <a:xfrm>
            <a:off x="2229650" y="945950"/>
            <a:ext cx="0" cy="283500"/>
          </a:xfrm>
          <a:prstGeom prst="straightConnector1">
            <a:avLst/>
          </a:prstGeom>
          <a:noFill/>
          <a:ln w="9525" cap="flat" cmpd="sng">
            <a:solidFill>
              <a:schemeClr val="accent1"/>
            </a:solidFill>
            <a:prstDash val="solid"/>
            <a:round/>
            <a:headEnd type="none" w="med" len="med"/>
            <a:tailEnd type="triangle" w="med" len="med"/>
          </a:ln>
        </p:spPr>
      </p:cxnSp>
      <p:sp>
        <p:nvSpPr>
          <p:cNvPr id="95" name="Google Shape;95;p17"/>
          <p:cNvSpPr/>
          <p:nvPr/>
        </p:nvSpPr>
        <p:spPr>
          <a:xfrm>
            <a:off x="235200" y="2180600"/>
            <a:ext cx="42645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txBox="1"/>
          <p:nvPr/>
        </p:nvSpPr>
        <p:spPr>
          <a:xfrm>
            <a:off x="7488000" y="199825"/>
            <a:ext cx="14208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Online Repository</a:t>
            </a:r>
            <a:endParaRPr sz="1000">
              <a:solidFill>
                <a:schemeClr val="accent4"/>
              </a:solidFill>
              <a:latin typeface="Roboto"/>
              <a:ea typeface="Roboto"/>
              <a:cs typeface="Roboto"/>
              <a:sym typeface="Roboto"/>
            </a:endParaRPr>
          </a:p>
        </p:txBody>
      </p:sp>
      <p:sp>
        <p:nvSpPr>
          <p:cNvPr id="97" name="Google Shape;97;p17"/>
          <p:cNvSpPr txBox="1"/>
          <p:nvPr/>
        </p:nvSpPr>
        <p:spPr>
          <a:xfrm>
            <a:off x="2462750" y="2180600"/>
            <a:ext cx="19743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Contributor 1’s Computer</a:t>
            </a:r>
            <a:endParaRPr sz="1000">
              <a:solidFill>
                <a:schemeClr val="accent4"/>
              </a:solidFill>
              <a:latin typeface="Roboto"/>
              <a:ea typeface="Roboto"/>
              <a:cs typeface="Roboto"/>
              <a:sym typeface="Roboto"/>
            </a:endParaRPr>
          </a:p>
        </p:txBody>
      </p:sp>
      <p:sp>
        <p:nvSpPr>
          <p:cNvPr id="98" name="Google Shape;98;p17"/>
          <p:cNvSpPr/>
          <p:nvPr/>
        </p:nvSpPr>
        <p:spPr>
          <a:xfrm>
            <a:off x="4644300" y="2180600"/>
            <a:ext cx="42645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txBox="1"/>
          <p:nvPr/>
        </p:nvSpPr>
        <p:spPr>
          <a:xfrm>
            <a:off x="6923750" y="2180600"/>
            <a:ext cx="19743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Contributor 2’s Computer</a:t>
            </a:r>
            <a:endParaRPr sz="1000">
              <a:solidFill>
                <a:schemeClr val="accent4"/>
              </a:solidFill>
              <a:latin typeface="Roboto"/>
              <a:ea typeface="Roboto"/>
              <a:cs typeface="Roboto"/>
              <a:sym typeface="Roboto"/>
            </a:endParaRPr>
          </a:p>
        </p:txBody>
      </p:sp>
      <p:sp>
        <p:nvSpPr>
          <p:cNvPr id="100" name="Google Shape;100;p17"/>
          <p:cNvSpPr txBox="1"/>
          <p:nvPr/>
        </p:nvSpPr>
        <p:spPr>
          <a:xfrm>
            <a:off x="993950" y="3879350"/>
            <a:ext cx="3443100" cy="3387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1000"/>
              </a:spcBef>
              <a:spcAft>
                <a:spcPts val="1000"/>
              </a:spcAft>
              <a:buNone/>
            </a:pPr>
            <a:r>
              <a:rPr lang="en" sz="1000">
                <a:solidFill>
                  <a:schemeClr val="lt1"/>
                </a:solidFill>
                <a:latin typeface="Roboto Mono"/>
                <a:ea typeface="Roboto Mono"/>
                <a:cs typeface="Roboto Mono"/>
                <a:sym typeface="Roboto Mono"/>
              </a:rPr>
              <a:t>git clone https://your-repository.git</a:t>
            </a:r>
            <a:endParaRPr sz="1300">
              <a:solidFill>
                <a:schemeClr val="lt1"/>
              </a:solidFill>
              <a:latin typeface="Roboto"/>
              <a:ea typeface="Roboto"/>
              <a:cs typeface="Roboto"/>
              <a:sym typeface="Roboto"/>
            </a:endParaRPr>
          </a:p>
        </p:txBody>
      </p:sp>
      <p:sp>
        <p:nvSpPr>
          <p:cNvPr id="101" name="Google Shape;101;p17"/>
          <p:cNvSpPr txBox="1"/>
          <p:nvPr/>
        </p:nvSpPr>
        <p:spPr>
          <a:xfrm>
            <a:off x="5409175" y="3879350"/>
            <a:ext cx="3443100" cy="3387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1000"/>
              </a:spcBef>
              <a:spcAft>
                <a:spcPts val="1000"/>
              </a:spcAft>
              <a:buNone/>
            </a:pPr>
            <a:r>
              <a:rPr lang="en" sz="1000">
                <a:solidFill>
                  <a:schemeClr val="lt1"/>
                </a:solidFill>
                <a:latin typeface="Roboto Mono"/>
                <a:ea typeface="Roboto Mono"/>
                <a:cs typeface="Roboto Mono"/>
                <a:sym typeface="Roboto Mono"/>
              </a:rPr>
              <a:t>git clone https://your-repository.git</a:t>
            </a:r>
            <a:endParaRPr sz="1300">
              <a:solidFill>
                <a:schemeClr val="lt1"/>
              </a:solidFill>
              <a:latin typeface="Roboto"/>
              <a:ea typeface="Roboto"/>
              <a:cs typeface="Roboto"/>
              <a:sym typeface="Roboto"/>
            </a:endParaRPr>
          </a:p>
        </p:txBody>
      </p:sp>
      <p:cxnSp>
        <p:nvCxnSpPr>
          <p:cNvPr id="102" name="Google Shape;102;p17"/>
          <p:cNvCxnSpPr/>
          <p:nvPr/>
        </p:nvCxnSpPr>
        <p:spPr>
          <a:xfrm>
            <a:off x="1047850" y="1459625"/>
            <a:ext cx="241200" cy="0"/>
          </a:xfrm>
          <a:prstGeom prst="straightConnector1">
            <a:avLst/>
          </a:prstGeom>
          <a:noFill/>
          <a:ln w="9525" cap="flat" cmpd="sng">
            <a:solidFill>
              <a:schemeClr val="dk2"/>
            </a:solidFill>
            <a:prstDash val="solid"/>
            <a:round/>
            <a:headEnd type="none" w="med" len="med"/>
            <a:tailEnd type="triangle" w="med" len="med"/>
          </a:ln>
        </p:spPr>
      </p:cxnSp>
      <p:cxnSp>
        <p:nvCxnSpPr>
          <p:cNvPr id="103" name="Google Shape;103;p17"/>
          <p:cNvCxnSpPr/>
          <p:nvPr/>
        </p:nvCxnSpPr>
        <p:spPr>
          <a:xfrm>
            <a:off x="1755300" y="1459625"/>
            <a:ext cx="241200" cy="0"/>
          </a:xfrm>
          <a:prstGeom prst="straightConnector1">
            <a:avLst/>
          </a:prstGeom>
          <a:noFill/>
          <a:ln w="9525" cap="flat" cmpd="sng">
            <a:solidFill>
              <a:schemeClr val="dk2"/>
            </a:solidFill>
            <a:prstDash val="solid"/>
            <a:round/>
            <a:headEnd type="none" w="med" len="med"/>
            <a:tailEnd type="triangle" w="med" len="med"/>
          </a:ln>
        </p:spPr>
      </p:cxnSp>
      <p:sp>
        <p:nvSpPr>
          <p:cNvPr id="104" name="Google Shape;104;p17"/>
          <p:cNvSpPr/>
          <p:nvPr/>
        </p:nvSpPr>
        <p:spPr>
          <a:xfrm>
            <a:off x="1859600" y="2503425"/>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105" name="Google Shape;105;p17"/>
          <p:cNvSpPr/>
          <p:nvPr/>
        </p:nvSpPr>
        <p:spPr>
          <a:xfrm>
            <a:off x="581650" y="32473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c1</a:t>
            </a:r>
            <a:endParaRPr sz="1000">
              <a:solidFill>
                <a:schemeClr val="dk2"/>
              </a:solidFill>
            </a:endParaRPr>
          </a:p>
        </p:txBody>
      </p:sp>
      <p:sp>
        <p:nvSpPr>
          <p:cNvPr id="106" name="Google Shape;106;p17"/>
          <p:cNvSpPr/>
          <p:nvPr/>
        </p:nvSpPr>
        <p:spPr>
          <a:xfrm>
            <a:off x="1289100" y="32473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c2</a:t>
            </a:r>
            <a:endParaRPr sz="1000">
              <a:solidFill>
                <a:schemeClr val="dk2"/>
              </a:solidFill>
            </a:endParaRPr>
          </a:p>
        </p:txBody>
      </p:sp>
      <p:sp>
        <p:nvSpPr>
          <p:cNvPr id="107" name="Google Shape;107;p17"/>
          <p:cNvSpPr/>
          <p:nvPr/>
        </p:nvSpPr>
        <p:spPr>
          <a:xfrm>
            <a:off x="1996550" y="3247350"/>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cxnSp>
        <p:nvCxnSpPr>
          <p:cNvPr id="108" name="Google Shape;108;p17"/>
          <p:cNvCxnSpPr>
            <a:stCxn id="104" idx="2"/>
            <a:endCxn id="107" idx="0"/>
          </p:cNvCxnSpPr>
          <p:nvPr/>
        </p:nvCxnSpPr>
        <p:spPr>
          <a:xfrm>
            <a:off x="2229650" y="2963925"/>
            <a:ext cx="0" cy="283500"/>
          </a:xfrm>
          <a:prstGeom prst="straightConnector1">
            <a:avLst/>
          </a:prstGeom>
          <a:noFill/>
          <a:ln w="9525" cap="flat" cmpd="sng">
            <a:solidFill>
              <a:schemeClr val="accent1"/>
            </a:solidFill>
            <a:prstDash val="solid"/>
            <a:round/>
            <a:headEnd type="none" w="med" len="med"/>
            <a:tailEnd type="triangle" w="med" len="med"/>
          </a:ln>
        </p:spPr>
      </p:cxnSp>
      <p:cxnSp>
        <p:nvCxnSpPr>
          <p:cNvPr id="109" name="Google Shape;109;p17"/>
          <p:cNvCxnSpPr/>
          <p:nvPr/>
        </p:nvCxnSpPr>
        <p:spPr>
          <a:xfrm>
            <a:off x="1047850" y="3477600"/>
            <a:ext cx="241200" cy="0"/>
          </a:xfrm>
          <a:prstGeom prst="straightConnector1">
            <a:avLst/>
          </a:prstGeom>
          <a:noFill/>
          <a:ln w="9525" cap="flat" cmpd="sng">
            <a:solidFill>
              <a:schemeClr val="dk2"/>
            </a:solidFill>
            <a:prstDash val="solid"/>
            <a:round/>
            <a:headEnd type="none" w="med" len="med"/>
            <a:tailEnd type="triangle" w="med" len="med"/>
          </a:ln>
        </p:spPr>
      </p:cxnSp>
      <p:cxnSp>
        <p:nvCxnSpPr>
          <p:cNvPr id="110" name="Google Shape;110;p17"/>
          <p:cNvCxnSpPr/>
          <p:nvPr/>
        </p:nvCxnSpPr>
        <p:spPr>
          <a:xfrm>
            <a:off x="1755300" y="3477600"/>
            <a:ext cx="241200" cy="0"/>
          </a:xfrm>
          <a:prstGeom prst="straightConnector1">
            <a:avLst/>
          </a:prstGeom>
          <a:noFill/>
          <a:ln w="9525" cap="flat" cmpd="sng">
            <a:solidFill>
              <a:schemeClr val="dk2"/>
            </a:solidFill>
            <a:prstDash val="solid"/>
            <a:round/>
            <a:headEnd type="none" w="med" len="med"/>
            <a:tailEnd type="triangle" w="med" len="med"/>
          </a:ln>
        </p:spPr>
      </p:cxnSp>
      <p:sp>
        <p:nvSpPr>
          <p:cNvPr id="111" name="Google Shape;111;p17"/>
          <p:cNvSpPr/>
          <p:nvPr/>
        </p:nvSpPr>
        <p:spPr>
          <a:xfrm>
            <a:off x="6287450" y="2530325"/>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112" name="Google Shape;112;p17"/>
          <p:cNvSpPr/>
          <p:nvPr/>
        </p:nvSpPr>
        <p:spPr>
          <a:xfrm>
            <a:off x="5716950"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c2</a:t>
            </a:r>
            <a:endParaRPr sz="1000">
              <a:solidFill>
                <a:schemeClr val="dk2"/>
              </a:solidFill>
            </a:endParaRPr>
          </a:p>
        </p:txBody>
      </p:sp>
      <p:sp>
        <p:nvSpPr>
          <p:cNvPr id="113" name="Google Shape;113;p17"/>
          <p:cNvSpPr/>
          <p:nvPr/>
        </p:nvSpPr>
        <p:spPr>
          <a:xfrm>
            <a:off x="6424400" y="3274250"/>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cxnSp>
        <p:nvCxnSpPr>
          <p:cNvPr id="114" name="Google Shape;114;p17"/>
          <p:cNvCxnSpPr>
            <a:stCxn id="111" idx="2"/>
            <a:endCxn id="113" idx="0"/>
          </p:cNvCxnSpPr>
          <p:nvPr/>
        </p:nvCxnSpPr>
        <p:spPr>
          <a:xfrm>
            <a:off x="6657500" y="2990825"/>
            <a:ext cx="0" cy="283500"/>
          </a:xfrm>
          <a:prstGeom prst="straightConnector1">
            <a:avLst/>
          </a:prstGeom>
          <a:noFill/>
          <a:ln w="9525" cap="flat" cmpd="sng">
            <a:solidFill>
              <a:schemeClr val="accent1"/>
            </a:solidFill>
            <a:prstDash val="solid"/>
            <a:round/>
            <a:headEnd type="none" w="med" len="med"/>
            <a:tailEnd type="triangle" w="med" len="med"/>
          </a:ln>
        </p:spPr>
      </p:cxnSp>
      <p:cxnSp>
        <p:nvCxnSpPr>
          <p:cNvPr id="115" name="Google Shape;115;p17"/>
          <p:cNvCxnSpPr/>
          <p:nvPr/>
        </p:nvCxnSpPr>
        <p:spPr>
          <a:xfrm>
            <a:off x="5475700" y="3504500"/>
            <a:ext cx="241200" cy="0"/>
          </a:xfrm>
          <a:prstGeom prst="straightConnector1">
            <a:avLst/>
          </a:prstGeom>
          <a:noFill/>
          <a:ln w="9525" cap="flat" cmpd="sng">
            <a:solidFill>
              <a:schemeClr val="dk2"/>
            </a:solidFill>
            <a:prstDash val="solid"/>
            <a:round/>
            <a:headEnd type="none" w="med" len="med"/>
            <a:tailEnd type="triangle" w="med" len="med"/>
          </a:ln>
        </p:spPr>
      </p:cxnSp>
      <p:cxnSp>
        <p:nvCxnSpPr>
          <p:cNvPr id="116" name="Google Shape;116;p17"/>
          <p:cNvCxnSpPr/>
          <p:nvPr/>
        </p:nvCxnSpPr>
        <p:spPr>
          <a:xfrm>
            <a:off x="6183150" y="3504500"/>
            <a:ext cx="2412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p:nvPr/>
        </p:nvSpPr>
        <p:spPr>
          <a:xfrm>
            <a:off x="235200" y="199825"/>
            <a:ext cx="86736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Potential Git Workflow</a:t>
            </a:r>
            <a:endParaRPr/>
          </a:p>
        </p:txBody>
      </p:sp>
      <p:sp>
        <p:nvSpPr>
          <p:cNvPr id="123" name="Google Shape;123;p18"/>
          <p:cNvSpPr/>
          <p:nvPr/>
        </p:nvSpPr>
        <p:spPr>
          <a:xfrm>
            <a:off x="1859600" y="485450"/>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124" name="Google Shape;124;p18"/>
          <p:cNvSpPr/>
          <p:nvPr/>
        </p:nvSpPr>
        <p:spPr>
          <a:xfrm>
            <a:off x="581650" y="122937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c1</a:t>
            </a:r>
            <a:endParaRPr sz="1000">
              <a:solidFill>
                <a:schemeClr val="dk2"/>
              </a:solidFill>
            </a:endParaRPr>
          </a:p>
        </p:txBody>
      </p:sp>
      <p:sp>
        <p:nvSpPr>
          <p:cNvPr id="125" name="Google Shape;125;p18"/>
          <p:cNvSpPr/>
          <p:nvPr/>
        </p:nvSpPr>
        <p:spPr>
          <a:xfrm>
            <a:off x="1289100" y="122937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c2</a:t>
            </a:r>
            <a:endParaRPr sz="1000">
              <a:solidFill>
                <a:schemeClr val="dk2"/>
              </a:solidFill>
            </a:endParaRPr>
          </a:p>
        </p:txBody>
      </p:sp>
      <p:sp>
        <p:nvSpPr>
          <p:cNvPr id="126" name="Google Shape;126;p18"/>
          <p:cNvSpPr/>
          <p:nvPr/>
        </p:nvSpPr>
        <p:spPr>
          <a:xfrm>
            <a:off x="1996550" y="1229375"/>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cxnSp>
        <p:nvCxnSpPr>
          <p:cNvPr id="127" name="Google Shape;127;p18"/>
          <p:cNvCxnSpPr>
            <a:stCxn id="123" idx="2"/>
            <a:endCxn id="126" idx="0"/>
          </p:cNvCxnSpPr>
          <p:nvPr/>
        </p:nvCxnSpPr>
        <p:spPr>
          <a:xfrm>
            <a:off x="2229650" y="945950"/>
            <a:ext cx="0" cy="283500"/>
          </a:xfrm>
          <a:prstGeom prst="straightConnector1">
            <a:avLst/>
          </a:prstGeom>
          <a:noFill/>
          <a:ln w="9525" cap="flat" cmpd="sng">
            <a:solidFill>
              <a:schemeClr val="accent1"/>
            </a:solidFill>
            <a:prstDash val="solid"/>
            <a:round/>
            <a:headEnd type="none" w="med" len="med"/>
            <a:tailEnd type="triangle" w="med" len="med"/>
          </a:ln>
        </p:spPr>
      </p:cxnSp>
      <p:sp>
        <p:nvSpPr>
          <p:cNvPr id="128" name="Google Shape;128;p18"/>
          <p:cNvSpPr/>
          <p:nvPr/>
        </p:nvSpPr>
        <p:spPr>
          <a:xfrm>
            <a:off x="235200" y="2180600"/>
            <a:ext cx="42645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txBox="1"/>
          <p:nvPr/>
        </p:nvSpPr>
        <p:spPr>
          <a:xfrm>
            <a:off x="7488000" y="199825"/>
            <a:ext cx="14208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Online Repository</a:t>
            </a:r>
            <a:endParaRPr sz="1000">
              <a:solidFill>
                <a:schemeClr val="accent4"/>
              </a:solidFill>
              <a:latin typeface="Roboto"/>
              <a:ea typeface="Roboto"/>
              <a:cs typeface="Roboto"/>
              <a:sym typeface="Roboto"/>
            </a:endParaRPr>
          </a:p>
        </p:txBody>
      </p:sp>
      <p:sp>
        <p:nvSpPr>
          <p:cNvPr id="130" name="Google Shape;130;p18"/>
          <p:cNvSpPr txBox="1"/>
          <p:nvPr/>
        </p:nvSpPr>
        <p:spPr>
          <a:xfrm>
            <a:off x="2462750" y="2180600"/>
            <a:ext cx="19743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Contributor 1’s Computer</a:t>
            </a:r>
            <a:endParaRPr sz="1000">
              <a:solidFill>
                <a:schemeClr val="accent4"/>
              </a:solidFill>
              <a:latin typeface="Roboto"/>
              <a:ea typeface="Roboto"/>
              <a:cs typeface="Roboto"/>
              <a:sym typeface="Roboto"/>
            </a:endParaRPr>
          </a:p>
        </p:txBody>
      </p:sp>
      <p:sp>
        <p:nvSpPr>
          <p:cNvPr id="131" name="Google Shape;131;p18"/>
          <p:cNvSpPr/>
          <p:nvPr/>
        </p:nvSpPr>
        <p:spPr>
          <a:xfrm>
            <a:off x="444700" y="2530250"/>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132" name="Google Shape;132;p18"/>
          <p:cNvSpPr/>
          <p:nvPr/>
        </p:nvSpPr>
        <p:spPr>
          <a:xfrm>
            <a:off x="1010875" y="3274250"/>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cxnSp>
        <p:nvCxnSpPr>
          <p:cNvPr id="133" name="Google Shape;133;p18"/>
          <p:cNvCxnSpPr>
            <a:stCxn id="131" idx="2"/>
            <a:endCxn id="132" idx="0"/>
          </p:cNvCxnSpPr>
          <p:nvPr/>
        </p:nvCxnSpPr>
        <p:spPr>
          <a:xfrm>
            <a:off x="814750" y="2990750"/>
            <a:ext cx="429300" cy="283500"/>
          </a:xfrm>
          <a:prstGeom prst="straightConnector1">
            <a:avLst/>
          </a:prstGeom>
          <a:noFill/>
          <a:ln w="9525" cap="flat" cmpd="sng">
            <a:solidFill>
              <a:schemeClr val="accent1"/>
            </a:solidFill>
            <a:prstDash val="solid"/>
            <a:round/>
            <a:headEnd type="none" w="med" len="med"/>
            <a:tailEnd type="triangle" w="med" len="med"/>
          </a:ln>
        </p:spPr>
      </p:cxnSp>
      <p:sp>
        <p:nvSpPr>
          <p:cNvPr id="134" name="Google Shape;134;p18"/>
          <p:cNvSpPr/>
          <p:nvPr/>
        </p:nvSpPr>
        <p:spPr>
          <a:xfrm>
            <a:off x="4644300" y="2180600"/>
            <a:ext cx="42645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txBox="1"/>
          <p:nvPr/>
        </p:nvSpPr>
        <p:spPr>
          <a:xfrm>
            <a:off x="6923750" y="2180600"/>
            <a:ext cx="19743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Contributor 2’s Computer</a:t>
            </a:r>
            <a:endParaRPr sz="1000">
              <a:solidFill>
                <a:schemeClr val="accent4"/>
              </a:solidFill>
              <a:latin typeface="Roboto"/>
              <a:ea typeface="Roboto"/>
              <a:cs typeface="Roboto"/>
              <a:sym typeface="Roboto"/>
            </a:endParaRPr>
          </a:p>
        </p:txBody>
      </p:sp>
      <p:sp>
        <p:nvSpPr>
          <p:cNvPr id="136" name="Google Shape;136;p18"/>
          <p:cNvSpPr/>
          <p:nvPr/>
        </p:nvSpPr>
        <p:spPr>
          <a:xfrm>
            <a:off x="1351975" y="2530250"/>
            <a:ext cx="8238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feature1</a:t>
            </a:r>
            <a:endParaRPr sz="1200">
              <a:solidFill>
                <a:schemeClr val="lt1"/>
              </a:solidFill>
            </a:endParaRPr>
          </a:p>
        </p:txBody>
      </p:sp>
      <p:cxnSp>
        <p:nvCxnSpPr>
          <p:cNvPr id="137" name="Google Shape;137;p18"/>
          <p:cNvCxnSpPr>
            <a:stCxn id="136" idx="2"/>
            <a:endCxn id="132" idx="0"/>
          </p:cNvCxnSpPr>
          <p:nvPr/>
        </p:nvCxnSpPr>
        <p:spPr>
          <a:xfrm flipH="1">
            <a:off x="1243975" y="2990750"/>
            <a:ext cx="519900" cy="283500"/>
          </a:xfrm>
          <a:prstGeom prst="straightConnector1">
            <a:avLst/>
          </a:prstGeom>
          <a:noFill/>
          <a:ln w="9525" cap="flat" cmpd="sng">
            <a:solidFill>
              <a:schemeClr val="accent1"/>
            </a:solidFill>
            <a:prstDash val="solid"/>
            <a:round/>
            <a:headEnd type="none" w="med" len="med"/>
            <a:tailEnd type="triangle" w="med" len="med"/>
          </a:ln>
        </p:spPr>
      </p:cxnSp>
      <p:sp>
        <p:nvSpPr>
          <p:cNvPr id="138" name="Google Shape;138;p18"/>
          <p:cNvSpPr/>
          <p:nvPr/>
        </p:nvSpPr>
        <p:spPr>
          <a:xfrm>
            <a:off x="4874725" y="2530250"/>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139" name="Google Shape;139;p18"/>
          <p:cNvSpPr/>
          <p:nvPr/>
        </p:nvSpPr>
        <p:spPr>
          <a:xfrm>
            <a:off x="5440900" y="3274250"/>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cxnSp>
        <p:nvCxnSpPr>
          <p:cNvPr id="140" name="Google Shape;140;p18"/>
          <p:cNvCxnSpPr>
            <a:stCxn id="138" idx="2"/>
            <a:endCxn id="139" idx="0"/>
          </p:cNvCxnSpPr>
          <p:nvPr/>
        </p:nvCxnSpPr>
        <p:spPr>
          <a:xfrm>
            <a:off x="5244775" y="2990750"/>
            <a:ext cx="429300" cy="283500"/>
          </a:xfrm>
          <a:prstGeom prst="straightConnector1">
            <a:avLst/>
          </a:prstGeom>
          <a:noFill/>
          <a:ln w="9525" cap="flat" cmpd="sng">
            <a:solidFill>
              <a:schemeClr val="accent1"/>
            </a:solidFill>
            <a:prstDash val="solid"/>
            <a:round/>
            <a:headEnd type="none" w="med" len="med"/>
            <a:tailEnd type="triangle" w="med" len="med"/>
          </a:ln>
        </p:spPr>
      </p:cxnSp>
      <p:sp>
        <p:nvSpPr>
          <p:cNvPr id="141" name="Google Shape;141;p18"/>
          <p:cNvSpPr/>
          <p:nvPr/>
        </p:nvSpPr>
        <p:spPr>
          <a:xfrm>
            <a:off x="5782000" y="2530250"/>
            <a:ext cx="8238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feature2</a:t>
            </a:r>
            <a:endParaRPr sz="1200">
              <a:solidFill>
                <a:schemeClr val="lt1"/>
              </a:solidFill>
            </a:endParaRPr>
          </a:p>
        </p:txBody>
      </p:sp>
      <p:cxnSp>
        <p:nvCxnSpPr>
          <p:cNvPr id="142" name="Google Shape;142;p18"/>
          <p:cNvCxnSpPr>
            <a:stCxn id="141" idx="2"/>
            <a:endCxn id="139" idx="0"/>
          </p:cNvCxnSpPr>
          <p:nvPr/>
        </p:nvCxnSpPr>
        <p:spPr>
          <a:xfrm flipH="1">
            <a:off x="5674000" y="2990750"/>
            <a:ext cx="519900" cy="283500"/>
          </a:xfrm>
          <a:prstGeom prst="straightConnector1">
            <a:avLst/>
          </a:prstGeom>
          <a:noFill/>
          <a:ln w="9525" cap="flat" cmpd="sng">
            <a:solidFill>
              <a:schemeClr val="accent1"/>
            </a:solidFill>
            <a:prstDash val="solid"/>
            <a:round/>
            <a:headEnd type="none" w="med" len="med"/>
            <a:tailEnd type="triangle" w="med" len="med"/>
          </a:ln>
        </p:spPr>
      </p:cxnSp>
      <p:sp>
        <p:nvSpPr>
          <p:cNvPr id="143" name="Google Shape;143;p18"/>
          <p:cNvSpPr txBox="1"/>
          <p:nvPr/>
        </p:nvSpPr>
        <p:spPr>
          <a:xfrm>
            <a:off x="993950" y="3879350"/>
            <a:ext cx="3443100" cy="3387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1000"/>
              </a:spcBef>
              <a:spcAft>
                <a:spcPts val="1000"/>
              </a:spcAft>
              <a:buNone/>
            </a:pPr>
            <a:r>
              <a:rPr lang="en" sz="1000">
                <a:solidFill>
                  <a:schemeClr val="lt1"/>
                </a:solidFill>
                <a:latin typeface="Roboto Mono"/>
                <a:ea typeface="Roboto Mono"/>
                <a:cs typeface="Roboto Mono"/>
                <a:sym typeface="Roboto Mono"/>
              </a:rPr>
              <a:t>git checkout -b feature1</a:t>
            </a:r>
            <a:endParaRPr sz="1300">
              <a:solidFill>
                <a:schemeClr val="lt1"/>
              </a:solidFill>
              <a:latin typeface="Roboto"/>
              <a:ea typeface="Roboto"/>
              <a:cs typeface="Roboto"/>
              <a:sym typeface="Roboto"/>
            </a:endParaRPr>
          </a:p>
        </p:txBody>
      </p:sp>
      <p:sp>
        <p:nvSpPr>
          <p:cNvPr id="144" name="Google Shape;144;p18"/>
          <p:cNvSpPr txBox="1"/>
          <p:nvPr/>
        </p:nvSpPr>
        <p:spPr>
          <a:xfrm>
            <a:off x="5409175" y="3879350"/>
            <a:ext cx="3443100" cy="3387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1000"/>
              </a:spcBef>
              <a:spcAft>
                <a:spcPts val="1000"/>
              </a:spcAft>
              <a:buNone/>
            </a:pPr>
            <a:r>
              <a:rPr lang="en" sz="1000">
                <a:solidFill>
                  <a:schemeClr val="lt1"/>
                </a:solidFill>
                <a:latin typeface="Roboto Mono"/>
                <a:ea typeface="Roboto Mono"/>
                <a:cs typeface="Roboto Mono"/>
                <a:sym typeface="Roboto Mono"/>
              </a:rPr>
              <a:t>git checkout -b feature2</a:t>
            </a:r>
            <a:endParaRPr sz="1300">
              <a:solidFill>
                <a:schemeClr val="lt1"/>
              </a:solidFill>
              <a:latin typeface="Roboto"/>
              <a:ea typeface="Roboto"/>
              <a:cs typeface="Roboto"/>
              <a:sym typeface="Roboto"/>
            </a:endParaRPr>
          </a:p>
        </p:txBody>
      </p:sp>
      <p:cxnSp>
        <p:nvCxnSpPr>
          <p:cNvPr id="145" name="Google Shape;145;p18"/>
          <p:cNvCxnSpPr/>
          <p:nvPr/>
        </p:nvCxnSpPr>
        <p:spPr>
          <a:xfrm rot="10800000" flipH="1">
            <a:off x="666175" y="3504500"/>
            <a:ext cx="344700" cy="3300"/>
          </a:xfrm>
          <a:prstGeom prst="straightConnector1">
            <a:avLst/>
          </a:prstGeom>
          <a:noFill/>
          <a:ln w="9525" cap="flat" cmpd="sng">
            <a:solidFill>
              <a:schemeClr val="dk2"/>
            </a:solidFill>
            <a:prstDash val="solid"/>
            <a:round/>
            <a:headEnd type="none" w="med" len="med"/>
            <a:tailEnd type="triangle" w="med" len="med"/>
          </a:ln>
        </p:spPr>
      </p:cxnSp>
      <p:cxnSp>
        <p:nvCxnSpPr>
          <p:cNvPr id="146" name="Google Shape;146;p18"/>
          <p:cNvCxnSpPr/>
          <p:nvPr/>
        </p:nvCxnSpPr>
        <p:spPr>
          <a:xfrm rot="10800000" flipH="1">
            <a:off x="5096175" y="3504500"/>
            <a:ext cx="344700" cy="3300"/>
          </a:xfrm>
          <a:prstGeom prst="straightConnector1">
            <a:avLst/>
          </a:prstGeom>
          <a:noFill/>
          <a:ln w="9525" cap="flat" cmpd="sng">
            <a:solidFill>
              <a:schemeClr val="dk2"/>
            </a:solidFill>
            <a:prstDash val="solid"/>
            <a:round/>
            <a:headEnd type="none" w="med" len="med"/>
            <a:tailEnd type="triangle" w="med" len="med"/>
          </a:ln>
        </p:spPr>
      </p:cxnSp>
      <p:cxnSp>
        <p:nvCxnSpPr>
          <p:cNvPr id="147" name="Google Shape;147;p18"/>
          <p:cNvCxnSpPr/>
          <p:nvPr/>
        </p:nvCxnSpPr>
        <p:spPr>
          <a:xfrm>
            <a:off x="1047850" y="1459625"/>
            <a:ext cx="241200" cy="0"/>
          </a:xfrm>
          <a:prstGeom prst="straightConnector1">
            <a:avLst/>
          </a:prstGeom>
          <a:noFill/>
          <a:ln w="9525" cap="flat" cmpd="sng">
            <a:solidFill>
              <a:schemeClr val="dk2"/>
            </a:solidFill>
            <a:prstDash val="solid"/>
            <a:round/>
            <a:headEnd type="none" w="med" len="med"/>
            <a:tailEnd type="triangle" w="med" len="med"/>
          </a:ln>
        </p:spPr>
      </p:cxnSp>
      <p:cxnSp>
        <p:nvCxnSpPr>
          <p:cNvPr id="148" name="Google Shape;148;p18"/>
          <p:cNvCxnSpPr/>
          <p:nvPr/>
        </p:nvCxnSpPr>
        <p:spPr>
          <a:xfrm>
            <a:off x="1755300" y="1459625"/>
            <a:ext cx="241200" cy="0"/>
          </a:xfrm>
          <a:prstGeom prst="straightConnector1">
            <a:avLst/>
          </a:prstGeom>
          <a:noFill/>
          <a:ln w="9525" cap="flat" cmpd="sng">
            <a:solidFill>
              <a:schemeClr val="dk2"/>
            </a:solidFill>
            <a:prstDash val="solid"/>
            <a:round/>
            <a:headEnd type="none" w="med" len="med"/>
            <a:tailEnd type="triangle" w="med" len="med"/>
          </a:ln>
        </p:spPr>
      </p:cxnSp>
      <p:sp>
        <p:nvSpPr>
          <p:cNvPr id="149" name="Google Shape;149;p18"/>
          <p:cNvSpPr txBox="1"/>
          <p:nvPr/>
        </p:nvSpPr>
        <p:spPr>
          <a:xfrm>
            <a:off x="321475" y="3304400"/>
            <a:ext cx="34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p:txBody>
      </p:sp>
      <p:sp>
        <p:nvSpPr>
          <p:cNvPr id="150" name="Google Shape;150;p18"/>
          <p:cNvSpPr txBox="1"/>
          <p:nvPr/>
        </p:nvSpPr>
        <p:spPr>
          <a:xfrm>
            <a:off x="4751450" y="3306050"/>
            <a:ext cx="34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9"/>
          <p:cNvSpPr/>
          <p:nvPr/>
        </p:nvSpPr>
        <p:spPr>
          <a:xfrm>
            <a:off x="235200" y="199825"/>
            <a:ext cx="86736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Potential Git Workflow</a:t>
            </a:r>
            <a:endParaRPr/>
          </a:p>
        </p:txBody>
      </p:sp>
      <p:sp>
        <p:nvSpPr>
          <p:cNvPr id="157" name="Google Shape;157;p19"/>
          <p:cNvSpPr/>
          <p:nvPr/>
        </p:nvSpPr>
        <p:spPr>
          <a:xfrm>
            <a:off x="1859600" y="485450"/>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158" name="Google Shape;158;p19"/>
          <p:cNvSpPr/>
          <p:nvPr/>
        </p:nvSpPr>
        <p:spPr>
          <a:xfrm>
            <a:off x="581650" y="122937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c1</a:t>
            </a:r>
            <a:endParaRPr sz="1000">
              <a:solidFill>
                <a:schemeClr val="dk2"/>
              </a:solidFill>
            </a:endParaRPr>
          </a:p>
        </p:txBody>
      </p:sp>
      <p:sp>
        <p:nvSpPr>
          <p:cNvPr id="159" name="Google Shape;159;p19"/>
          <p:cNvSpPr/>
          <p:nvPr/>
        </p:nvSpPr>
        <p:spPr>
          <a:xfrm>
            <a:off x="1289100" y="122937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c2</a:t>
            </a:r>
            <a:endParaRPr sz="1000">
              <a:solidFill>
                <a:schemeClr val="dk2"/>
              </a:solidFill>
            </a:endParaRPr>
          </a:p>
        </p:txBody>
      </p:sp>
      <p:sp>
        <p:nvSpPr>
          <p:cNvPr id="160" name="Google Shape;160;p19"/>
          <p:cNvSpPr/>
          <p:nvPr/>
        </p:nvSpPr>
        <p:spPr>
          <a:xfrm>
            <a:off x="1996550" y="1229375"/>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cxnSp>
        <p:nvCxnSpPr>
          <p:cNvPr id="161" name="Google Shape;161;p19"/>
          <p:cNvCxnSpPr>
            <a:stCxn id="157" idx="2"/>
            <a:endCxn id="160" idx="0"/>
          </p:cNvCxnSpPr>
          <p:nvPr/>
        </p:nvCxnSpPr>
        <p:spPr>
          <a:xfrm>
            <a:off x="2229650" y="945950"/>
            <a:ext cx="0" cy="283500"/>
          </a:xfrm>
          <a:prstGeom prst="straightConnector1">
            <a:avLst/>
          </a:prstGeom>
          <a:noFill/>
          <a:ln w="9525" cap="flat" cmpd="sng">
            <a:solidFill>
              <a:schemeClr val="accent1"/>
            </a:solidFill>
            <a:prstDash val="solid"/>
            <a:round/>
            <a:headEnd type="none" w="med" len="med"/>
            <a:tailEnd type="triangle" w="med" len="med"/>
          </a:ln>
        </p:spPr>
      </p:cxnSp>
      <p:sp>
        <p:nvSpPr>
          <p:cNvPr id="162" name="Google Shape;162;p19"/>
          <p:cNvSpPr/>
          <p:nvPr/>
        </p:nvSpPr>
        <p:spPr>
          <a:xfrm>
            <a:off x="235200" y="2180600"/>
            <a:ext cx="42645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txBox="1"/>
          <p:nvPr/>
        </p:nvSpPr>
        <p:spPr>
          <a:xfrm>
            <a:off x="7488000" y="199825"/>
            <a:ext cx="14208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Online Repository</a:t>
            </a:r>
            <a:endParaRPr sz="1000">
              <a:solidFill>
                <a:schemeClr val="accent4"/>
              </a:solidFill>
              <a:latin typeface="Roboto"/>
              <a:ea typeface="Roboto"/>
              <a:cs typeface="Roboto"/>
              <a:sym typeface="Roboto"/>
            </a:endParaRPr>
          </a:p>
        </p:txBody>
      </p:sp>
      <p:sp>
        <p:nvSpPr>
          <p:cNvPr id="164" name="Google Shape;164;p19"/>
          <p:cNvSpPr txBox="1"/>
          <p:nvPr/>
        </p:nvSpPr>
        <p:spPr>
          <a:xfrm>
            <a:off x="2462750" y="2180600"/>
            <a:ext cx="19743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Contributor 1’s Computer</a:t>
            </a:r>
            <a:endParaRPr sz="1000">
              <a:solidFill>
                <a:schemeClr val="accent4"/>
              </a:solidFill>
              <a:latin typeface="Roboto"/>
              <a:ea typeface="Roboto"/>
              <a:cs typeface="Roboto"/>
              <a:sym typeface="Roboto"/>
            </a:endParaRPr>
          </a:p>
        </p:txBody>
      </p:sp>
      <p:sp>
        <p:nvSpPr>
          <p:cNvPr id="165" name="Google Shape;165;p19"/>
          <p:cNvSpPr/>
          <p:nvPr/>
        </p:nvSpPr>
        <p:spPr>
          <a:xfrm>
            <a:off x="444700" y="2530250"/>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166" name="Google Shape;166;p19"/>
          <p:cNvSpPr/>
          <p:nvPr/>
        </p:nvSpPr>
        <p:spPr>
          <a:xfrm>
            <a:off x="1010875"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cxnSp>
        <p:nvCxnSpPr>
          <p:cNvPr id="167" name="Google Shape;167;p19"/>
          <p:cNvCxnSpPr>
            <a:stCxn id="165" idx="2"/>
            <a:endCxn id="166" idx="0"/>
          </p:cNvCxnSpPr>
          <p:nvPr/>
        </p:nvCxnSpPr>
        <p:spPr>
          <a:xfrm>
            <a:off x="814750" y="2990750"/>
            <a:ext cx="429300" cy="283500"/>
          </a:xfrm>
          <a:prstGeom prst="straightConnector1">
            <a:avLst/>
          </a:prstGeom>
          <a:noFill/>
          <a:ln w="9525" cap="flat" cmpd="sng">
            <a:solidFill>
              <a:schemeClr val="accent1"/>
            </a:solidFill>
            <a:prstDash val="solid"/>
            <a:round/>
            <a:headEnd type="none" w="med" len="med"/>
            <a:tailEnd type="triangle" w="med" len="med"/>
          </a:ln>
        </p:spPr>
      </p:cxnSp>
      <p:sp>
        <p:nvSpPr>
          <p:cNvPr id="168" name="Google Shape;168;p19"/>
          <p:cNvSpPr/>
          <p:nvPr/>
        </p:nvSpPr>
        <p:spPr>
          <a:xfrm>
            <a:off x="4644300" y="2180600"/>
            <a:ext cx="42645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txBox="1"/>
          <p:nvPr/>
        </p:nvSpPr>
        <p:spPr>
          <a:xfrm>
            <a:off x="6923750" y="2180600"/>
            <a:ext cx="19743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Contributor 2’s Computer</a:t>
            </a:r>
            <a:endParaRPr sz="1000">
              <a:solidFill>
                <a:schemeClr val="accent4"/>
              </a:solidFill>
              <a:latin typeface="Roboto"/>
              <a:ea typeface="Roboto"/>
              <a:cs typeface="Roboto"/>
              <a:sym typeface="Roboto"/>
            </a:endParaRPr>
          </a:p>
        </p:txBody>
      </p:sp>
      <p:sp>
        <p:nvSpPr>
          <p:cNvPr id="170" name="Google Shape;170;p19"/>
          <p:cNvSpPr/>
          <p:nvPr/>
        </p:nvSpPr>
        <p:spPr>
          <a:xfrm>
            <a:off x="1755300"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c4</a:t>
            </a:r>
            <a:endParaRPr sz="1000">
              <a:solidFill>
                <a:schemeClr val="dk2"/>
              </a:solidFill>
            </a:endParaRPr>
          </a:p>
        </p:txBody>
      </p:sp>
      <p:sp>
        <p:nvSpPr>
          <p:cNvPr id="171" name="Google Shape;171;p19"/>
          <p:cNvSpPr/>
          <p:nvPr/>
        </p:nvSpPr>
        <p:spPr>
          <a:xfrm>
            <a:off x="2499725" y="3274250"/>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c6</a:t>
            </a:r>
            <a:endParaRPr sz="1000">
              <a:solidFill>
                <a:schemeClr val="dk2"/>
              </a:solidFill>
            </a:endParaRPr>
          </a:p>
        </p:txBody>
      </p:sp>
      <p:cxnSp>
        <p:nvCxnSpPr>
          <p:cNvPr id="172" name="Google Shape;172;p19"/>
          <p:cNvCxnSpPr>
            <a:stCxn id="166" idx="3"/>
            <a:endCxn id="170" idx="1"/>
          </p:cNvCxnSpPr>
          <p:nvPr/>
        </p:nvCxnSpPr>
        <p:spPr>
          <a:xfrm>
            <a:off x="1477075" y="3504500"/>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173" name="Google Shape;173;p19"/>
          <p:cNvCxnSpPr>
            <a:stCxn id="170" idx="3"/>
            <a:endCxn id="171" idx="1"/>
          </p:cNvCxnSpPr>
          <p:nvPr/>
        </p:nvCxnSpPr>
        <p:spPr>
          <a:xfrm>
            <a:off x="2221500" y="3504500"/>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174" name="Google Shape;174;p19"/>
          <p:cNvCxnSpPr>
            <a:stCxn id="159" idx="3"/>
            <a:endCxn id="159" idx="3"/>
          </p:cNvCxnSpPr>
          <p:nvPr/>
        </p:nvCxnSpPr>
        <p:spPr>
          <a:xfrm>
            <a:off x="1755300" y="1459625"/>
            <a:ext cx="0" cy="0"/>
          </a:xfrm>
          <a:prstGeom prst="straightConnector1">
            <a:avLst/>
          </a:prstGeom>
          <a:noFill/>
          <a:ln w="9525" cap="flat" cmpd="sng">
            <a:solidFill>
              <a:schemeClr val="dk2"/>
            </a:solidFill>
            <a:prstDash val="solid"/>
            <a:round/>
            <a:headEnd type="none" w="med" len="med"/>
            <a:tailEnd type="none" w="med" len="med"/>
          </a:ln>
        </p:spPr>
      </p:cxnSp>
      <p:cxnSp>
        <p:nvCxnSpPr>
          <p:cNvPr id="175" name="Google Shape;175;p19"/>
          <p:cNvCxnSpPr>
            <a:stCxn id="158" idx="3"/>
            <a:endCxn id="159" idx="1"/>
          </p:cNvCxnSpPr>
          <p:nvPr/>
        </p:nvCxnSpPr>
        <p:spPr>
          <a:xfrm>
            <a:off x="1047850" y="1459625"/>
            <a:ext cx="241200" cy="0"/>
          </a:xfrm>
          <a:prstGeom prst="straightConnector1">
            <a:avLst/>
          </a:prstGeom>
          <a:noFill/>
          <a:ln w="9525" cap="flat" cmpd="sng">
            <a:solidFill>
              <a:schemeClr val="dk2"/>
            </a:solidFill>
            <a:prstDash val="solid"/>
            <a:round/>
            <a:headEnd type="none" w="med" len="med"/>
            <a:tailEnd type="triangle" w="med" len="med"/>
          </a:ln>
        </p:spPr>
      </p:cxnSp>
      <p:cxnSp>
        <p:nvCxnSpPr>
          <p:cNvPr id="176" name="Google Shape;176;p19"/>
          <p:cNvCxnSpPr>
            <a:stCxn id="159" idx="3"/>
            <a:endCxn id="160" idx="1"/>
          </p:cNvCxnSpPr>
          <p:nvPr/>
        </p:nvCxnSpPr>
        <p:spPr>
          <a:xfrm>
            <a:off x="1755300" y="1459625"/>
            <a:ext cx="241200" cy="0"/>
          </a:xfrm>
          <a:prstGeom prst="straightConnector1">
            <a:avLst/>
          </a:prstGeom>
          <a:noFill/>
          <a:ln w="9525" cap="flat" cmpd="sng">
            <a:solidFill>
              <a:schemeClr val="dk2"/>
            </a:solidFill>
            <a:prstDash val="solid"/>
            <a:round/>
            <a:headEnd type="none" w="med" len="med"/>
            <a:tailEnd type="triangle" w="med" len="med"/>
          </a:ln>
        </p:spPr>
      </p:cxnSp>
      <p:sp>
        <p:nvSpPr>
          <p:cNvPr id="177" name="Google Shape;177;p19"/>
          <p:cNvSpPr/>
          <p:nvPr/>
        </p:nvSpPr>
        <p:spPr>
          <a:xfrm>
            <a:off x="4874700" y="2530250"/>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178" name="Google Shape;178;p19"/>
          <p:cNvSpPr/>
          <p:nvPr/>
        </p:nvSpPr>
        <p:spPr>
          <a:xfrm>
            <a:off x="5440875"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cxnSp>
        <p:nvCxnSpPr>
          <p:cNvPr id="179" name="Google Shape;179;p19"/>
          <p:cNvCxnSpPr>
            <a:stCxn id="177" idx="2"/>
            <a:endCxn id="178" idx="0"/>
          </p:cNvCxnSpPr>
          <p:nvPr/>
        </p:nvCxnSpPr>
        <p:spPr>
          <a:xfrm>
            <a:off x="5244750" y="2990750"/>
            <a:ext cx="429300" cy="283500"/>
          </a:xfrm>
          <a:prstGeom prst="straightConnector1">
            <a:avLst/>
          </a:prstGeom>
          <a:noFill/>
          <a:ln w="9525" cap="flat" cmpd="sng">
            <a:solidFill>
              <a:schemeClr val="accent1"/>
            </a:solidFill>
            <a:prstDash val="solid"/>
            <a:round/>
            <a:headEnd type="none" w="med" len="med"/>
            <a:tailEnd type="triangle" w="med" len="med"/>
          </a:ln>
        </p:spPr>
      </p:cxnSp>
      <p:sp>
        <p:nvSpPr>
          <p:cNvPr id="180" name="Google Shape;180;p19"/>
          <p:cNvSpPr/>
          <p:nvPr/>
        </p:nvSpPr>
        <p:spPr>
          <a:xfrm>
            <a:off x="6753025" y="2530238"/>
            <a:ext cx="8196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feature2</a:t>
            </a:r>
            <a:endParaRPr sz="1200">
              <a:solidFill>
                <a:schemeClr val="lt1"/>
              </a:solidFill>
            </a:endParaRPr>
          </a:p>
        </p:txBody>
      </p:sp>
      <p:cxnSp>
        <p:nvCxnSpPr>
          <p:cNvPr id="181" name="Google Shape;181;p19"/>
          <p:cNvCxnSpPr>
            <a:stCxn id="180" idx="2"/>
            <a:endCxn id="182" idx="0"/>
          </p:cNvCxnSpPr>
          <p:nvPr/>
        </p:nvCxnSpPr>
        <p:spPr>
          <a:xfrm>
            <a:off x="7162825" y="2990738"/>
            <a:ext cx="0" cy="283500"/>
          </a:xfrm>
          <a:prstGeom prst="straightConnector1">
            <a:avLst/>
          </a:prstGeom>
          <a:noFill/>
          <a:ln w="9525" cap="flat" cmpd="sng">
            <a:solidFill>
              <a:schemeClr val="accent1"/>
            </a:solidFill>
            <a:prstDash val="solid"/>
            <a:round/>
            <a:headEnd type="none" w="med" len="med"/>
            <a:tailEnd type="triangle" w="med" len="med"/>
          </a:ln>
        </p:spPr>
      </p:cxnSp>
      <p:sp>
        <p:nvSpPr>
          <p:cNvPr id="183" name="Google Shape;183;p19"/>
          <p:cNvSpPr/>
          <p:nvPr/>
        </p:nvSpPr>
        <p:spPr>
          <a:xfrm>
            <a:off x="6185300"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c5</a:t>
            </a:r>
            <a:endParaRPr sz="1000">
              <a:solidFill>
                <a:schemeClr val="dk2"/>
              </a:solidFill>
            </a:endParaRPr>
          </a:p>
        </p:txBody>
      </p:sp>
      <p:sp>
        <p:nvSpPr>
          <p:cNvPr id="182" name="Google Shape;182;p19"/>
          <p:cNvSpPr/>
          <p:nvPr/>
        </p:nvSpPr>
        <p:spPr>
          <a:xfrm>
            <a:off x="6929725" y="3274250"/>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c7</a:t>
            </a:r>
            <a:endParaRPr sz="1000">
              <a:solidFill>
                <a:schemeClr val="dk2"/>
              </a:solidFill>
            </a:endParaRPr>
          </a:p>
        </p:txBody>
      </p:sp>
      <p:cxnSp>
        <p:nvCxnSpPr>
          <p:cNvPr id="184" name="Google Shape;184;p19"/>
          <p:cNvCxnSpPr>
            <a:stCxn id="178" idx="3"/>
            <a:endCxn id="183" idx="1"/>
          </p:cNvCxnSpPr>
          <p:nvPr/>
        </p:nvCxnSpPr>
        <p:spPr>
          <a:xfrm>
            <a:off x="5907075" y="3504500"/>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185" name="Google Shape;185;p19"/>
          <p:cNvCxnSpPr>
            <a:stCxn id="183" idx="3"/>
            <a:endCxn id="182" idx="1"/>
          </p:cNvCxnSpPr>
          <p:nvPr/>
        </p:nvCxnSpPr>
        <p:spPr>
          <a:xfrm>
            <a:off x="6651500" y="3504500"/>
            <a:ext cx="278100" cy="0"/>
          </a:xfrm>
          <a:prstGeom prst="straightConnector1">
            <a:avLst/>
          </a:prstGeom>
          <a:noFill/>
          <a:ln w="9525" cap="flat" cmpd="sng">
            <a:solidFill>
              <a:schemeClr val="dk2"/>
            </a:solidFill>
            <a:prstDash val="solid"/>
            <a:round/>
            <a:headEnd type="none" w="med" len="med"/>
            <a:tailEnd type="triangle" w="med" len="med"/>
          </a:ln>
        </p:spPr>
      </p:cxnSp>
      <p:sp>
        <p:nvSpPr>
          <p:cNvPr id="186" name="Google Shape;186;p19"/>
          <p:cNvSpPr txBox="1"/>
          <p:nvPr/>
        </p:nvSpPr>
        <p:spPr>
          <a:xfrm>
            <a:off x="993950" y="3879350"/>
            <a:ext cx="3443100" cy="6927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1000"/>
              </a:spcBef>
              <a:spcAft>
                <a:spcPts val="1000"/>
              </a:spcAft>
              <a:buNone/>
            </a:pPr>
            <a:r>
              <a:rPr lang="en" sz="1000">
                <a:solidFill>
                  <a:schemeClr val="lt1"/>
                </a:solidFill>
                <a:latin typeface="Roboto Mono"/>
                <a:ea typeface="Roboto Mono"/>
                <a:cs typeface="Roboto Mono"/>
                <a:sym typeface="Roboto Mono"/>
              </a:rPr>
              <a:t>git add .</a:t>
            </a:r>
            <a:br>
              <a:rPr lang="en" sz="1000">
                <a:solidFill>
                  <a:schemeClr val="lt1"/>
                </a:solidFill>
                <a:latin typeface="Roboto Mono"/>
                <a:ea typeface="Roboto Mono"/>
                <a:cs typeface="Roboto Mono"/>
                <a:sym typeface="Roboto Mono"/>
              </a:rPr>
            </a:br>
            <a:r>
              <a:rPr lang="en" sz="1000">
                <a:solidFill>
                  <a:schemeClr val="lt1"/>
                </a:solidFill>
                <a:latin typeface="Roboto Mono"/>
                <a:ea typeface="Roboto Mono"/>
                <a:cs typeface="Roboto Mono"/>
                <a:sym typeface="Roboto Mono"/>
              </a:rPr>
              <a:t>git commit -m “Added deleting”</a:t>
            </a:r>
            <a:br>
              <a:rPr lang="en" sz="1000">
                <a:solidFill>
                  <a:schemeClr val="lt1"/>
                </a:solidFill>
                <a:latin typeface="Roboto Mono"/>
                <a:ea typeface="Roboto Mono"/>
                <a:cs typeface="Roboto Mono"/>
                <a:sym typeface="Roboto Mono"/>
              </a:rPr>
            </a:br>
            <a:r>
              <a:rPr lang="en" sz="1000">
                <a:solidFill>
                  <a:schemeClr val="accent5"/>
                </a:solidFill>
                <a:latin typeface="Roboto Mono"/>
                <a:ea typeface="Roboto Mono"/>
                <a:cs typeface="Roboto Mono"/>
                <a:sym typeface="Roboto Mono"/>
              </a:rPr>
              <a:t>...</a:t>
            </a:r>
            <a:endParaRPr sz="1300">
              <a:solidFill>
                <a:schemeClr val="accent5"/>
              </a:solidFill>
              <a:latin typeface="Roboto"/>
              <a:ea typeface="Roboto"/>
              <a:cs typeface="Roboto"/>
              <a:sym typeface="Roboto"/>
            </a:endParaRPr>
          </a:p>
        </p:txBody>
      </p:sp>
      <p:sp>
        <p:nvSpPr>
          <p:cNvPr id="187" name="Google Shape;187;p19"/>
          <p:cNvSpPr txBox="1"/>
          <p:nvPr/>
        </p:nvSpPr>
        <p:spPr>
          <a:xfrm>
            <a:off x="5409175" y="3879350"/>
            <a:ext cx="3443100" cy="6927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1000"/>
              </a:spcBef>
              <a:spcAft>
                <a:spcPts val="1000"/>
              </a:spcAft>
              <a:buNone/>
            </a:pPr>
            <a:r>
              <a:rPr lang="en" sz="1000">
                <a:solidFill>
                  <a:schemeClr val="lt1"/>
                </a:solidFill>
                <a:latin typeface="Roboto Mono"/>
                <a:ea typeface="Roboto Mono"/>
                <a:cs typeface="Roboto Mono"/>
                <a:sym typeface="Roboto Mono"/>
              </a:rPr>
              <a:t>git add .</a:t>
            </a:r>
            <a:br>
              <a:rPr lang="en" sz="1000">
                <a:solidFill>
                  <a:schemeClr val="lt1"/>
                </a:solidFill>
                <a:latin typeface="Roboto Mono"/>
                <a:ea typeface="Roboto Mono"/>
                <a:cs typeface="Roboto Mono"/>
                <a:sym typeface="Roboto Mono"/>
              </a:rPr>
            </a:br>
            <a:r>
              <a:rPr lang="en" sz="1000">
                <a:solidFill>
                  <a:schemeClr val="lt1"/>
                </a:solidFill>
                <a:latin typeface="Roboto Mono"/>
                <a:ea typeface="Roboto Mono"/>
                <a:cs typeface="Roboto Mono"/>
                <a:sym typeface="Roboto Mono"/>
              </a:rPr>
              <a:t>git commit -m “Added updating”</a:t>
            </a:r>
            <a:br>
              <a:rPr lang="en" sz="1000">
                <a:solidFill>
                  <a:schemeClr val="lt1"/>
                </a:solidFill>
                <a:latin typeface="Roboto Mono"/>
                <a:ea typeface="Roboto Mono"/>
                <a:cs typeface="Roboto Mono"/>
                <a:sym typeface="Roboto Mono"/>
              </a:rPr>
            </a:br>
            <a:r>
              <a:rPr lang="en" sz="1000">
                <a:solidFill>
                  <a:schemeClr val="accent5"/>
                </a:solidFill>
                <a:latin typeface="Roboto Mono"/>
                <a:ea typeface="Roboto Mono"/>
                <a:cs typeface="Roboto Mono"/>
                <a:sym typeface="Roboto Mono"/>
              </a:rPr>
              <a:t>...</a:t>
            </a:r>
            <a:endParaRPr sz="1300">
              <a:solidFill>
                <a:schemeClr val="accent5"/>
              </a:solidFill>
              <a:latin typeface="Roboto"/>
              <a:ea typeface="Roboto"/>
              <a:cs typeface="Roboto"/>
              <a:sym typeface="Roboto"/>
            </a:endParaRPr>
          </a:p>
        </p:txBody>
      </p:sp>
      <p:cxnSp>
        <p:nvCxnSpPr>
          <p:cNvPr id="188" name="Google Shape;188;p19"/>
          <p:cNvCxnSpPr/>
          <p:nvPr/>
        </p:nvCxnSpPr>
        <p:spPr>
          <a:xfrm rot="10800000" flipH="1">
            <a:off x="666175" y="3504500"/>
            <a:ext cx="344700" cy="3300"/>
          </a:xfrm>
          <a:prstGeom prst="straightConnector1">
            <a:avLst/>
          </a:prstGeom>
          <a:noFill/>
          <a:ln w="9525" cap="flat" cmpd="sng">
            <a:solidFill>
              <a:schemeClr val="dk2"/>
            </a:solidFill>
            <a:prstDash val="solid"/>
            <a:round/>
            <a:headEnd type="none" w="med" len="med"/>
            <a:tailEnd type="triangle" w="med" len="med"/>
          </a:ln>
        </p:spPr>
      </p:cxnSp>
      <p:cxnSp>
        <p:nvCxnSpPr>
          <p:cNvPr id="189" name="Google Shape;189;p19"/>
          <p:cNvCxnSpPr/>
          <p:nvPr/>
        </p:nvCxnSpPr>
        <p:spPr>
          <a:xfrm rot="10800000" flipH="1">
            <a:off x="5096175" y="3504500"/>
            <a:ext cx="344700" cy="3300"/>
          </a:xfrm>
          <a:prstGeom prst="straightConnector1">
            <a:avLst/>
          </a:prstGeom>
          <a:noFill/>
          <a:ln w="9525" cap="flat" cmpd="sng">
            <a:solidFill>
              <a:schemeClr val="dk2"/>
            </a:solidFill>
            <a:prstDash val="solid"/>
            <a:round/>
            <a:headEnd type="none" w="med" len="med"/>
            <a:tailEnd type="triangle" w="med" len="med"/>
          </a:ln>
        </p:spPr>
      </p:cxnSp>
      <p:sp>
        <p:nvSpPr>
          <p:cNvPr id="190" name="Google Shape;190;p19"/>
          <p:cNvSpPr txBox="1"/>
          <p:nvPr/>
        </p:nvSpPr>
        <p:spPr>
          <a:xfrm>
            <a:off x="321475" y="3304400"/>
            <a:ext cx="34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p:txBody>
      </p:sp>
      <p:sp>
        <p:nvSpPr>
          <p:cNvPr id="191" name="Google Shape;191;p19"/>
          <p:cNvSpPr txBox="1"/>
          <p:nvPr/>
        </p:nvSpPr>
        <p:spPr>
          <a:xfrm>
            <a:off x="4751450" y="3306050"/>
            <a:ext cx="34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p:txBody>
      </p:sp>
      <p:sp>
        <p:nvSpPr>
          <p:cNvPr id="192" name="Google Shape;192;p19"/>
          <p:cNvSpPr/>
          <p:nvPr/>
        </p:nvSpPr>
        <p:spPr>
          <a:xfrm>
            <a:off x="2330525" y="2533125"/>
            <a:ext cx="8046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feature1</a:t>
            </a:r>
            <a:endParaRPr sz="1200">
              <a:solidFill>
                <a:schemeClr val="lt1"/>
              </a:solidFill>
            </a:endParaRPr>
          </a:p>
        </p:txBody>
      </p:sp>
      <p:cxnSp>
        <p:nvCxnSpPr>
          <p:cNvPr id="193" name="Google Shape;193;p19"/>
          <p:cNvCxnSpPr>
            <a:stCxn id="192" idx="2"/>
          </p:cNvCxnSpPr>
          <p:nvPr/>
        </p:nvCxnSpPr>
        <p:spPr>
          <a:xfrm>
            <a:off x="2732825" y="2993625"/>
            <a:ext cx="0" cy="280500"/>
          </a:xfrm>
          <a:prstGeom prst="straightConnector1">
            <a:avLst/>
          </a:prstGeom>
          <a:noFill/>
          <a:ln w="9525" cap="flat" cmpd="sng">
            <a:solidFill>
              <a:schemeClr val="accent1"/>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0"/>
          <p:cNvSpPr/>
          <p:nvPr/>
        </p:nvSpPr>
        <p:spPr>
          <a:xfrm>
            <a:off x="235200" y="199825"/>
            <a:ext cx="86736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Potential Git Workflow</a:t>
            </a:r>
            <a:endParaRPr/>
          </a:p>
        </p:txBody>
      </p:sp>
      <p:sp>
        <p:nvSpPr>
          <p:cNvPr id="200" name="Google Shape;200;p20"/>
          <p:cNvSpPr/>
          <p:nvPr/>
        </p:nvSpPr>
        <p:spPr>
          <a:xfrm>
            <a:off x="1859600" y="485450"/>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201" name="Google Shape;201;p20"/>
          <p:cNvSpPr/>
          <p:nvPr/>
        </p:nvSpPr>
        <p:spPr>
          <a:xfrm>
            <a:off x="581650" y="122937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c1</a:t>
            </a:r>
            <a:endParaRPr sz="1000">
              <a:solidFill>
                <a:schemeClr val="dk2"/>
              </a:solidFill>
            </a:endParaRPr>
          </a:p>
        </p:txBody>
      </p:sp>
      <p:sp>
        <p:nvSpPr>
          <p:cNvPr id="202" name="Google Shape;202;p20"/>
          <p:cNvSpPr/>
          <p:nvPr/>
        </p:nvSpPr>
        <p:spPr>
          <a:xfrm>
            <a:off x="1289100" y="122937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c2</a:t>
            </a:r>
            <a:endParaRPr sz="1000">
              <a:solidFill>
                <a:schemeClr val="dk2"/>
              </a:solidFill>
            </a:endParaRPr>
          </a:p>
        </p:txBody>
      </p:sp>
      <p:sp>
        <p:nvSpPr>
          <p:cNvPr id="203" name="Google Shape;203;p20"/>
          <p:cNvSpPr/>
          <p:nvPr/>
        </p:nvSpPr>
        <p:spPr>
          <a:xfrm>
            <a:off x="1996550" y="1229375"/>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cxnSp>
        <p:nvCxnSpPr>
          <p:cNvPr id="204" name="Google Shape;204;p20"/>
          <p:cNvCxnSpPr>
            <a:stCxn id="200" idx="2"/>
            <a:endCxn id="203" idx="0"/>
          </p:cNvCxnSpPr>
          <p:nvPr/>
        </p:nvCxnSpPr>
        <p:spPr>
          <a:xfrm>
            <a:off x="2229650" y="945950"/>
            <a:ext cx="0" cy="283500"/>
          </a:xfrm>
          <a:prstGeom prst="straightConnector1">
            <a:avLst/>
          </a:prstGeom>
          <a:noFill/>
          <a:ln w="9525" cap="flat" cmpd="sng">
            <a:solidFill>
              <a:schemeClr val="accent1"/>
            </a:solidFill>
            <a:prstDash val="solid"/>
            <a:round/>
            <a:headEnd type="none" w="med" len="med"/>
            <a:tailEnd type="triangle" w="med" len="med"/>
          </a:ln>
        </p:spPr>
      </p:cxnSp>
      <p:sp>
        <p:nvSpPr>
          <p:cNvPr id="205" name="Google Shape;205;p20"/>
          <p:cNvSpPr/>
          <p:nvPr/>
        </p:nvSpPr>
        <p:spPr>
          <a:xfrm>
            <a:off x="235200" y="2180600"/>
            <a:ext cx="42645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txBox="1"/>
          <p:nvPr/>
        </p:nvSpPr>
        <p:spPr>
          <a:xfrm>
            <a:off x="7488000" y="199825"/>
            <a:ext cx="14208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Online Repository</a:t>
            </a:r>
            <a:endParaRPr sz="1000">
              <a:solidFill>
                <a:schemeClr val="accent4"/>
              </a:solidFill>
              <a:latin typeface="Roboto"/>
              <a:ea typeface="Roboto"/>
              <a:cs typeface="Roboto"/>
              <a:sym typeface="Roboto"/>
            </a:endParaRPr>
          </a:p>
        </p:txBody>
      </p:sp>
      <p:sp>
        <p:nvSpPr>
          <p:cNvPr id="207" name="Google Shape;207;p20"/>
          <p:cNvSpPr txBox="1"/>
          <p:nvPr/>
        </p:nvSpPr>
        <p:spPr>
          <a:xfrm>
            <a:off x="2462750" y="2180600"/>
            <a:ext cx="19743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Contributor 1’s Computer</a:t>
            </a:r>
            <a:endParaRPr sz="1000">
              <a:solidFill>
                <a:schemeClr val="accent4"/>
              </a:solidFill>
              <a:latin typeface="Roboto"/>
              <a:ea typeface="Roboto"/>
              <a:cs typeface="Roboto"/>
              <a:sym typeface="Roboto"/>
            </a:endParaRPr>
          </a:p>
        </p:txBody>
      </p:sp>
      <p:sp>
        <p:nvSpPr>
          <p:cNvPr id="208" name="Google Shape;208;p20"/>
          <p:cNvSpPr/>
          <p:nvPr/>
        </p:nvSpPr>
        <p:spPr>
          <a:xfrm>
            <a:off x="444700" y="2530250"/>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209" name="Google Shape;209;p20"/>
          <p:cNvSpPr/>
          <p:nvPr/>
        </p:nvSpPr>
        <p:spPr>
          <a:xfrm>
            <a:off x="1010875" y="3274250"/>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cxnSp>
        <p:nvCxnSpPr>
          <p:cNvPr id="210" name="Google Shape;210;p20"/>
          <p:cNvCxnSpPr>
            <a:stCxn id="208" idx="2"/>
            <a:endCxn id="209" idx="0"/>
          </p:cNvCxnSpPr>
          <p:nvPr/>
        </p:nvCxnSpPr>
        <p:spPr>
          <a:xfrm>
            <a:off x="814750" y="2990750"/>
            <a:ext cx="429300" cy="283500"/>
          </a:xfrm>
          <a:prstGeom prst="straightConnector1">
            <a:avLst/>
          </a:prstGeom>
          <a:noFill/>
          <a:ln w="9525" cap="flat" cmpd="sng">
            <a:solidFill>
              <a:schemeClr val="accent1"/>
            </a:solidFill>
            <a:prstDash val="solid"/>
            <a:round/>
            <a:headEnd type="none" w="med" len="med"/>
            <a:tailEnd type="triangle" w="med" len="med"/>
          </a:ln>
        </p:spPr>
      </p:cxnSp>
      <p:sp>
        <p:nvSpPr>
          <p:cNvPr id="211" name="Google Shape;211;p20"/>
          <p:cNvSpPr/>
          <p:nvPr/>
        </p:nvSpPr>
        <p:spPr>
          <a:xfrm>
            <a:off x="4644300" y="2180600"/>
            <a:ext cx="42645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0"/>
          <p:cNvSpPr txBox="1"/>
          <p:nvPr/>
        </p:nvSpPr>
        <p:spPr>
          <a:xfrm>
            <a:off x="6923750" y="2180600"/>
            <a:ext cx="19743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Contributor 2’s Computer</a:t>
            </a:r>
            <a:endParaRPr sz="1000">
              <a:solidFill>
                <a:schemeClr val="accent4"/>
              </a:solidFill>
              <a:latin typeface="Roboto"/>
              <a:ea typeface="Roboto"/>
              <a:cs typeface="Roboto"/>
              <a:sym typeface="Roboto"/>
            </a:endParaRPr>
          </a:p>
        </p:txBody>
      </p:sp>
      <p:sp>
        <p:nvSpPr>
          <p:cNvPr id="213" name="Google Shape;213;p20"/>
          <p:cNvSpPr/>
          <p:nvPr/>
        </p:nvSpPr>
        <p:spPr>
          <a:xfrm>
            <a:off x="2330525" y="2533125"/>
            <a:ext cx="8046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feature1</a:t>
            </a:r>
            <a:endParaRPr sz="1200">
              <a:solidFill>
                <a:schemeClr val="lt1"/>
              </a:solidFill>
            </a:endParaRPr>
          </a:p>
        </p:txBody>
      </p:sp>
      <p:cxnSp>
        <p:nvCxnSpPr>
          <p:cNvPr id="214" name="Google Shape;214;p20"/>
          <p:cNvCxnSpPr>
            <a:stCxn id="213" idx="2"/>
            <a:endCxn id="215" idx="0"/>
          </p:cNvCxnSpPr>
          <p:nvPr/>
        </p:nvCxnSpPr>
        <p:spPr>
          <a:xfrm>
            <a:off x="2732825" y="2993625"/>
            <a:ext cx="0" cy="280500"/>
          </a:xfrm>
          <a:prstGeom prst="straightConnector1">
            <a:avLst/>
          </a:prstGeom>
          <a:noFill/>
          <a:ln w="9525" cap="flat" cmpd="sng">
            <a:solidFill>
              <a:schemeClr val="accent1"/>
            </a:solidFill>
            <a:prstDash val="solid"/>
            <a:round/>
            <a:headEnd type="none" w="med" len="med"/>
            <a:tailEnd type="triangle" w="med" len="med"/>
          </a:ln>
        </p:spPr>
      </p:cxnSp>
      <p:sp>
        <p:nvSpPr>
          <p:cNvPr id="216" name="Google Shape;216;p20"/>
          <p:cNvSpPr/>
          <p:nvPr/>
        </p:nvSpPr>
        <p:spPr>
          <a:xfrm>
            <a:off x="1755300"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c4</a:t>
            </a:r>
            <a:endParaRPr sz="1000">
              <a:solidFill>
                <a:schemeClr val="dk2"/>
              </a:solidFill>
            </a:endParaRPr>
          </a:p>
        </p:txBody>
      </p:sp>
      <p:sp>
        <p:nvSpPr>
          <p:cNvPr id="215" name="Google Shape;215;p20"/>
          <p:cNvSpPr/>
          <p:nvPr/>
        </p:nvSpPr>
        <p:spPr>
          <a:xfrm>
            <a:off x="2499725"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c6</a:t>
            </a:r>
            <a:endParaRPr sz="1000">
              <a:solidFill>
                <a:schemeClr val="dk2"/>
              </a:solidFill>
            </a:endParaRPr>
          </a:p>
        </p:txBody>
      </p:sp>
      <p:cxnSp>
        <p:nvCxnSpPr>
          <p:cNvPr id="217" name="Google Shape;217;p20"/>
          <p:cNvCxnSpPr>
            <a:stCxn id="209" idx="3"/>
            <a:endCxn id="216" idx="1"/>
          </p:cNvCxnSpPr>
          <p:nvPr/>
        </p:nvCxnSpPr>
        <p:spPr>
          <a:xfrm>
            <a:off x="1477075" y="3504500"/>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218" name="Google Shape;218;p20"/>
          <p:cNvCxnSpPr>
            <a:stCxn id="216" idx="3"/>
            <a:endCxn id="215" idx="1"/>
          </p:cNvCxnSpPr>
          <p:nvPr/>
        </p:nvCxnSpPr>
        <p:spPr>
          <a:xfrm>
            <a:off x="2221500" y="3504500"/>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219" name="Google Shape;219;p20"/>
          <p:cNvCxnSpPr>
            <a:stCxn id="202" idx="3"/>
            <a:endCxn id="202" idx="3"/>
          </p:cNvCxnSpPr>
          <p:nvPr/>
        </p:nvCxnSpPr>
        <p:spPr>
          <a:xfrm>
            <a:off x="1755300" y="1459625"/>
            <a:ext cx="0" cy="0"/>
          </a:xfrm>
          <a:prstGeom prst="straightConnector1">
            <a:avLst/>
          </a:prstGeom>
          <a:noFill/>
          <a:ln w="9525" cap="flat" cmpd="sng">
            <a:solidFill>
              <a:schemeClr val="dk2"/>
            </a:solidFill>
            <a:prstDash val="solid"/>
            <a:round/>
            <a:headEnd type="none" w="med" len="med"/>
            <a:tailEnd type="none" w="med" len="med"/>
          </a:ln>
        </p:spPr>
      </p:cxnSp>
      <p:cxnSp>
        <p:nvCxnSpPr>
          <p:cNvPr id="220" name="Google Shape;220;p20"/>
          <p:cNvCxnSpPr>
            <a:stCxn id="201" idx="3"/>
            <a:endCxn id="202" idx="1"/>
          </p:cNvCxnSpPr>
          <p:nvPr/>
        </p:nvCxnSpPr>
        <p:spPr>
          <a:xfrm>
            <a:off x="1047850" y="1459625"/>
            <a:ext cx="241200" cy="0"/>
          </a:xfrm>
          <a:prstGeom prst="straightConnector1">
            <a:avLst/>
          </a:prstGeom>
          <a:noFill/>
          <a:ln w="9525" cap="flat" cmpd="sng">
            <a:solidFill>
              <a:schemeClr val="dk2"/>
            </a:solidFill>
            <a:prstDash val="solid"/>
            <a:round/>
            <a:headEnd type="none" w="med" len="med"/>
            <a:tailEnd type="triangle" w="med" len="med"/>
          </a:ln>
        </p:spPr>
      </p:cxnSp>
      <p:cxnSp>
        <p:nvCxnSpPr>
          <p:cNvPr id="221" name="Google Shape;221;p20"/>
          <p:cNvCxnSpPr>
            <a:stCxn id="202" idx="3"/>
            <a:endCxn id="203" idx="1"/>
          </p:cNvCxnSpPr>
          <p:nvPr/>
        </p:nvCxnSpPr>
        <p:spPr>
          <a:xfrm>
            <a:off x="1755300" y="1459625"/>
            <a:ext cx="241200" cy="0"/>
          </a:xfrm>
          <a:prstGeom prst="straightConnector1">
            <a:avLst/>
          </a:prstGeom>
          <a:noFill/>
          <a:ln w="9525" cap="flat" cmpd="sng">
            <a:solidFill>
              <a:schemeClr val="dk2"/>
            </a:solidFill>
            <a:prstDash val="solid"/>
            <a:round/>
            <a:headEnd type="none" w="med" len="med"/>
            <a:tailEnd type="triangle" w="med" len="med"/>
          </a:ln>
        </p:spPr>
      </p:cxnSp>
      <p:sp>
        <p:nvSpPr>
          <p:cNvPr id="222" name="Google Shape;222;p20"/>
          <p:cNvSpPr/>
          <p:nvPr/>
        </p:nvSpPr>
        <p:spPr>
          <a:xfrm>
            <a:off x="4874700" y="2530250"/>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223" name="Google Shape;223;p20"/>
          <p:cNvSpPr/>
          <p:nvPr/>
        </p:nvSpPr>
        <p:spPr>
          <a:xfrm>
            <a:off x="5440875"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cxnSp>
        <p:nvCxnSpPr>
          <p:cNvPr id="224" name="Google Shape;224;p20"/>
          <p:cNvCxnSpPr>
            <a:stCxn id="222" idx="2"/>
            <a:endCxn id="223" idx="0"/>
          </p:cNvCxnSpPr>
          <p:nvPr/>
        </p:nvCxnSpPr>
        <p:spPr>
          <a:xfrm>
            <a:off x="5244750" y="2990750"/>
            <a:ext cx="429300" cy="283500"/>
          </a:xfrm>
          <a:prstGeom prst="straightConnector1">
            <a:avLst/>
          </a:prstGeom>
          <a:noFill/>
          <a:ln w="9525" cap="flat" cmpd="sng">
            <a:solidFill>
              <a:schemeClr val="accent1"/>
            </a:solidFill>
            <a:prstDash val="solid"/>
            <a:round/>
            <a:headEnd type="none" w="med" len="med"/>
            <a:tailEnd type="triangle" w="med" len="med"/>
          </a:ln>
        </p:spPr>
      </p:cxnSp>
      <p:cxnSp>
        <p:nvCxnSpPr>
          <p:cNvPr id="225" name="Google Shape;225;p20"/>
          <p:cNvCxnSpPr>
            <a:stCxn id="226" idx="2"/>
            <a:endCxn id="227" idx="0"/>
          </p:cNvCxnSpPr>
          <p:nvPr/>
        </p:nvCxnSpPr>
        <p:spPr>
          <a:xfrm>
            <a:off x="7162825" y="2990750"/>
            <a:ext cx="0" cy="283500"/>
          </a:xfrm>
          <a:prstGeom prst="straightConnector1">
            <a:avLst/>
          </a:prstGeom>
          <a:noFill/>
          <a:ln w="9525" cap="flat" cmpd="sng">
            <a:solidFill>
              <a:schemeClr val="accent1"/>
            </a:solidFill>
            <a:prstDash val="solid"/>
            <a:round/>
            <a:headEnd type="none" w="med" len="med"/>
            <a:tailEnd type="triangle" w="med" len="med"/>
          </a:ln>
        </p:spPr>
      </p:cxnSp>
      <p:sp>
        <p:nvSpPr>
          <p:cNvPr id="228" name="Google Shape;228;p20"/>
          <p:cNvSpPr/>
          <p:nvPr/>
        </p:nvSpPr>
        <p:spPr>
          <a:xfrm>
            <a:off x="6185300"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c5</a:t>
            </a:r>
            <a:endParaRPr sz="1000">
              <a:solidFill>
                <a:schemeClr val="dk2"/>
              </a:solidFill>
            </a:endParaRPr>
          </a:p>
        </p:txBody>
      </p:sp>
      <p:sp>
        <p:nvSpPr>
          <p:cNvPr id="227" name="Google Shape;227;p20"/>
          <p:cNvSpPr/>
          <p:nvPr/>
        </p:nvSpPr>
        <p:spPr>
          <a:xfrm>
            <a:off x="6929725" y="3274250"/>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c7</a:t>
            </a:r>
            <a:endParaRPr sz="1000">
              <a:solidFill>
                <a:schemeClr val="dk2"/>
              </a:solidFill>
            </a:endParaRPr>
          </a:p>
        </p:txBody>
      </p:sp>
      <p:cxnSp>
        <p:nvCxnSpPr>
          <p:cNvPr id="229" name="Google Shape;229;p20"/>
          <p:cNvCxnSpPr>
            <a:stCxn id="223" idx="3"/>
            <a:endCxn id="228" idx="1"/>
          </p:cNvCxnSpPr>
          <p:nvPr/>
        </p:nvCxnSpPr>
        <p:spPr>
          <a:xfrm>
            <a:off x="5907075" y="3504500"/>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230" name="Google Shape;230;p20"/>
          <p:cNvCxnSpPr>
            <a:stCxn id="228" idx="3"/>
            <a:endCxn id="227" idx="1"/>
          </p:cNvCxnSpPr>
          <p:nvPr/>
        </p:nvCxnSpPr>
        <p:spPr>
          <a:xfrm>
            <a:off x="6651500" y="3504500"/>
            <a:ext cx="278100" cy="0"/>
          </a:xfrm>
          <a:prstGeom prst="straightConnector1">
            <a:avLst/>
          </a:prstGeom>
          <a:noFill/>
          <a:ln w="9525" cap="flat" cmpd="sng">
            <a:solidFill>
              <a:schemeClr val="dk2"/>
            </a:solidFill>
            <a:prstDash val="solid"/>
            <a:round/>
            <a:headEnd type="none" w="med" len="med"/>
            <a:tailEnd type="triangle" w="med" len="med"/>
          </a:ln>
        </p:spPr>
      </p:cxnSp>
      <p:sp>
        <p:nvSpPr>
          <p:cNvPr id="231" name="Google Shape;231;p20"/>
          <p:cNvSpPr txBox="1"/>
          <p:nvPr/>
        </p:nvSpPr>
        <p:spPr>
          <a:xfrm>
            <a:off x="993950" y="3879350"/>
            <a:ext cx="3443100" cy="3387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1000"/>
              </a:spcBef>
              <a:spcAft>
                <a:spcPts val="1000"/>
              </a:spcAft>
              <a:buNone/>
            </a:pPr>
            <a:r>
              <a:rPr lang="en" sz="1000">
                <a:solidFill>
                  <a:schemeClr val="lt1"/>
                </a:solidFill>
                <a:latin typeface="Roboto Mono"/>
                <a:ea typeface="Roboto Mono"/>
                <a:cs typeface="Roboto Mono"/>
                <a:sym typeface="Roboto Mono"/>
              </a:rPr>
              <a:t>git checkout main</a:t>
            </a:r>
            <a:endParaRPr sz="1300">
              <a:solidFill>
                <a:schemeClr val="lt1"/>
              </a:solidFill>
              <a:latin typeface="Roboto"/>
              <a:ea typeface="Roboto"/>
              <a:cs typeface="Roboto"/>
              <a:sym typeface="Roboto"/>
            </a:endParaRPr>
          </a:p>
        </p:txBody>
      </p:sp>
      <p:cxnSp>
        <p:nvCxnSpPr>
          <p:cNvPr id="232" name="Google Shape;232;p20"/>
          <p:cNvCxnSpPr/>
          <p:nvPr/>
        </p:nvCxnSpPr>
        <p:spPr>
          <a:xfrm rot="10800000" flipH="1">
            <a:off x="666175" y="3504500"/>
            <a:ext cx="344700" cy="3300"/>
          </a:xfrm>
          <a:prstGeom prst="straightConnector1">
            <a:avLst/>
          </a:prstGeom>
          <a:noFill/>
          <a:ln w="9525" cap="flat" cmpd="sng">
            <a:solidFill>
              <a:schemeClr val="dk2"/>
            </a:solidFill>
            <a:prstDash val="solid"/>
            <a:round/>
            <a:headEnd type="none" w="med" len="med"/>
            <a:tailEnd type="triangle" w="med" len="med"/>
          </a:ln>
        </p:spPr>
      </p:cxnSp>
      <p:cxnSp>
        <p:nvCxnSpPr>
          <p:cNvPr id="233" name="Google Shape;233;p20"/>
          <p:cNvCxnSpPr/>
          <p:nvPr/>
        </p:nvCxnSpPr>
        <p:spPr>
          <a:xfrm rot="10800000" flipH="1">
            <a:off x="5096175" y="3504500"/>
            <a:ext cx="344700" cy="3300"/>
          </a:xfrm>
          <a:prstGeom prst="straightConnector1">
            <a:avLst/>
          </a:prstGeom>
          <a:noFill/>
          <a:ln w="9525" cap="flat" cmpd="sng">
            <a:solidFill>
              <a:schemeClr val="dk2"/>
            </a:solidFill>
            <a:prstDash val="solid"/>
            <a:round/>
            <a:headEnd type="none" w="med" len="med"/>
            <a:tailEnd type="triangle" w="med" len="med"/>
          </a:ln>
        </p:spPr>
      </p:cxnSp>
      <p:sp>
        <p:nvSpPr>
          <p:cNvPr id="234" name="Google Shape;234;p20"/>
          <p:cNvSpPr txBox="1"/>
          <p:nvPr/>
        </p:nvSpPr>
        <p:spPr>
          <a:xfrm>
            <a:off x="321475" y="3304400"/>
            <a:ext cx="34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p:txBody>
      </p:sp>
      <p:sp>
        <p:nvSpPr>
          <p:cNvPr id="235" name="Google Shape;235;p20"/>
          <p:cNvSpPr txBox="1"/>
          <p:nvPr/>
        </p:nvSpPr>
        <p:spPr>
          <a:xfrm>
            <a:off x="4751450" y="3306050"/>
            <a:ext cx="34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p:txBody>
      </p:sp>
      <p:sp>
        <p:nvSpPr>
          <p:cNvPr id="236" name="Google Shape;236;p20"/>
          <p:cNvSpPr/>
          <p:nvPr/>
        </p:nvSpPr>
        <p:spPr>
          <a:xfrm>
            <a:off x="6753025" y="2530238"/>
            <a:ext cx="8196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feature2</a:t>
            </a:r>
            <a:endParaRPr sz="12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1"/>
          <p:cNvSpPr/>
          <p:nvPr/>
        </p:nvSpPr>
        <p:spPr>
          <a:xfrm>
            <a:off x="235200" y="199825"/>
            <a:ext cx="86736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Potential Git Workflow</a:t>
            </a:r>
            <a:endParaRPr/>
          </a:p>
        </p:txBody>
      </p:sp>
      <p:sp>
        <p:nvSpPr>
          <p:cNvPr id="243" name="Google Shape;243;p21"/>
          <p:cNvSpPr/>
          <p:nvPr/>
        </p:nvSpPr>
        <p:spPr>
          <a:xfrm>
            <a:off x="1859600" y="485450"/>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244" name="Google Shape;244;p21"/>
          <p:cNvSpPr/>
          <p:nvPr/>
        </p:nvSpPr>
        <p:spPr>
          <a:xfrm>
            <a:off x="581650" y="122937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c1</a:t>
            </a:r>
            <a:endParaRPr sz="1000">
              <a:solidFill>
                <a:schemeClr val="dk2"/>
              </a:solidFill>
            </a:endParaRPr>
          </a:p>
        </p:txBody>
      </p:sp>
      <p:sp>
        <p:nvSpPr>
          <p:cNvPr id="245" name="Google Shape;245;p21"/>
          <p:cNvSpPr/>
          <p:nvPr/>
        </p:nvSpPr>
        <p:spPr>
          <a:xfrm>
            <a:off x="1289100" y="1229375"/>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c2</a:t>
            </a:r>
            <a:endParaRPr sz="1000">
              <a:solidFill>
                <a:schemeClr val="dk2"/>
              </a:solidFill>
            </a:endParaRPr>
          </a:p>
        </p:txBody>
      </p:sp>
      <p:sp>
        <p:nvSpPr>
          <p:cNvPr id="246" name="Google Shape;246;p21"/>
          <p:cNvSpPr/>
          <p:nvPr/>
        </p:nvSpPr>
        <p:spPr>
          <a:xfrm>
            <a:off x="1996550" y="1229375"/>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cxnSp>
        <p:nvCxnSpPr>
          <p:cNvPr id="247" name="Google Shape;247;p21"/>
          <p:cNvCxnSpPr>
            <a:stCxn id="243" idx="2"/>
            <a:endCxn id="246" idx="0"/>
          </p:cNvCxnSpPr>
          <p:nvPr/>
        </p:nvCxnSpPr>
        <p:spPr>
          <a:xfrm>
            <a:off x="2229650" y="945950"/>
            <a:ext cx="0" cy="283500"/>
          </a:xfrm>
          <a:prstGeom prst="straightConnector1">
            <a:avLst/>
          </a:prstGeom>
          <a:noFill/>
          <a:ln w="9525" cap="flat" cmpd="sng">
            <a:solidFill>
              <a:schemeClr val="accent1"/>
            </a:solidFill>
            <a:prstDash val="solid"/>
            <a:round/>
            <a:headEnd type="none" w="med" len="med"/>
            <a:tailEnd type="triangle" w="med" len="med"/>
          </a:ln>
        </p:spPr>
      </p:cxnSp>
      <p:sp>
        <p:nvSpPr>
          <p:cNvPr id="248" name="Google Shape;248;p21"/>
          <p:cNvSpPr/>
          <p:nvPr/>
        </p:nvSpPr>
        <p:spPr>
          <a:xfrm>
            <a:off x="235200" y="2180600"/>
            <a:ext cx="42645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txBox="1"/>
          <p:nvPr/>
        </p:nvSpPr>
        <p:spPr>
          <a:xfrm>
            <a:off x="7488000" y="199825"/>
            <a:ext cx="14208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Online Repository</a:t>
            </a:r>
            <a:endParaRPr sz="1000">
              <a:solidFill>
                <a:schemeClr val="accent4"/>
              </a:solidFill>
              <a:latin typeface="Roboto"/>
              <a:ea typeface="Roboto"/>
              <a:cs typeface="Roboto"/>
              <a:sym typeface="Roboto"/>
            </a:endParaRPr>
          </a:p>
        </p:txBody>
      </p:sp>
      <p:sp>
        <p:nvSpPr>
          <p:cNvPr id="250" name="Google Shape;250;p21"/>
          <p:cNvSpPr txBox="1"/>
          <p:nvPr/>
        </p:nvSpPr>
        <p:spPr>
          <a:xfrm>
            <a:off x="2462750" y="2180600"/>
            <a:ext cx="19743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Contributor 1’s Computer</a:t>
            </a:r>
            <a:endParaRPr sz="1000">
              <a:solidFill>
                <a:schemeClr val="accent4"/>
              </a:solidFill>
              <a:latin typeface="Roboto"/>
              <a:ea typeface="Roboto"/>
              <a:cs typeface="Roboto"/>
              <a:sym typeface="Roboto"/>
            </a:endParaRPr>
          </a:p>
        </p:txBody>
      </p:sp>
      <p:sp>
        <p:nvSpPr>
          <p:cNvPr id="251" name="Google Shape;251;p21"/>
          <p:cNvSpPr/>
          <p:nvPr/>
        </p:nvSpPr>
        <p:spPr>
          <a:xfrm>
            <a:off x="444700" y="2530250"/>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252" name="Google Shape;252;p21"/>
          <p:cNvSpPr/>
          <p:nvPr/>
        </p:nvSpPr>
        <p:spPr>
          <a:xfrm>
            <a:off x="1010875" y="3274250"/>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cxnSp>
        <p:nvCxnSpPr>
          <p:cNvPr id="253" name="Google Shape;253;p21"/>
          <p:cNvCxnSpPr>
            <a:stCxn id="251" idx="2"/>
            <a:endCxn id="252" idx="0"/>
          </p:cNvCxnSpPr>
          <p:nvPr/>
        </p:nvCxnSpPr>
        <p:spPr>
          <a:xfrm>
            <a:off x="814750" y="2990750"/>
            <a:ext cx="429300" cy="283500"/>
          </a:xfrm>
          <a:prstGeom prst="straightConnector1">
            <a:avLst/>
          </a:prstGeom>
          <a:noFill/>
          <a:ln w="9525" cap="flat" cmpd="sng">
            <a:solidFill>
              <a:schemeClr val="accent1"/>
            </a:solidFill>
            <a:prstDash val="solid"/>
            <a:round/>
            <a:headEnd type="none" w="med" len="med"/>
            <a:tailEnd type="triangle" w="med" len="med"/>
          </a:ln>
        </p:spPr>
      </p:cxnSp>
      <p:sp>
        <p:nvSpPr>
          <p:cNvPr id="254" name="Google Shape;254;p21"/>
          <p:cNvSpPr/>
          <p:nvPr/>
        </p:nvSpPr>
        <p:spPr>
          <a:xfrm>
            <a:off x="4644300" y="2180600"/>
            <a:ext cx="4264500" cy="1850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1"/>
          <p:cNvSpPr txBox="1"/>
          <p:nvPr/>
        </p:nvSpPr>
        <p:spPr>
          <a:xfrm>
            <a:off x="6923750" y="2180600"/>
            <a:ext cx="19743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accent4"/>
                </a:solidFill>
                <a:latin typeface="Roboto"/>
                <a:ea typeface="Roboto"/>
                <a:cs typeface="Roboto"/>
                <a:sym typeface="Roboto"/>
              </a:rPr>
              <a:t>Contributor 2’s Computer</a:t>
            </a:r>
            <a:endParaRPr sz="1000">
              <a:solidFill>
                <a:schemeClr val="accent4"/>
              </a:solidFill>
              <a:latin typeface="Roboto"/>
              <a:ea typeface="Roboto"/>
              <a:cs typeface="Roboto"/>
              <a:sym typeface="Roboto"/>
            </a:endParaRPr>
          </a:p>
        </p:txBody>
      </p:sp>
      <p:sp>
        <p:nvSpPr>
          <p:cNvPr id="256" name="Google Shape;256;p21"/>
          <p:cNvSpPr/>
          <p:nvPr/>
        </p:nvSpPr>
        <p:spPr>
          <a:xfrm>
            <a:off x="2330525" y="2533125"/>
            <a:ext cx="8046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feature1</a:t>
            </a:r>
            <a:endParaRPr sz="1200">
              <a:solidFill>
                <a:schemeClr val="lt1"/>
              </a:solidFill>
            </a:endParaRPr>
          </a:p>
        </p:txBody>
      </p:sp>
      <p:cxnSp>
        <p:nvCxnSpPr>
          <p:cNvPr id="257" name="Google Shape;257;p21"/>
          <p:cNvCxnSpPr>
            <a:stCxn id="256" idx="2"/>
            <a:endCxn id="258" idx="0"/>
          </p:cNvCxnSpPr>
          <p:nvPr/>
        </p:nvCxnSpPr>
        <p:spPr>
          <a:xfrm>
            <a:off x="2732825" y="2993625"/>
            <a:ext cx="0" cy="280500"/>
          </a:xfrm>
          <a:prstGeom prst="straightConnector1">
            <a:avLst/>
          </a:prstGeom>
          <a:noFill/>
          <a:ln w="9525" cap="flat" cmpd="sng">
            <a:solidFill>
              <a:schemeClr val="accent1"/>
            </a:solidFill>
            <a:prstDash val="solid"/>
            <a:round/>
            <a:headEnd type="none" w="med" len="med"/>
            <a:tailEnd type="triangle" w="med" len="med"/>
          </a:ln>
        </p:spPr>
      </p:cxnSp>
      <p:sp>
        <p:nvSpPr>
          <p:cNvPr id="259" name="Google Shape;259;p21"/>
          <p:cNvSpPr/>
          <p:nvPr/>
        </p:nvSpPr>
        <p:spPr>
          <a:xfrm>
            <a:off x="1755300"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c4</a:t>
            </a:r>
            <a:endParaRPr sz="1000">
              <a:solidFill>
                <a:schemeClr val="dk2"/>
              </a:solidFill>
            </a:endParaRPr>
          </a:p>
        </p:txBody>
      </p:sp>
      <p:sp>
        <p:nvSpPr>
          <p:cNvPr id="258" name="Google Shape;258;p21"/>
          <p:cNvSpPr/>
          <p:nvPr/>
        </p:nvSpPr>
        <p:spPr>
          <a:xfrm>
            <a:off x="2499725"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c6</a:t>
            </a:r>
            <a:endParaRPr sz="1000">
              <a:solidFill>
                <a:schemeClr val="dk2"/>
              </a:solidFill>
            </a:endParaRPr>
          </a:p>
        </p:txBody>
      </p:sp>
      <p:cxnSp>
        <p:nvCxnSpPr>
          <p:cNvPr id="260" name="Google Shape;260;p21"/>
          <p:cNvCxnSpPr>
            <a:stCxn id="252" idx="3"/>
            <a:endCxn id="259" idx="1"/>
          </p:cNvCxnSpPr>
          <p:nvPr/>
        </p:nvCxnSpPr>
        <p:spPr>
          <a:xfrm>
            <a:off x="1477075" y="3504500"/>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261" name="Google Shape;261;p21"/>
          <p:cNvCxnSpPr>
            <a:stCxn id="259" idx="3"/>
            <a:endCxn id="258" idx="1"/>
          </p:cNvCxnSpPr>
          <p:nvPr/>
        </p:nvCxnSpPr>
        <p:spPr>
          <a:xfrm>
            <a:off x="2221500" y="3504500"/>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262" name="Google Shape;262;p21"/>
          <p:cNvCxnSpPr>
            <a:stCxn id="245" idx="3"/>
            <a:endCxn id="245" idx="3"/>
          </p:cNvCxnSpPr>
          <p:nvPr/>
        </p:nvCxnSpPr>
        <p:spPr>
          <a:xfrm>
            <a:off x="1755300" y="1459625"/>
            <a:ext cx="0" cy="0"/>
          </a:xfrm>
          <a:prstGeom prst="straightConnector1">
            <a:avLst/>
          </a:prstGeom>
          <a:noFill/>
          <a:ln w="9525" cap="flat" cmpd="sng">
            <a:solidFill>
              <a:schemeClr val="dk2"/>
            </a:solidFill>
            <a:prstDash val="solid"/>
            <a:round/>
            <a:headEnd type="none" w="med" len="med"/>
            <a:tailEnd type="none" w="med" len="med"/>
          </a:ln>
        </p:spPr>
      </p:cxnSp>
      <p:cxnSp>
        <p:nvCxnSpPr>
          <p:cNvPr id="263" name="Google Shape;263;p21"/>
          <p:cNvCxnSpPr>
            <a:stCxn id="244" idx="3"/>
            <a:endCxn id="245" idx="1"/>
          </p:cNvCxnSpPr>
          <p:nvPr/>
        </p:nvCxnSpPr>
        <p:spPr>
          <a:xfrm>
            <a:off x="1047850" y="1459625"/>
            <a:ext cx="241200" cy="0"/>
          </a:xfrm>
          <a:prstGeom prst="straightConnector1">
            <a:avLst/>
          </a:prstGeom>
          <a:noFill/>
          <a:ln w="9525" cap="flat" cmpd="sng">
            <a:solidFill>
              <a:schemeClr val="dk2"/>
            </a:solidFill>
            <a:prstDash val="solid"/>
            <a:round/>
            <a:headEnd type="none" w="med" len="med"/>
            <a:tailEnd type="triangle" w="med" len="med"/>
          </a:ln>
        </p:spPr>
      </p:cxnSp>
      <p:cxnSp>
        <p:nvCxnSpPr>
          <p:cNvPr id="264" name="Google Shape;264;p21"/>
          <p:cNvCxnSpPr>
            <a:stCxn id="245" idx="3"/>
            <a:endCxn id="246" idx="1"/>
          </p:cNvCxnSpPr>
          <p:nvPr/>
        </p:nvCxnSpPr>
        <p:spPr>
          <a:xfrm>
            <a:off x="1755300" y="1459625"/>
            <a:ext cx="241200" cy="0"/>
          </a:xfrm>
          <a:prstGeom prst="straightConnector1">
            <a:avLst/>
          </a:prstGeom>
          <a:noFill/>
          <a:ln w="9525" cap="flat" cmpd="sng">
            <a:solidFill>
              <a:schemeClr val="dk2"/>
            </a:solidFill>
            <a:prstDash val="solid"/>
            <a:round/>
            <a:headEnd type="none" w="med" len="med"/>
            <a:tailEnd type="triangle" w="med" len="med"/>
          </a:ln>
        </p:spPr>
      </p:cxnSp>
      <p:sp>
        <p:nvSpPr>
          <p:cNvPr id="265" name="Google Shape;265;p21"/>
          <p:cNvSpPr/>
          <p:nvPr/>
        </p:nvSpPr>
        <p:spPr>
          <a:xfrm>
            <a:off x="4874700" y="2530250"/>
            <a:ext cx="7401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main</a:t>
            </a:r>
            <a:endParaRPr sz="1200">
              <a:solidFill>
                <a:schemeClr val="lt1"/>
              </a:solidFill>
            </a:endParaRPr>
          </a:p>
        </p:txBody>
      </p:sp>
      <p:sp>
        <p:nvSpPr>
          <p:cNvPr id="266" name="Google Shape;266;p21"/>
          <p:cNvSpPr/>
          <p:nvPr/>
        </p:nvSpPr>
        <p:spPr>
          <a:xfrm>
            <a:off x="5440875"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c3</a:t>
            </a:r>
            <a:endParaRPr sz="1000">
              <a:solidFill>
                <a:schemeClr val="dk2"/>
              </a:solidFill>
            </a:endParaRPr>
          </a:p>
        </p:txBody>
      </p:sp>
      <p:cxnSp>
        <p:nvCxnSpPr>
          <p:cNvPr id="267" name="Google Shape;267;p21"/>
          <p:cNvCxnSpPr>
            <a:stCxn id="265" idx="2"/>
            <a:endCxn id="266" idx="0"/>
          </p:cNvCxnSpPr>
          <p:nvPr/>
        </p:nvCxnSpPr>
        <p:spPr>
          <a:xfrm>
            <a:off x="5244750" y="2990750"/>
            <a:ext cx="429300" cy="283500"/>
          </a:xfrm>
          <a:prstGeom prst="straightConnector1">
            <a:avLst/>
          </a:prstGeom>
          <a:noFill/>
          <a:ln w="9525" cap="flat" cmpd="sng">
            <a:solidFill>
              <a:schemeClr val="accent1"/>
            </a:solidFill>
            <a:prstDash val="solid"/>
            <a:round/>
            <a:headEnd type="none" w="med" len="med"/>
            <a:tailEnd type="triangle" w="med" len="med"/>
          </a:ln>
        </p:spPr>
      </p:cxnSp>
      <p:cxnSp>
        <p:nvCxnSpPr>
          <p:cNvPr id="268" name="Google Shape;268;p21"/>
          <p:cNvCxnSpPr>
            <a:stCxn id="269" idx="2"/>
            <a:endCxn id="270" idx="0"/>
          </p:cNvCxnSpPr>
          <p:nvPr/>
        </p:nvCxnSpPr>
        <p:spPr>
          <a:xfrm>
            <a:off x="7162825" y="2990750"/>
            <a:ext cx="0" cy="283500"/>
          </a:xfrm>
          <a:prstGeom prst="straightConnector1">
            <a:avLst/>
          </a:prstGeom>
          <a:noFill/>
          <a:ln w="9525" cap="flat" cmpd="sng">
            <a:solidFill>
              <a:schemeClr val="accent1"/>
            </a:solidFill>
            <a:prstDash val="solid"/>
            <a:round/>
            <a:headEnd type="none" w="med" len="med"/>
            <a:tailEnd type="triangle" w="med" len="med"/>
          </a:ln>
        </p:spPr>
      </p:cxnSp>
      <p:sp>
        <p:nvSpPr>
          <p:cNvPr id="271" name="Google Shape;271;p21"/>
          <p:cNvSpPr/>
          <p:nvPr/>
        </p:nvSpPr>
        <p:spPr>
          <a:xfrm>
            <a:off x="6185300" y="3274250"/>
            <a:ext cx="466200" cy="460500"/>
          </a:xfrm>
          <a:prstGeom prst="roundRect">
            <a:avLst>
              <a:gd name="adj" fmla="val 16667"/>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c5</a:t>
            </a:r>
            <a:endParaRPr sz="1000">
              <a:solidFill>
                <a:schemeClr val="dk2"/>
              </a:solidFill>
            </a:endParaRPr>
          </a:p>
        </p:txBody>
      </p:sp>
      <p:sp>
        <p:nvSpPr>
          <p:cNvPr id="270" name="Google Shape;270;p21"/>
          <p:cNvSpPr/>
          <p:nvPr/>
        </p:nvSpPr>
        <p:spPr>
          <a:xfrm>
            <a:off x="6929725" y="3274250"/>
            <a:ext cx="466200" cy="460500"/>
          </a:xfrm>
          <a:prstGeom prst="roundRect">
            <a:avLst>
              <a:gd name="adj" fmla="val 16667"/>
            </a:avLst>
          </a:prstGeom>
          <a:solidFill>
            <a:schemeClr val="accent3"/>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rPr>
              <a:t>c7</a:t>
            </a:r>
            <a:endParaRPr sz="1000">
              <a:solidFill>
                <a:schemeClr val="dk2"/>
              </a:solidFill>
            </a:endParaRPr>
          </a:p>
        </p:txBody>
      </p:sp>
      <p:cxnSp>
        <p:nvCxnSpPr>
          <p:cNvPr id="272" name="Google Shape;272;p21"/>
          <p:cNvCxnSpPr>
            <a:stCxn id="266" idx="3"/>
            <a:endCxn id="271" idx="1"/>
          </p:cNvCxnSpPr>
          <p:nvPr/>
        </p:nvCxnSpPr>
        <p:spPr>
          <a:xfrm>
            <a:off x="5907075" y="3504500"/>
            <a:ext cx="278100" cy="0"/>
          </a:xfrm>
          <a:prstGeom prst="straightConnector1">
            <a:avLst/>
          </a:prstGeom>
          <a:noFill/>
          <a:ln w="9525" cap="flat" cmpd="sng">
            <a:solidFill>
              <a:schemeClr val="dk2"/>
            </a:solidFill>
            <a:prstDash val="solid"/>
            <a:round/>
            <a:headEnd type="none" w="med" len="med"/>
            <a:tailEnd type="triangle" w="med" len="med"/>
          </a:ln>
        </p:spPr>
      </p:cxnSp>
      <p:cxnSp>
        <p:nvCxnSpPr>
          <p:cNvPr id="273" name="Google Shape;273;p21"/>
          <p:cNvCxnSpPr>
            <a:stCxn id="271" idx="3"/>
            <a:endCxn id="270" idx="1"/>
          </p:cNvCxnSpPr>
          <p:nvPr/>
        </p:nvCxnSpPr>
        <p:spPr>
          <a:xfrm>
            <a:off x="6651500" y="3504500"/>
            <a:ext cx="278100" cy="0"/>
          </a:xfrm>
          <a:prstGeom prst="straightConnector1">
            <a:avLst/>
          </a:prstGeom>
          <a:noFill/>
          <a:ln w="9525" cap="flat" cmpd="sng">
            <a:solidFill>
              <a:schemeClr val="dk2"/>
            </a:solidFill>
            <a:prstDash val="solid"/>
            <a:round/>
            <a:headEnd type="none" w="med" len="med"/>
            <a:tailEnd type="triangle" w="med" len="med"/>
          </a:ln>
        </p:spPr>
      </p:cxnSp>
      <p:sp>
        <p:nvSpPr>
          <p:cNvPr id="274" name="Google Shape;274;p21"/>
          <p:cNvSpPr txBox="1"/>
          <p:nvPr/>
        </p:nvSpPr>
        <p:spPr>
          <a:xfrm>
            <a:off x="993950" y="3879350"/>
            <a:ext cx="3443100" cy="3387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1000"/>
              </a:spcBef>
              <a:spcAft>
                <a:spcPts val="1000"/>
              </a:spcAft>
              <a:buNone/>
            </a:pPr>
            <a:r>
              <a:rPr lang="en" sz="1000">
                <a:solidFill>
                  <a:schemeClr val="lt1"/>
                </a:solidFill>
                <a:latin typeface="Roboto Mono"/>
                <a:ea typeface="Roboto Mono"/>
                <a:cs typeface="Roboto Mono"/>
                <a:sym typeface="Roboto Mono"/>
              </a:rPr>
              <a:t>git pull</a:t>
            </a:r>
            <a:endParaRPr sz="1300">
              <a:solidFill>
                <a:schemeClr val="lt1"/>
              </a:solidFill>
              <a:latin typeface="Roboto"/>
              <a:ea typeface="Roboto"/>
              <a:cs typeface="Roboto"/>
              <a:sym typeface="Roboto"/>
            </a:endParaRPr>
          </a:p>
        </p:txBody>
      </p:sp>
      <p:cxnSp>
        <p:nvCxnSpPr>
          <p:cNvPr id="275" name="Google Shape;275;p21"/>
          <p:cNvCxnSpPr/>
          <p:nvPr/>
        </p:nvCxnSpPr>
        <p:spPr>
          <a:xfrm rot="10800000" flipH="1">
            <a:off x="666175" y="3504500"/>
            <a:ext cx="344700" cy="3300"/>
          </a:xfrm>
          <a:prstGeom prst="straightConnector1">
            <a:avLst/>
          </a:prstGeom>
          <a:noFill/>
          <a:ln w="9525" cap="flat" cmpd="sng">
            <a:solidFill>
              <a:schemeClr val="dk2"/>
            </a:solidFill>
            <a:prstDash val="solid"/>
            <a:round/>
            <a:headEnd type="none" w="med" len="med"/>
            <a:tailEnd type="triangle" w="med" len="med"/>
          </a:ln>
        </p:spPr>
      </p:cxnSp>
      <p:cxnSp>
        <p:nvCxnSpPr>
          <p:cNvPr id="276" name="Google Shape;276;p21"/>
          <p:cNvCxnSpPr/>
          <p:nvPr/>
        </p:nvCxnSpPr>
        <p:spPr>
          <a:xfrm rot="10800000" flipH="1">
            <a:off x="5096175" y="3504500"/>
            <a:ext cx="344700" cy="3300"/>
          </a:xfrm>
          <a:prstGeom prst="straightConnector1">
            <a:avLst/>
          </a:prstGeom>
          <a:noFill/>
          <a:ln w="9525" cap="flat" cmpd="sng">
            <a:solidFill>
              <a:schemeClr val="dk2"/>
            </a:solidFill>
            <a:prstDash val="solid"/>
            <a:round/>
            <a:headEnd type="none" w="med" len="med"/>
            <a:tailEnd type="triangle" w="med" len="med"/>
          </a:ln>
        </p:spPr>
      </p:cxnSp>
      <p:sp>
        <p:nvSpPr>
          <p:cNvPr id="277" name="Google Shape;277;p21"/>
          <p:cNvSpPr txBox="1"/>
          <p:nvPr/>
        </p:nvSpPr>
        <p:spPr>
          <a:xfrm>
            <a:off x="321475" y="3304400"/>
            <a:ext cx="34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p:txBody>
      </p:sp>
      <p:sp>
        <p:nvSpPr>
          <p:cNvPr id="278" name="Google Shape;278;p21"/>
          <p:cNvSpPr txBox="1"/>
          <p:nvPr/>
        </p:nvSpPr>
        <p:spPr>
          <a:xfrm>
            <a:off x="4751450" y="3306050"/>
            <a:ext cx="34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p:txBody>
      </p:sp>
      <p:sp>
        <p:nvSpPr>
          <p:cNvPr id="279" name="Google Shape;279;p21"/>
          <p:cNvSpPr/>
          <p:nvPr/>
        </p:nvSpPr>
        <p:spPr>
          <a:xfrm>
            <a:off x="6753025" y="2530238"/>
            <a:ext cx="819600" cy="460500"/>
          </a:xfrm>
          <a:prstGeom prst="roundRect">
            <a:avLst>
              <a:gd name="adj" fmla="val 16667"/>
            </a:avLst>
          </a:prstGeom>
          <a:solidFill>
            <a:schemeClr val="lt2"/>
          </a:solidFill>
          <a:ln w="9525" cap="flat" cmpd="sng">
            <a:solidFill>
              <a:srgbClr val="3B41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feature2</a:t>
            </a:r>
            <a:endParaRPr sz="1200">
              <a:solidFill>
                <a:schemeClr val="lt1"/>
              </a:solidFill>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1549</Words>
  <Application>Microsoft Office PowerPoint</Application>
  <PresentationFormat>On-screen Show (16:9)</PresentationFormat>
  <Paragraphs>418</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Merriweather</vt:lpstr>
      <vt:lpstr>Roboto Mono</vt:lpstr>
      <vt:lpstr>Roboto</vt:lpstr>
      <vt:lpstr>Paradigm</vt:lpstr>
      <vt:lpstr>Week 12: CRUD</vt:lpstr>
      <vt:lpstr>Agenda</vt:lpstr>
      <vt:lpstr>Using Git with Branches</vt:lpstr>
      <vt:lpstr>Potential Git Workflow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AJAX with a REST API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 Definitions</vt:lpstr>
      <vt:lpstr>Metaphor</vt:lpstr>
      <vt:lpstr>REST &amp; Fetch</vt:lpstr>
      <vt:lpstr>Async &amp; Await</vt:lpstr>
      <vt:lpstr>Steps of Working with Fetch</vt:lpstr>
      <vt:lpstr>Additional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12: CRUD</dc:title>
  <dc:creator>Robin Straka</dc:creator>
  <cp:lastModifiedBy>Robin Straka</cp:lastModifiedBy>
  <cp:revision>1</cp:revision>
  <dcterms:modified xsi:type="dcterms:W3CDTF">2022-10-21T23:47:08Z</dcterms:modified>
</cp:coreProperties>
</file>