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Roboto Mon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D0D299-9C5B-4D13-B690-0DE418CA4964}">
  <a:tblStyle styleId="{8FD0D299-9C5B-4D13-B690-0DE418CA49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51986f645a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51986f645a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51986f645a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51986f645a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b2617c4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b2617c4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b2617c4ef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b2617c4ef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b2617c4e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b2617c4e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b2617c4ef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b2617c4ef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b2617c4ef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0b2617c4ef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51986f645a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51986f645a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0c168fb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0c168fb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06c31ada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06c31ada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de2f4a27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de2f4a27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1986f645a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1986f645a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1986f645a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1986f645a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a8c20a2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a8c20a2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1986f64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1986f64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51986f645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51986f645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de2f4a27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de2f4a27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reactjs.org/docs/react-component.html" TargetMode="External"/><Relationship Id="rId3" Type="http://schemas.openxmlformats.org/officeDocument/2006/relationships/hyperlink" Target="https://codepen.io/natafaye/pen/qBpKYJr" TargetMode="External"/><Relationship Id="rId7" Type="http://schemas.openxmlformats.org/officeDocument/2006/relationships/hyperlink" Target="https://projects.wojtekmaj.pl/react-lifecycle-methods-diagra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eactjs.org/tutorial/tutorial.html" TargetMode="External"/><Relationship Id="rId5" Type="http://schemas.openxmlformats.org/officeDocument/2006/relationships/hyperlink" Target="https://youtu.be/Ke90Tje7VS0" TargetMode="External"/><Relationship Id="rId4" Type="http://schemas.openxmlformats.org/officeDocument/2006/relationships/hyperlink" Target="https://reactjs.org/docs/form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14: Making React Dynamic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311700" y="12689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26B73"/>
                </a:solidFill>
                <a:latin typeface="Roboto"/>
                <a:ea typeface="Roboto"/>
                <a:cs typeface="Roboto"/>
                <a:sym typeface="Roboto"/>
              </a:rPr>
              <a:t>Props, State, Events and Lifecycle Methods</a:t>
            </a:r>
            <a:endParaRPr sz="1600">
              <a:solidFill>
                <a:srgbClr val="626B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Copies</a:t>
            </a:r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Copying an Array: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const copy = [ ...array ]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const copy = array.slice()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000"/>
            </a:br>
            <a:r>
              <a:rPr lang="en" sz="1000">
                <a:solidFill>
                  <a:schemeClr val="accent5"/>
                </a:solidFill>
              </a:rPr>
              <a:t>Or use an array method:</a:t>
            </a:r>
            <a:endParaRPr sz="10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const copy = array.filter(item =&gt; item.id !== 3)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const copy = array.concat(newItem)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3" name="Google Shape;193;p22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Copying an Object: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const copy = { ...object 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const copy = { </a:t>
            </a:r>
            <a:br>
              <a:rPr lang="en" sz="10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  id: object.id, </a:t>
            </a:r>
            <a:br>
              <a:rPr lang="en" sz="10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  property: object.property </a:t>
            </a:r>
            <a:br>
              <a:rPr lang="en" sz="10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  anotherProperty: object.anotherProperty</a:t>
            </a:r>
            <a:br>
              <a:rPr lang="en" sz="10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 in React</a:t>
            </a:r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 state to keep track of the in-progress form data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Give each form input two attributes</a:t>
            </a:r>
            <a:endParaRPr/>
          </a:p>
          <a:p>
            <a:pPr marL="914400" lvl="1" indent="-298450" algn="l" rtl="0">
              <a:spcBef>
                <a:spcPts val="100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Set the value to the in-progress form data</a:t>
            </a:r>
            <a:endParaRPr/>
          </a:p>
          <a:p>
            <a:pPr marL="914400" lvl="1" indent="-298450" algn="l" rtl="0">
              <a:spcBef>
                <a:spcPts val="100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Set the onChange to a function that updates the in-progress form data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1000"/>
              </a:spcAft>
              <a:buSzPts val="1300"/>
              <a:buAutoNum type="arabicPeriod"/>
            </a:pPr>
            <a:r>
              <a:rPr lang="en"/>
              <a:t>Set up the onClick on the submit button so it sends the in-progress form data to wherever saves that data</a:t>
            </a: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5311150" y="1505700"/>
            <a:ext cx="3151800" cy="3327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WARNING</a:t>
            </a:r>
            <a:endParaRPr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Buttons inside a form are submit buttons by default. Submit buttons </a:t>
            </a:r>
            <a:r>
              <a:rPr lang="en" sz="1200" b="1">
                <a:solidFill>
                  <a:schemeClr val="dk1"/>
                </a:solidFill>
              </a:rPr>
              <a:t>refresh the page</a:t>
            </a:r>
            <a:r>
              <a:rPr lang="en" sz="1200">
                <a:solidFill>
                  <a:schemeClr val="dk1"/>
                </a:solidFill>
              </a:rPr>
              <a:t> by default.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There are two ways to fix this: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1) Make it a normal button: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&lt;button type=”button”&gt;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2)</a:t>
            </a:r>
            <a:r>
              <a:rPr lang="en" sz="1200">
                <a:solidFill>
                  <a:schemeClr val="dk1"/>
                </a:solidFill>
              </a:rPr>
              <a:t>Prevent the default behavior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event.preventDefault()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Component &amp; Display Component</a:t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6043850" y="1546725"/>
            <a:ext cx="2541600" cy="26052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Component</a:t>
            </a:r>
            <a:endParaRPr/>
          </a:p>
        </p:txBody>
      </p:sp>
      <p:sp>
        <p:nvSpPr>
          <p:cNvPr id="207" name="Google Shape;207;p24"/>
          <p:cNvSpPr/>
          <p:nvPr/>
        </p:nvSpPr>
        <p:spPr>
          <a:xfrm>
            <a:off x="311700" y="2497775"/>
            <a:ext cx="2541600" cy="1598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Component</a:t>
            </a:r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6247800" y="3563075"/>
            <a:ext cx="1245600" cy="3630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&lt;input&gt;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09" name="Google Shape;209;p24"/>
          <p:cNvSpPr/>
          <p:nvPr/>
        </p:nvSpPr>
        <p:spPr>
          <a:xfrm>
            <a:off x="487025" y="3563075"/>
            <a:ext cx="1245600" cy="3630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&lt;div&gt;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10" name="Google Shape;210;p24"/>
          <p:cNvSpPr/>
          <p:nvPr/>
        </p:nvSpPr>
        <p:spPr>
          <a:xfrm>
            <a:off x="487025" y="3115625"/>
            <a:ext cx="1245600" cy="3630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&lt;div&gt;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Component &amp; Display Component</a:t>
            </a:r>
            <a:endParaRPr/>
          </a:p>
        </p:txBody>
      </p:sp>
      <p:sp>
        <p:nvSpPr>
          <p:cNvPr id="216" name="Google Shape;216;p25"/>
          <p:cNvSpPr/>
          <p:nvPr/>
        </p:nvSpPr>
        <p:spPr>
          <a:xfrm>
            <a:off x="6043850" y="1546725"/>
            <a:ext cx="2541600" cy="26052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Component</a:t>
            </a:r>
            <a:endParaRPr/>
          </a:p>
        </p:txBody>
      </p:sp>
      <p:sp>
        <p:nvSpPr>
          <p:cNvPr id="217" name="Google Shape;217;p25"/>
          <p:cNvSpPr/>
          <p:nvPr/>
        </p:nvSpPr>
        <p:spPr>
          <a:xfrm>
            <a:off x="311700" y="2497775"/>
            <a:ext cx="2541600" cy="1598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Component</a:t>
            </a:r>
            <a:endParaRPr/>
          </a:p>
        </p:txBody>
      </p:sp>
      <p:sp>
        <p:nvSpPr>
          <p:cNvPr id="218" name="Google Shape;218;p25"/>
          <p:cNvSpPr/>
          <p:nvPr/>
        </p:nvSpPr>
        <p:spPr>
          <a:xfrm>
            <a:off x="6247800" y="3563075"/>
            <a:ext cx="1245600" cy="3630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&lt;input&gt;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19" name="Google Shape;219;p25"/>
          <p:cNvSpPr/>
          <p:nvPr/>
        </p:nvSpPr>
        <p:spPr>
          <a:xfrm>
            <a:off x="487025" y="3563075"/>
            <a:ext cx="1245600" cy="3630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&lt;div&gt;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487025" y="3115625"/>
            <a:ext cx="1245600" cy="3630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&lt;div&gt;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6247800" y="2068475"/>
            <a:ext cx="1115100" cy="429300"/>
          </a:xfrm>
          <a:prstGeom prst="trapezoid">
            <a:avLst>
              <a:gd name="adj" fmla="val 25000"/>
            </a:avLst>
          </a:prstGeom>
          <a:solidFill>
            <a:srgbClr val="93C47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form data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6248000" y="2571750"/>
            <a:ext cx="2133300" cy="396000"/>
          </a:xfrm>
          <a:prstGeom prst="snip1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83F04"/>
                </a:solidFill>
              </a:rPr>
              <a:t>change event handler(s)</a:t>
            </a:r>
            <a:endParaRPr>
              <a:solidFill>
                <a:srgbClr val="783F04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Component &amp; Display Component</a:t>
            </a: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6043850" y="1546725"/>
            <a:ext cx="2541600" cy="26052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Component</a:t>
            </a: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311700" y="2497775"/>
            <a:ext cx="2541600" cy="1598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Component</a:t>
            </a: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6247800" y="3563075"/>
            <a:ext cx="1245600" cy="3630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&lt;input&gt;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487025" y="3563075"/>
            <a:ext cx="1245600" cy="3630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&lt;div&gt;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487025" y="3115625"/>
            <a:ext cx="1245600" cy="3630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&lt;div&gt;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33" name="Google Shape;233;p26"/>
          <p:cNvSpPr/>
          <p:nvPr/>
        </p:nvSpPr>
        <p:spPr>
          <a:xfrm>
            <a:off x="6247800" y="2068475"/>
            <a:ext cx="1115100" cy="429300"/>
          </a:xfrm>
          <a:prstGeom prst="trapezoid">
            <a:avLst>
              <a:gd name="adj" fmla="val 25000"/>
            </a:avLst>
          </a:prstGeom>
          <a:solidFill>
            <a:srgbClr val="93C47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form data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34" name="Google Shape;234;p26"/>
          <p:cNvSpPr/>
          <p:nvPr/>
        </p:nvSpPr>
        <p:spPr>
          <a:xfrm>
            <a:off x="6248000" y="2571750"/>
            <a:ext cx="2133300" cy="396000"/>
          </a:xfrm>
          <a:prstGeom prst="snip1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83F04"/>
                </a:solidFill>
              </a:rPr>
              <a:t>change event handler(s)</a:t>
            </a:r>
            <a:endParaRPr>
              <a:solidFill>
                <a:srgbClr val="783F04"/>
              </a:solidFill>
            </a:endParaRPr>
          </a:p>
        </p:txBody>
      </p:sp>
      <p:cxnSp>
        <p:nvCxnSpPr>
          <p:cNvPr id="235" name="Google Shape;235;p26"/>
          <p:cNvCxnSpPr/>
          <p:nvPr/>
        </p:nvCxnSpPr>
        <p:spPr>
          <a:xfrm rot="10800000">
            <a:off x="7309100" y="2283150"/>
            <a:ext cx="1072200" cy="486600"/>
          </a:xfrm>
          <a:prstGeom prst="curvedConnector3">
            <a:avLst>
              <a:gd name="adj1" fmla="val -2220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" name="Google Shape;236;p26"/>
          <p:cNvCxnSpPr/>
          <p:nvPr/>
        </p:nvCxnSpPr>
        <p:spPr>
          <a:xfrm flipH="1">
            <a:off x="6247763" y="2283125"/>
            <a:ext cx="53700" cy="1461600"/>
          </a:xfrm>
          <a:prstGeom prst="curvedConnector3">
            <a:avLst>
              <a:gd name="adj1" fmla="val 54336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" name="Google Shape;237;p26"/>
          <p:cNvCxnSpPr/>
          <p:nvPr/>
        </p:nvCxnSpPr>
        <p:spPr>
          <a:xfrm rot="10800000" flipH="1">
            <a:off x="7493400" y="2769875"/>
            <a:ext cx="888000" cy="974700"/>
          </a:xfrm>
          <a:prstGeom prst="curvedConnector3">
            <a:avLst>
              <a:gd name="adj1" fmla="val 1268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Component &amp; Display Component</a:t>
            </a:r>
            <a:endParaRPr/>
          </a:p>
        </p:txBody>
      </p:sp>
      <p:sp>
        <p:nvSpPr>
          <p:cNvPr id="243" name="Google Shape;243;p27"/>
          <p:cNvSpPr/>
          <p:nvPr/>
        </p:nvSpPr>
        <p:spPr>
          <a:xfrm>
            <a:off x="6043850" y="1546725"/>
            <a:ext cx="2541600" cy="26052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Component</a:t>
            </a:r>
            <a:endParaRPr/>
          </a:p>
        </p:txBody>
      </p:sp>
      <p:sp>
        <p:nvSpPr>
          <p:cNvPr id="244" name="Google Shape;244;p27"/>
          <p:cNvSpPr/>
          <p:nvPr/>
        </p:nvSpPr>
        <p:spPr>
          <a:xfrm>
            <a:off x="311700" y="2497775"/>
            <a:ext cx="2541600" cy="1598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Component</a:t>
            </a:r>
            <a:endParaRPr/>
          </a:p>
        </p:txBody>
      </p:sp>
      <p:sp>
        <p:nvSpPr>
          <p:cNvPr id="245" name="Google Shape;245;p27"/>
          <p:cNvSpPr/>
          <p:nvPr/>
        </p:nvSpPr>
        <p:spPr>
          <a:xfrm>
            <a:off x="6247800" y="3563075"/>
            <a:ext cx="1245600" cy="3630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&lt;input&gt;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46" name="Google Shape;246;p27"/>
          <p:cNvSpPr/>
          <p:nvPr/>
        </p:nvSpPr>
        <p:spPr>
          <a:xfrm>
            <a:off x="487025" y="3563075"/>
            <a:ext cx="1245600" cy="3630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&lt;div&gt;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47" name="Google Shape;247;p27"/>
          <p:cNvSpPr/>
          <p:nvPr/>
        </p:nvSpPr>
        <p:spPr>
          <a:xfrm>
            <a:off x="487025" y="3115625"/>
            <a:ext cx="1245600" cy="3630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&lt;div&gt;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48" name="Google Shape;248;p27"/>
          <p:cNvSpPr/>
          <p:nvPr/>
        </p:nvSpPr>
        <p:spPr>
          <a:xfrm>
            <a:off x="6247800" y="2068475"/>
            <a:ext cx="1115100" cy="429300"/>
          </a:xfrm>
          <a:prstGeom prst="trapezoid">
            <a:avLst>
              <a:gd name="adj" fmla="val 25000"/>
            </a:avLst>
          </a:prstGeom>
          <a:solidFill>
            <a:srgbClr val="93C47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form data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49" name="Google Shape;249;p27"/>
          <p:cNvSpPr/>
          <p:nvPr/>
        </p:nvSpPr>
        <p:spPr>
          <a:xfrm>
            <a:off x="6248000" y="2571750"/>
            <a:ext cx="2133300" cy="396000"/>
          </a:xfrm>
          <a:prstGeom prst="snip1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83F04"/>
                </a:solidFill>
              </a:rPr>
              <a:t>change event handler(s)</a:t>
            </a:r>
            <a:endParaRPr>
              <a:solidFill>
                <a:srgbClr val="783F04"/>
              </a:solidFill>
            </a:endParaRPr>
          </a:p>
        </p:txBody>
      </p:sp>
      <p:cxnSp>
        <p:nvCxnSpPr>
          <p:cNvPr id="250" name="Google Shape;250;p27"/>
          <p:cNvCxnSpPr/>
          <p:nvPr/>
        </p:nvCxnSpPr>
        <p:spPr>
          <a:xfrm rot="10800000">
            <a:off x="7309100" y="2283150"/>
            <a:ext cx="1072200" cy="486600"/>
          </a:xfrm>
          <a:prstGeom prst="curvedConnector3">
            <a:avLst>
              <a:gd name="adj1" fmla="val -2220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" name="Google Shape;251;p27"/>
          <p:cNvCxnSpPr/>
          <p:nvPr/>
        </p:nvCxnSpPr>
        <p:spPr>
          <a:xfrm flipH="1">
            <a:off x="6247763" y="2283125"/>
            <a:ext cx="53700" cy="1461600"/>
          </a:xfrm>
          <a:prstGeom prst="curvedConnector3">
            <a:avLst>
              <a:gd name="adj1" fmla="val 54336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2" name="Google Shape;252;p27"/>
          <p:cNvCxnSpPr/>
          <p:nvPr/>
        </p:nvCxnSpPr>
        <p:spPr>
          <a:xfrm rot="10800000" flipH="1">
            <a:off x="7493400" y="2769875"/>
            <a:ext cx="888000" cy="974700"/>
          </a:xfrm>
          <a:prstGeom prst="curvedConnector3">
            <a:avLst>
              <a:gd name="adj1" fmla="val 1268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3" name="Google Shape;253;p27"/>
          <p:cNvSpPr/>
          <p:nvPr/>
        </p:nvSpPr>
        <p:spPr>
          <a:xfrm>
            <a:off x="6248000" y="3041725"/>
            <a:ext cx="2133300" cy="396000"/>
          </a:xfrm>
          <a:prstGeom prst="snip1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83F04"/>
                </a:solidFill>
              </a:rPr>
              <a:t>submit event handler</a:t>
            </a:r>
            <a:endParaRPr>
              <a:solidFill>
                <a:srgbClr val="783F04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Component &amp; Display Component - No Redux</a:t>
            </a:r>
            <a:endParaRPr/>
          </a:p>
        </p:txBody>
      </p:sp>
      <p:sp>
        <p:nvSpPr>
          <p:cNvPr id="259" name="Google Shape;259;p28"/>
          <p:cNvSpPr/>
          <p:nvPr/>
        </p:nvSpPr>
        <p:spPr>
          <a:xfrm>
            <a:off x="6043850" y="1546725"/>
            <a:ext cx="2541600" cy="26052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Component</a:t>
            </a:r>
            <a:endParaRPr/>
          </a:p>
        </p:txBody>
      </p:sp>
      <p:sp>
        <p:nvSpPr>
          <p:cNvPr id="260" name="Google Shape;260;p28"/>
          <p:cNvSpPr/>
          <p:nvPr/>
        </p:nvSpPr>
        <p:spPr>
          <a:xfrm>
            <a:off x="311700" y="2497775"/>
            <a:ext cx="2541600" cy="1598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Component</a:t>
            </a:r>
            <a:endParaRPr/>
          </a:p>
        </p:txBody>
      </p:sp>
      <p:sp>
        <p:nvSpPr>
          <p:cNvPr id="261" name="Google Shape;261;p28"/>
          <p:cNvSpPr/>
          <p:nvPr/>
        </p:nvSpPr>
        <p:spPr>
          <a:xfrm>
            <a:off x="6247800" y="3563075"/>
            <a:ext cx="1245600" cy="3630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&lt;input&gt;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62" name="Google Shape;262;p28"/>
          <p:cNvSpPr/>
          <p:nvPr/>
        </p:nvSpPr>
        <p:spPr>
          <a:xfrm>
            <a:off x="487025" y="3563075"/>
            <a:ext cx="1245600" cy="3630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&lt;div&gt;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63" name="Google Shape;263;p28"/>
          <p:cNvSpPr/>
          <p:nvPr/>
        </p:nvSpPr>
        <p:spPr>
          <a:xfrm>
            <a:off x="487025" y="3115625"/>
            <a:ext cx="1245600" cy="3630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&lt;div&gt;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64" name="Google Shape;264;p28"/>
          <p:cNvSpPr/>
          <p:nvPr/>
        </p:nvSpPr>
        <p:spPr>
          <a:xfrm>
            <a:off x="6247800" y="2068475"/>
            <a:ext cx="1115100" cy="429300"/>
          </a:xfrm>
          <a:prstGeom prst="trapezoid">
            <a:avLst>
              <a:gd name="adj" fmla="val 25000"/>
            </a:avLst>
          </a:prstGeom>
          <a:solidFill>
            <a:srgbClr val="93C47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form data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65" name="Google Shape;265;p28"/>
          <p:cNvSpPr/>
          <p:nvPr/>
        </p:nvSpPr>
        <p:spPr>
          <a:xfrm>
            <a:off x="6248000" y="2571750"/>
            <a:ext cx="2133300" cy="396000"/>
          </a:xfrm>
          <a:prstGeom prst="snip1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83F04"/>
                </a:solidFill>
              </a:rPr>
              <a:t>change event handler(s)</a:t>
            </a:r>
            <a:endParaRPr>
              <a:solidFill>
                <a:srgbClr val="783F04"/>
              </a:solidFill>
            </a:endParaRPr>
          </a:p>
        </p:txBody>
      </p:sp>
      <p:cxnSp>
        <p:nvCxnSpPr>
          <p:cNvPr id="266" name="Google Shape;266;p28"/>
          <p:cNvCxnSpPr/>
          <p:nvPr/>
        </p:nvCxnSpPr>
        <p:spPr>
          <a:xfrm rot="10800000">
            <a:off x="7309100" y="2283150"/>
            <a:ext cx="1072200" cy="486600"/>
          </a:xfrm>
          <a:prstGeom prst="curvedConnector3">
            <a:avLst>
              <a:gd name="adj1" fmla="val -2220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7" name="Google Shape;267;p28"/>
          <p:cNvCxnSpPr/>
          <p:nvPr/>
        </p:nvCxnSpPr>
        <p:spPr>
          <a:xfrm flipH="1">
            <a:off x="6247763" y="2283125"/>
            <a:ext cx="53700" cy="1461600"/>
          </a:xfrm>
          <a:prstGeom prst="curvedConnector3">
            <a:avLst>
              <a:gd name="adj1" fmla="val 54336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8" name="Google Shape;268;p28"/>
          <p:cNvCxnSpPr/>
          <p:nvPr/>
        </p:nvCxnSpPr>
        <p:spPr>
          <a:xfrm rot="10800000" flipH="1">
            <a:off x="7493400" y="2769875"/>
            <a:ext cx="888000" cy="974700"/>
          </a:xfrm>
          <a:prstGeom prst="curvedConnector3">
            <a:avLst>
              <a:gd name="adj1" fmla="val 1268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9" name="Google Shape;269;p28"/>
          <p:cNvSpPr/>
          <p:nvPr/>
        </p:nvSpPr>
        <p:spPr>
          <a:xfrm>
            <a:off x="6248000" y="3041725"/>
            <a:ext cx="2133300" cy="396000"/>
          </a:xfrm>
          <a:prstGeom prst="snip1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83F04"/>
                </a:solidFill>
              </a:rPr>
              <a:t>submit event handler</a:t>
            </a:r>
            <a:endParaRPr>
              <a:solidFill>
                <a:srgbClr val="783F04"/>
              </a:solidFill>
            </a:endParaRPr>
          </a:p>
        </p:txBody>
      </p:sp>
      <p:grpSp>
        <p:nvGrpSpPr>
          <p:cNvPr id="270" name="Google Shape;270;p28"/>
          <p:cNvGrpSpPr/>
          <p:nvPr/>
        </p:nvGrpSpPr>
        <p:grpSpPr>
          <a:xfrm>
            <a:off x="2748059" y="170733"/>
            <a:ext cx="2511541" cy="1670314"/>
            <a:chOff x="2466575" y="1711650"/>
            <a:chExt cx="1599300" cy="860100"/>
          </a:xfrm>
        </p:grpSpPr>
        <p:sp>
          <p:nvSpPr>
            <p:cNvPr id="271" name="Google Shape;271;p28"/>
            <p:cNvSpPr/>
            <p:nvPr/>
          </p:nvSpPr>
          <p:spPr>
            <a:xfrm>
              <a:off x="2466575" y="1711650"/>
              <a:ext cx="1599300" cy="860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2" name="Google Shape;272;p28"/>
            <p:cNvSpPr txBox="1"/>
            <p:nvPr/>
          </p:nvSpPr>
          <p:spPr>
            <a:xfrm>
              <a:off x="2514800" y="1756125"/>
              <a:ext cx="1245600" cy="20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latin typeface="Roboto"/>
                  <a:ea typeface="Roboto"/>
                  <a:cs typeface="Roboto"/>
                  <a:sym typeface="Roboto"/>
                </a:rPr>
                <a:t>Parent</a:t>
              </a:r>
              <a:endParaRPr sz="14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73" name="Google Shape;273;p28"/>
          <p:cNvSpPr/>
          <p:nvPr/>
        </p:nvSpPr>
        <p:spPr>
          <a:xfrm>
            <a:off x="3107063" y="729713"/>
            <a:ext cx="1793700" cy="319200"/>
          </a:xfrm>
          <a:prstGeom prst="trapezoid">
            <a:avLst>
              <a:gd name="adj" fmla="val 25000"/>
            </a:avLst>
          </a:prstGeom>
          <a:solidFill>
            <a:srgbClr val="93C47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state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4" name="Google Shape;274;p28"/>
          <p:cNvSpPr/>
          <p:nvPr/>
        </p:nvSpPr>
        <p:spPr>
          <a:xfrm>
            <a:off x="3107072" y="1175644"/>
            <a:ext cx="1793700" cy="396000"/>
          </a:xfrm>
          <a:prstGeom prst="snip1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83F04"/>
                </a:solidFill>
              </a:rPr>
              <a:t>updating state function</a:t>
            </a:r>
            <a:endParaRPr sz="1100">
              <a:solidFill>
                <a:srgbClr val="783F04"/>
              </a:solidFill>
            </a:endParaRPr>
          </a:p>
        </p:txBody>
      </p:sp>
      <p:sp>
        <p:nvSpPr>
          <p:cNvPr id="275" name="Google Shape;275;p28"/>
          <p:cNvSpPr/>
          <p:nvPr/>
        </p:nvSpPr>
        <p:spPr>
          <a:xfrm>
            <a:off x="7873125" y="1581875"/>
            <a:ext cx="905688" cy="429300"/>
          </a:xfrm>
          <a:prstGeom prst="flowChartTerminator">
            <a:avLst/>
          </a:prstGeom>
          <a:solidFill>
            <a:srgbClr val="A2C4C9"/>
          </a:solidFill>
          <a:ln w="9525" cap="flat" cmpd="sng">
            <a:solidFill>
              <a:srgbClr val="134F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setData</a:t>
            </a:r>
            <a:endParaRPr sz="1100"/>
          </a:p>
        </p:txBody>
      </p:sp>
      <p:sp>
        <p:nvSpPr>
          <p:cNvPr id="276" name="Google Shape;276;p28"/>
          <p:cNvSpPr/>
          <p:nvPr/>
        </p:nvSpPr>
        <p:spPr>
          <a:xfrm>
            <a:off x="2047913" y="2311794"/>
            <a:ext cx="842562" cy="429300"/>
          </a:xfrm>
          <a:prstGeom prst="flowChartTerminator">
            <a:avLst/>
          </a:prstGeom>
          <a:solidFill>
            <a:srgbClr val="A2C4C9"/>
          </a:solidFill>
          <a:ln w="9525" cap="flat" cmpd="sng">
            <a:solidFill>
              <a:srgbClr val="134F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</a:t>
            </a:r>
            <a:endParaRPr sz="1100"/>
          </a:p>
        </p:txBody>
      </p:sp>
      <p:cxnSp>
        <p:nvCxnSpPr>
          <p:cNvPr id="277" name="Google Shape;277;p28"/>
          <p:cNvCxnSpPr>
            <a:stCxn id="273" idx="1"/>
            <a:endCxn id="276" idx="0"/>
          </p:cNvCxnSpPr>
          <p:nvPr/>
        </p:nvCxnSpPr>
        <p:spPr>
          <a:xfrm flipH="1">
            <a:off x="2469263" y="889313"/>
            <a:ext cx="677700" cy="1422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8" name="Google Shape;278;p28"/>
          <p:cNvCxnSpPr>
            <a:stCxn id="274" idx="0"/>
            <a:endCxn id="275" idx="0"/>
          </p:cNvCxnSpPr>
          <p:nvPr/>
        </p:nvCxnSpPr>
        <p:spPr>
          <a:xfrm>
            <a:off x="4900772" y="1373644"/>
            <a:ext cx="3425100" cy="208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Component &amp; Display Component - No Redux</a:t>
            </a:r>
            <a:endParaRPr/>
          </a:p>
        </p:txBody>
      </p:sp>
      <p:sp>
        <p:nvSpPr>
          <p:cNvPr id="284" name="Google Shape;284;p29"/>
          <p:cNvSpPr/>
          <p:nvPr/>
        </p:nvSpPr>
        <p:spPr>
          <a:xfrm>
            <a:off x="6043850" y="1546725"/>
            <a:ext cx="2541600" cy="26052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Component</a:t>
            </a:r>
            <a:endParaRPr/>
          </a:p>
        </p:txBody>
      </p:sp>
      <p:sp>
        <p:nvSpPr>
          <p:cNvPr id="285" name="Google Shape;285;p29"/>
          <p:cNvSpPr/>
          <p:nvPr/>
        </p:nvSpPr>
        <p:spPr>
          <a:xfrm>
            <a:off x="311700" y="2497775"/>
            <a:ext cx="2541600" cy="1598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Component</a:t>
            </a:r>
            <a:endParaRPr/>
          </a:p>
        </p:txBody>
      </p:sp>
      <p:sp>
        <p:nvSpPr>
          <p:cNvPr id="286" name="Google Shape;286;p29"/>
          <p:cNvSpPr/>
          <p:nvPr/>
        </p:nvSpPr>
        <p:spPr>
          <a:xfrm>
            <a:off x="6247800" y="3563075"/>
            <a:ext cx="1245600" cy="3630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&lt;input&gt;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87" name="Google Shape;287;p29"/>
          <p:cNvSpPr/>
          <p:nvPr/>
        </p:nvSpPr>
        <p:spPr>
          <a:xfrm>
            <a:off x="487025" y="3563075"/>
            <a:ext cx="1245600" cy="3630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&lt;div&gt;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88" name="Google Shape;288;p29"/>
          <p:cNvSpPr/>
          <p:nvPr/>
        </p:nvSpPr>
        <p:spPr>
          <a:xfrm>
            <a:off x="487025" y="3115625"/>
            <a:ext cx="1245600" cy="3630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&lt;div&gt;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89" name="Google Shape;289;p29"/>
          <p:cNvSpPr/>
          <p:nvPr/>
        </p:nvSpPr>
        <p:spPr>
          <a:xfrm>
            <a:off x="6247800" y="2068475"/>
            <a:ext cx="1115100" cy="429300"/>
          </a:xfrm>
          <a:prstGeom prst="trapezoid">
            <a:avLst>
              <a:gd name="adj" fmla="val 25000"/>
            </a:avLst>
          </a:prstGeom>
          <a:solidFill>
            <a:srgbClr val="93C47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form data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90" name="Google Shape;290;p29"/>
          <p:cNvSpPr/>
          <p:nvPr/>
        </p:nvSpPr>
        <p:spPr>
          <a:xfrm>
            <a:off x="6248000" y="2571750"/>
            <a:ext cx="2133300" cy="396000"/>
          </a:xfrm>
          <a:prstGeom prst="snip1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83F04"/>
                </a:solidFill>
              </a:rPr>
              <a:t>change event handler(s)</a:t>
            </a:r>
            <a:endParaRPr>
              <a:solidFill>
                <a:srgbClr val="783F04"/>
              </a:solidFill>
            </a:endParaRPr>
          </a:p>
        </p:txBody>
      </p:sp>
      <p:cxnSp>
        <p:nvCxnSpPr>
          <p:cNvPr id="291" name="Google Shape;291;p29"/>
          <p:cNvCxnSpPr/>
          <p:nvPr/>
        </p:nvCxnSpPr>
        <p:spPr>
          <a:xfrm rot="10800000">
            <a:off x="7309100" y="2283150"/>
            <a:ext cx="1072200" cy="486600"/>
          </a:xfrm>
          <a:prstGeom prst="curvedConnector3">
            <a:avLst>
              <a:gd name="adj1" fmla="val -2220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2" name="Google Shape;292;p29"/>
          <p:cNvCxnSpPr/>
          <p:nvPr/>
        </p:nvCxnSpPr>
        <p:spPr>
          <a:xfrm flipH="1">
            <a:off x="6247763" y="2283125"/>
            <a:ext cx="53700" cy="1461600"/>
          </a:xfrm>
          <a:prstGeom prst="curvedConnector3">
            <a:avLst>
              <a:gd name="adj1" fmla="val 54336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3" name="Google Shape;293;p29"/>
          <p:cNvCxnSpPr/>
          <p:nvPr/>
        </p:nvCxnSpPr>
        <p:spPr>
          <a:xfrm rot="10800000" flipH="1">
            <a:off x="7493400" y="2769875"/>
            <a:ext cx="888000" cy="974700"/>
          </a:xfrm>
          <a:prstGeom prst="curvedConnector3">
            <a:avLst>
              <a:gd name="adj1" fmla="val 1268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4" name="Google Shape;294;p29"/>
          <p:cNvSpPr/>
          <p:nvPr/>
        </p:nvSpPr>
        <p:spPr>
          <a:xfrm>
            <a:off x="6248000" y="3041725"/>
            <a:ext cx="2133300" cy="396000"/>
          </a:xfrm>
          <a:prstGeom prst="snip1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83F04"/>
                </a:solidFill>
              </a:rPr>
              <a:t>submit event handler</a:t>
            </a:r>
            <a:endParaRPr>
              <a:solidFill>
                <a:srgbClr val="783F04"/>
              </a:solidFill>
            </a:endParaRPr>
          </a:p>
        </p:txBody>
      </p:sp>
      <p:grpSp>
        <p:nvGrpSpPr>
          <p:cNvPr id="295" name="Google Shape;295;p29"/>
          <p:cNvGrpSpPr/>
          <p:nvPr/>
        </p:nvGrpSpPr>
        <p:grpSpPr>
          <a:xfrm>
            <a:off x="2748059" y="170733"/>
            <a:ext cx="2511541" cy="1670314"/>
            <a:chOff x="2466575" y="1711650"/>
            <a:chExt cx="1599300" cy="860100"/>
          </a:xfrm>
        </p:grpSpPr>
        <p:sp>
          <p:nvSpPr>
            <p:cNvPr id="296" name="Google Shape;296;p29"/>
            <p:cNvSpPr/>
            <p:nvPr/>
          </p:nvSpPr>
          <p:spPr>
            <a:xfrm>
              <a:off x="2466575" y="1711650"/>
              <a:ext cx="1599300" cy="860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7" name="Google Shape;297;p29"/>
            <p:cNvSpPr txBox="1"/>
            <p:nvPr/>
          </p:nvSpPr>
          <p:spPr>
            <a:xfrm>
              <a:off x="2514800" y="1756125"/>
              <a:ext cx="1245600" cy="20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latin typeface="Roboto"/>
                  <a:ea typeface="Roboto"/>
                  <a:cs typeface="Roboto"/>
                  <a:sym typeface="Roboto"/>
                </a:rPr>
                <a:t>Parent</a:t>
              </a:r>
              <a:endParaRPr sz="14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98" name="Google Shape;298;p29"/>
          <p:cNvSpPr/>
          <p:nvPr/>
        </p:nvSpPr>
        <p:spPr>
          <a:xfrm>
            <a:off x="3107063" y="729713"/>
            <a:ext cx="1793700" cy="319200"/>
          </a:xfrm>
          <a:prstGeom prst="trapezoid">
            <a:avLst>
              <a:gd name="adj" fmla="val 25000"/>
            </a:avLst>
          </a:prstGeom>
          <a:solidFill>
            <a:srgbClr val="93C47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state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9" name="Google Shape;299;p29"/>
          <p:cNvSpPr/>
          <p:nvPr/>
        </p:nvSpPr>
        <p:spPr>
          <a:xfrm>
            <a:off x="3107072" y="1175644"/>
            <a:ext cx="1793700" cy="396000"/>
          </a:xfrm>
          <a:prstGeom prst="snip1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83F04"/>
                </a:solidFill>
              </a:rPr>
              <a:t>updating state function</a:t>
            </a:r>
            <a:endParaRPr sz="1100">
              <a:solidFill>
                <a:srgbClr val="783F04"/>
              </a:solidFill>
            </a:endParaRPr>
          </a:p>
        </p:txBody>
      </p:sp>
      <p:sp>
        <p:nvSpPr>
          <p:cNvPr id="300" name="Google Shape;300;p29"/>
          <p:cNvSpPr/>
          <p:nvPr/>
        </p:nvSpPr>
        <p:spPr>
          <a:xfrm>
            <a:off x="7873125" y="1581875"/>
            <a:ext cx="905688" cy="429300"/>
          </a:xfrm>
          <a:prstGeom prst="flowChartTerminator">
            <a:avLst/>
          </a:prstGeom>
          <a:solidFill>
            <a:srgbClr val="A2C4C9"/>
          </a:solidFill>
          <a:ln w="9525" cap="flat" cmpd="sng">
            <a:solidFill>
              <a:srgbClr val="134F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setData</a:t>
            </a:r>
            <a:endParaRPr sz="1100"/>
          </a:p>
        </p:txBody>
      </p:sp>
      <p:sp>
        <p:nvSpPr>
          <p:cNvPr id="301" name="Google Shape;301;p29"/>
          <p:cNvSpPr/>
          <p:nvPr/>
        </p:nvSpPr>
        <p:spPr>
          <a:xfrm>
            <a:off x="2047913" y="2311794"/>
            <a:ext cx="842562" cy="429300"/>
          </a:xfrm>
          <a:prstGeom prst="flowChartTerminator">
            <a:avLst/>
          </a:prstGeom>
          <a:solidFill>
            <a:srgbClr val="A2C4C9"/>
          </a:solidFill>
          <a:ln w="9525" cap="flat" cmpd="sng">
            <a:solidFill>
              <a:srgbClr val="134F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</a:t>
            </a:r>
            <a:endParaRPr sz="1100"/>
          </a:p>
        </p:txBody>
      </p:sp>
      <p:cxnSp>
        <p:nvCxnSpPr>
          <p:cNvPr id="302" name="Google Shape;302;p29"/>
          <p:cNvCxnSpPr>
            <a:stCxn id="298" idx="1"/>
            <a:endCxn id="301" idx="0"/>
          </p:cNvCxnSpPr>
          <p:nvPr/>
        </p:nvCxnSpPr>
        <p:spPr>
          <a:xfrm flipH="1">
            <a:off x="2469263" y="889313"/>
            <a:ext cx="677700" cy="1422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3" name="Google Shape;303;p29"/>
          <p:cNvCxnSpPr>
            <a:stCxn id="299" idx="0"/>
            <a:endCxn id="300" idx="0"/>
          </p:cNvCxnSpPr>
          <p:nvPr/>
        </p:nvCxnSpPr>
        <p:spPr>
          <a:xfrm>
            <a:off x="4900772" y="1373644"/>
            <a:ext cx="3425100" cy="208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4" name="Google Shape;304;p29"/>
          <p:cNvCxnSpPr>
            <a:stCxn id="294" idx="0"/>
            <a:endCxn id="300" idx="3"/>
          </p:cNvCxnSpPr>
          <p:nvPr/>
        </p:nvCxnSpPr>
        <p:spPr>
          <a:xfrm rot="10800000" flipH="1">
            <a:off x="8381300" y="1796425"/>
            <a:ext cx="397500" cy="1443300"/>
          </a:xfrm>
          <a:prstGeom prst="curvedConnector3">
            <a:avLst>
              <a:gd name="adj1" fmla="val 15990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310" name="Google Shape;310;p30"/>
          <p:cNvSpPr txBox="1">
            <a:spLocks noGrp="1"/>
          </p:cNvSpPr>
          <p:nvPr>
            <p:ph type="body" idx="1"/>
          </p:nvPr>
        </p:nvSpPr>
        <p:spPr>
          <a:xfrm>
            <a:off x="4644675" y="311425"/>
            <a:ext cx="4166400" cy="4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17"/>
              <a:t>Working off Copies</a:t>
            </a:r>
            <a:endParaRPr sz="50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17" u="sng">
                <a:solidFill>
                  <a:schemeClr val="hlink"/>
                </a:solidFill>
                <a:hlinkClick r:id="rId3"/>
              </a:rPr>
              <a:t>https://codepen.io/natafaye/pen/qBpKYJr</a:t>
            </a:r>
            <a:endParaRPr sz="50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17"/>
              <a:t>React Forms</a:t>
            </a:r>
            <a:endParaRPr sz="50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17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https://reactjs.org/docs/forms.html</a:t>
            </a:r>
            <a:endParaRPr sz="50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17"/>
              <a:t>Video on React</a:t>
            </a:r>
            <a:endParaRPr sz="50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17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https://youtu.be/Ke90Tje7VS0</a:t>
            </a:r>
            <a:endParaRPr sz="50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17"/>
              <a:t>React Tutorial</a:t>
            </a:r>
            <a:endParaRPr sz="50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17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https://reactjs.org/tutorial/tutorial.html</a:t>
            </a:r>
            <a:endParaRPr sz="50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17"/>
              <a:t>Lifecycle Diagram</a:t>
            </a:r>
            <a:endParaRPr sz="50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17" u="sng">
                <a:solidFill>
                  <a:schemeClr val="hlink"/>
                </a:solidFill>
                <a:hlinkClick r:id="rId7"/>
              </a:rPr>
              <a:t>https://projects.wojtekmaj.pl/react-lifecycle-methods-diagram/</a:t>
            </a:r>
            <a:endParaRPr sz="50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17"/>
              <a:t>Docs on React Component Lifecycle</a:t>
            </a:r>
            <a:endParaRPr sz="50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17" u="sng">
                <a:solidFill>
                  <a:schemeClr val="hlink"/>
                </a:solidFill>
                <a:hlinkClick r:id="rId8"/>
              </a:rPr>
              <a:t>https://reactjs.org/docs/react-component.html</a:t>
            </a:r>
            <a:endParaRPr sz="50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81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70821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questions do you have?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set </a:t>
            </a:r>
            <a:r>
              <a:rPr lang="en" b="1"/>
              <a:t>any normal HTML event attribute</a:t>
            </a:r>
            <a:r>
              <a:rPr lang="en"/>
              <a:t> in JSX, but you set it to the name of the function, not a call to the function.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HTML events look like this: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&lt;button onclick=”functionToCall()”&gt;</a:t>
            </a:r>
            <a:endParaRPr sz="12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JSX events look like this: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&lt;button onClick={functionToCall}&gt;</a:t>
            </a:r>
            <a:endParaRPr sz="12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have a lot of flexibility in how you set events. You can use an arrow function </a:t>
            </a:r>
            <a:r>
              <a:rPr lang="en" b="1"/>
              <a:t>to specify the parameters of the event handler</a:t>
            </a:r>
            <a:r>
              <a:rPr lang="en"/>
              <a:t>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&lt;button onClick={ () =&gt; this.addToCart(“cat”) }&gt;</a:t>
            </a:r>
            <a:br>
              <a:rPr lang="en" sz="11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   Large Cat</a:t>
            </a:r>
            <a:br>
              <a:rPr lang="en" sz="11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&lt;/button&gt;</a:t>
            </a:r>
            <a:br>
              <a:rPr lang="en" sz="11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&lt;button onClick={ () =&gt; this.addToCart(“hat”) }&gt;</a:t>
            </a:r>
            <a:br>
              <a:rPr lang="en" sz="11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    Blue Hat</a:t>
            </a:r>
            <a:br>
              <a:rPr lang="en" sz="11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&lt;/button&gt;</a:t>
            </a:r>
            <a:endParaRPr sz="11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create a method in your component (without using arrow function syntax), you’ll need to </a:t>
            </a:r>
            <a:r>
              <a:rPr lang="en" b="1"/>
              <a:t>bind the </a:t>
            </a: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b="1"/>
              <a:t> keyword</a:t>
            </a:r>
            <a:r>
              <a:rPr lang="en"/>
              <a:t> in the constructor of the component: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91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this.addToCart = this.addToCart.bind(this);</a:t>
            </a:r>
            <a:endParaRPr sz="1191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Props</a:t>
            </a:r>
            <a:endParaRPr/>
          </a:p>
        </p:txBody>
      </p:sp>
      <p:grpSp>
        <p:nvGrpSpPr>
          <p:cNvPr id="83" name="Google Shape;83;p16"/>
          <p:cNvGrpSpPr/>
          <p:nvPr/>
        </p:nvGrpSpPr>
        <p:grpSpPr>
          <a:xfrm>
            <a:off x="536534" y="2599899"/>
            <a:ext cx="2017997" cy="1376762"/>
            <a:chOff x="2466575" y="1711650"/>
            <a:chExt cx="1599300" cy="860100"/>
          </a:xfrm>
        </p:grpSpPr>
        <p:sp>
          <p:nvSpPr>
            <p:cNvPr id="84" name="Google Shape;84;p16"/>
            <p:cNvSpPr/>
            <p:nvPr/>
          </p:nvSpPr>
          <p:spPr>
            <a:xfrm>
              <a:off x="2466575" y="1711650"/>
              <a:ext cx="1599300" cy="860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" name="Google Shape;85;p16"/>
            <p:cNvSpPr txBox="1"/>
            <p:nvPr/>
          </p:nvSpPr>
          <p:spPr>
            <a:xfrm>
              <a:off x="2514800" y="1756125"/>
              <a:ext cx="1245600" cy="2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ChildComponent</a:t>
              </a:r>
              <a:endParaRPr sz="14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6" name="Google Shape;86;p16"/>
          <p:cNvSpPr/>
          <p:nvPr/>
        </p:nvSpPr>
        <p:spPr>
          <a:xfrm>
            <a:off x="1639925" y="2365124"/>
            <a:ext cx="842562" cy="390744"/>
          </a:xfrm>
          <a:prstGeom prst="flowChartTerminator">
            <a:avLst/>
          </a:prstGeom>
          <a:solidFill>
            <a:srgbClr val="A2C4C9"/>
          </a:solidFill>
          <a:ln w="9525" cap="flat" cmpd="sng">
            <a:solidFill>
              <a:srgbClr val="134F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prop</a:t>
            </a:r>
            <a:endParaRPr sz="1100"/>
          </a:p>
        </p:txBody>
      </p:sp>
      <p:grpSp>
        <p:nvGrpSpPr>
          <p:cNvPr id="87" name="Google Shape;87;p16"/>
          <p:cNvGrpSpPr/>
          <p:nvPr/>
        </p:nvGrpSpPr>
        <p:grpSpPr>
          <a:xfrm>
            <a:off x="536534" y="533024"/>
            <a:ext cx="2017997" cy="1376762"/>
            <a:chOff x="2466575" y="1711650"/>
            <a:chExt cx="1599300" cy="860100"/>
          </a:xfrm>
        </p:grpSpPr>
        <p:sp>
          <p:nvSpPr>
            <p:cNvPr id="88" name="Google Shape;88;p16"/>
            <p:cNvSpPr/>
            <p:nvPr/>
          </p:nvSpPr>
          <p:spPr>
            <a:xfrm>
              <a:off x="2466575" y="1711650"/>
              <a:ext cx="1599300" cy="860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" name="Google Shape;89;p16"/>
            <p:cNvSpPr txBox="1"/>
            <p:nvPr/>
          </p:nvSpPr>
          <p:spPr>
            <a:xfrm>
              <a:off x="2514792" y="1756131"/>
              <a:ext cx="1405200" cy="2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ParentComponent</a:t>
              </a:r>
              <a:endParaRPr sz="14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0" name="Google Shape;90;p16"/>
          <p:cNvSpPr/>
          <p:nvPr/>
        </p:nvSpPr>
        <p:spPr>
          <a:xfrm>
            <a:off x="1041525" y="1161775"/>
            <a:ext cx="1008000" cy="319200"/>
          </a:xfrm>
          <a:prstGeom prst="trapezoid">
            <a:avLst>
              <a:gd name="adj" fmla="val 25000"/>
            </a:avLst>
          </a:prstGeom>
          <a:solidFill>
            <a:srgbClr val="93C47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state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1003425" y="3211225"/>
            <a:ext cx="1008000" cy="319200"/>
          </a:xfrm>
          <a:prstGeom prst="trapezoid">
            <a:avLst>
              <a:gd name="adj" fmla="val 25000"/>
            </a:avLst>
          </a:prstGeom>
          <a:solidFill>
            <a:srgbClr val="93C47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state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3846000" y="2604200"/>
            <a:ext cx="44451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Props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- data passed from parent to child component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&lt;ChildComponent prop={value} /&gt;</a:t>
            </a:r>
            <a:endParaRPr sz="13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3846000" y="748175"/>
            <a:ext cx="44451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State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- data that changes and the component should rerender when it does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this.state = {</a:t>
            </a:r>
            <a:b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order: “tacos”</a:t>
            </a:r>
            <a:b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4" name="Google Shape;94;p16"/>
          <p:cNvCxnSpPr>
            <a:stCxn id="88" idx="2"/>
            <a:endCxn id="84" idx="0"/>
          </p:cNvCxnSpPr>
          <p:nvPr/>
        </p:nvCxnSpPr>
        <p:spPr>
          <a:xfrm>
            <a:off x="1545532" y="1909786"/>
            <a:ext cx="0" cy="69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with </a:t>
            </a:r>
            <a:br>
              <a:rPr lang="en"/>
            </a:br>
            <a:r>
              <a:rPr lang="en"/>
              <a:t>Props &amp; State</a:t>
            </a: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Decide what data you’ll need to store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Pick ONE place to put the data in </a:t>
            </a:r>
            <a:r>
              <a:rPr lang="en" sz="1600" b="1"/>
              <a:t>state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Pass down the data (and functions to update the data) through </a:t>
            </a:r>
            <a:r>
              <a:rPr lang="en" sz="1600" b="1"/>
              <a:t>props</a:t>
            </a:r>
            <a:r>
              <a:rPr lang="en" sz="1600"/>
              <a:t> to whatever components need them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Props &amp; State</a:t>
            </a:r>
            <a:endParaRPr/>
          </a:p>
        </p:txBody>
      </p:sp>
      <p:grpSp>
        <p:nvGrpSpPr>
          <p:cNvPr id="106" name="Google Shape;106;p18"/>
          <p:cNvGrpSpPr/>
          <p:nvPr/>
        </p:nvGrpSpPr>
        <p:grpSpPr>
          <a:xfrm>
            <a:off x="2619275" y="2284375"/>
            <a:ext cx="1599300" cy="860100"/>
            <a:chOff x="2466575" y="1711650"/>
            <a:chExt cx="1599300" cy="860100"/>
          </a:xfrm>
        </p:grpSpPr>
        <p:sp>
          <p:nvSpPr>
            <p:cNvPr id="107" name="Google Shape;107;p18"/>
            <p:cNvSpPr/>
            <p:nvPr/>
          </p:nvSpPr>
          <p:spPr>
            <a:xfrm>
              <a:off x="2466575" y="1711650"/>
              <a:ext cx="1599300" cy="860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8"/>
            <p:cNvSpPr txBox="1"/>
            <p:nvPr/>
          </p:nvSpPr>
          <p:spPr>
            <a:xfrm>
              <a:off x="2514800" y="1756125"/>
              <a:ext cx="1245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MessageList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" name="Google Shape;109;p18"/>
          <p:cNvGrpSpPr/>
          <p:nvPr/>
        </p:nvGrpSpPr>
        <p:grpSpPr>
          <a:xfrm>
            <a:off x="3696700" y="146775"/>
            <a:ext cx="1599300" cy="860100"/>
            <a:chOff x="2466575" y="1711650"/>
            <a:chExt cx="1599300" cy="860100"/>
          </a:xfrm>
        </p:grpSpPr>
        <p:sp>
          <p:nvSpPr>
            <p:cNvPr id="110" name="Google Shape;110;p18"/>
            <p:cNvSpPr/>
            <p:nvPr/>
          </p:nvSpPr>
          <p:spPr>
            <a:xfrm>
              <a:off x="2466575" y="1711650"/>
              <a:ext cx="1599300" cy="860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8"/>
            <p:cNvSpPr txBox="1"/>
            <p:nvPr/>
          </p:nvSpPr>
          <p:spPr>
            <a:xfrm>
              <a:off x="2514800" y="1756125"/>
              <a:ext cx="1245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App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" name="Google Shape;112;p18"/>
          <p:cNvGrpSpPr/>
          <p:nvPr/>
        </p:nvGrpSpPr>
        <p:grpSpPr>
          <a:xfrm>
            <a:off x="2619275" y="3355175"/>
            <a:ext cx="1599300" cy="860100"/>
            <a:chOff x="2466575" y="1711650"/>
            <a:chExt cx="1599300" cy="860100"/>
          </a:xfrm>
        </p:grpSpPr>
        <p:sp>
          <p:nvSpPr>
            <p:cNvPr id="113" name="Google Shape;113;p18"/>
            <p:cNvSpPr/>
            <p:nvPr/>
          </p:nvSpPr>
          <p:spPr>
            <a:xfrm>
              <a:off x="2466575" y="1711650"/>
              <a:ext cx="1599300" cy="860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8"/>
            <p:cNvSpPr txBox="1"/>
            <p:nvPr/>
          </p:nvSpPr>
          <p:spPr>
            <a:xfrm>
              <a:off x="2514800" y="1756125"/>
              <a:ext cx="1245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Message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" name="Google Shape;115;p18"/>
          <p:cNvGrpSpPr/>
          <p:nvPr/>
        </p:nvGrpSpPr>
        <p:grpSpPr>
          <a:xfrm>
            <a:off x="4572060" y="1217575"/>
            <a:ext cx="1864464" cy="860100"/>
            <a:chOff x="2466575" y="1711650"/>
            <a:chExt cx="1599300" cy="860100"/>
          </a:xfrm>
        </p:grpSpPr>
        <p:sp>
          <p:nvSpPr>
            <p:cNvPr id="116" name="Google Shape;116;p18"/>
            <p:cNvSpPr/>
            <p:nvPr/>
          </p:nvSpPr>
          <p:spPr>
            <a:xfrm>
              <a:off x="2466575" y="1711650"/>
              <a:ext cx="1599300" cy="860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8"/>
            <p:cNvSpPr txBox="1"/>
            <p:nvPr/>
          </p:nvSpPr>
          <p:spPr>
            <a:xfrm>
              <a:off x="2514800" y="1756125"/>
              <a:ext cx="1245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Sidebar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8" name="Google Shape;118;p18"/>
          <p:cNvGrpSpPr/>
          <p:nvPr/>
        </p:nvGrpSpPr>
        <p:grpSpPr>
          <a:xfrm>
            <a:off x="2619275" y="1215575"/>
            <a:ext cx="1599300" cy="860100"/>
            <a:chOff x="2466575" y="1711650"/>
            <a:chExt cx="1599300" cy="860100"/>
          </a:xfrm>
        </p:grpSpPr>
        <p:sp>
          <p:nvSpPr>
            <p:cNvPr id="119" name="Google Shape;119;p18"/>
            <p:cNvSpPr/>
            <p:nvPr/>
          </p:nvSpPr>
          <p:spPr>
            <a:xfrm>
              <a:off x="2466575" y="1711650"/>
              <a:ext cx="1599300" cy="860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 txBox="1"/>
            <p:nvPr/>
          </p:nvSpPr>
          <p:spPr>
            <a:xfrm>
              <a:off x="2514800" y="1756125"/>
              <a:ext cx="1245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ChannelView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21" name="Google Shape;121;p18"/>
          <p:cNvCxnSpPr>
            <a:stCxn id="110" idx="2"/>
            <a:endCxn id="119" idx="0"/>
          </p:cNvCxnSpPr>
          <p:nvPr/>
        </p:nvCxnSpPr>
        <p:spPr>
          <a:xfrm flipH="1">
            <a:off x="3419050" y="1006875"/>
            <a:ext cx="1077300" cy="20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stCxn id="110" idx="2"/>
          </p:cNvCxnSpPr>
          <p:nvPr/>
        </p:nvCxnSpPr>
        <p:spPr>
          <a:xfrm>
            <a:off x="4496350" y="1006875"/>
            <a:ext cx="967800" cy="21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8"/>
          <p:cNvCxnSpPr>
            <a:stCxn id="119" idx="2"/>
            <a:endCxn id="107" idx="0"/>
          </p:cNvCxnSpPr>
          <p:nvPr/>
        </p:nvCxnSpPr>
        <p:spPr>
          <a:xfrm>
            <a:off x="3418925" y="2075675"/>
            <a:ext cx="0" cy="20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8"/>
          <p:cNvCxnSpPr>
            <a:stCxn id="107" idx="2"/>
            <a:endCxn id="113" idx="0"/>
          </p:cNvCxnSpPr>
          <p:nvPr/>
        </p:nvCxnSpPr>
        <p:spPr>
          <a:xfrm>
            <a:off x="3418925" y="3144475"/>
            <a:ext cx="0" cy="21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8"/>
          <p:cNvCxnSpPr>
            <a:stCxn id="107" idx="2"/>
          </p:cNvCxnSpPr>
          <p:nvPr/>
        </p:nvCxnSpPr>
        <p:spPr>
          <a:xfrm flipH="1">
            <a:off x="3185825" y="3144475"/>
            <a:ext cx="233100" cy="21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8"/>
          <p:cNvCxnSpPr>
            <a:stCxn id="107" idx="2"/>
          </p:cNvCxnSpPr>
          <p:nvPr/>
        </p:nvCxnSpPr>
        <p:spPr>
          <a:xfrm>
            <a:off x="3418925" y="3144475"/>
            <a:ext cx="233400" cy="22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7" name="Google Shape;127;p18"/>
          <p:cNvGrpSpPr/>
          <p:nvPr/>
        </p:nvGrpSpPr>
        <p:grpSpPr>
          <a:xfrm>
            <a:off x="4572000" y="2288375"/>
            <a:ext cx="1864500" cy="860100"/>
            <a:chOff x="2466575" y="1711650"/>
            <a:chExt cx="1864500" cy="860100"/>
          </a:xfrm>
        </p:grpSpPr>
        <p:sp>
          <p:nvSpPr>
            <p:cNvPr id="128" name="Google Shape;128;p18"/>
            <p:cNvSpPr/>
            <p:nvPr/>
          </p:nvSpPr>
          <p:spPr>
            <a:xfrm>
              <a:off x="2466575" y="1711650"/>
              <a:ext cx="1864500" cy="860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8"/>
            <p:cNvSpPr txBox="1"/>
            <p:nvPr/>
          </p:nvSpPr>
          <p:spPr>
            <a:xfrm>
              <a:off x="2514800" y="1756125"/>
              <a:ext cx="1816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SidebarChannelLink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30" name="Google Shape;130;p18"/>
          <p:cNvCxnSpPr/>
          <p:nvPr/>
        </p:nvCxnSpPr>
        <p:spPr>
          <a:xfrm>
            <a:off x="5371650" y="2071325"/>
            <a:ext cx="0" cy="20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" name="Google Shape;131;p18"/>
          <p:cNvSpPr/>
          <p:nvPr/>
        </p:nvSpPr>
        <p:spPr>
          <a:xfrm>
            <a:off x="4057400" y="460925"/>
            <a:ext cx="967800" cy="313500"/>
          </a:xfrm>
          <a:prstGeom prst="trapezoid">
            <a:avLst>
              <a:gd name="adj" fmla="val 25000"/>
            </a:avLst>
          </a:prstGeom>
          <a:solidFill>
            <a:srgbClr val="A4C2F4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channelList</a:t>
            </a:r>
            <a:endParaRPr sz="1000"/>
          </a:p>
        </p:txBody>
      </p:sp>
      <p:sp>
        <p:nvSpPr>
          <p:cNvPr id="132" name="Google Shape;132;p18"/>
          <p:cNvSpPr/>
          <p:nvPr/>
        </p:nvSpPr>
        <p:spPr>
          <a:xfrm>
            <a:off x="5138400" y="1114925"/>
            <a:ext cx="1156410" cy="265194"/>
          </a:xfrm>
          <a:prstGeom prst="flowChartTerminator">
            <a:avLst/>
          </a:prstGeom>
          <a:solidFill>
            <a:srgbClr val="A2C4C9"/>
          </a:solidFill>
          <a:ln w="9525" cap="flat" cmpd="sng">
            <a:solidFill>
              <a:srgbClr val="134F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channelList</a:t>
            </a:r>
            <a:endParaRPr sz="1000"/>
          </a:p>
        </p:txBody>
      </p:sp>
      <p:sp>
        <p:nvSpPr>
          <p:cNvPr id="133" name="Google Shape;133;p18"/>
          <p:cNvSpPr/>
          <p:nvPr/>
        </p:nvSpPr>
        <p:spPr>
          <a:xfrm>
            <a:off x="3023175" y="1060350"/>
            <a:ext cx="1156410" cy="265194"/>
          </a:xfrm>
          <a:prstGeom prst="flowChartTerminator">
            <a:avLst/>
          </a:prstGeom>
          <a:solidFill>
            <a:srgbClr val="A2C4C9"/>
          </a:solidFill>
          <a:ln w="9525" cap="flat" cmpd="sng">
            <a:solidFill>
              <a:srgbClr val="134F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channel</a:t>
            </a:r>
            <a:endParaRPr sz="1000"/>
          </a:p>
        </p:txBody>
      </p:sp>
      <p:sp>
        <p:nvSpPr>
          <p:cNvPr id="134" name="Google Shape;134;p18"/>
          <p:cNvSpPr/>
          <p:nvPr/>
        </p:nvSpPr>
        <p:spPr>
          <a:xfrm>
            <a:off x="3185825" y="3270338"/>
            <a:ext cx="1156410" cy="265194"/>
          </a:xfrm>
          <a:prstGeom prst="flowChartTerminator">
            <a:avLst/>
          </a:prstGeom>
          <a:solidFill>
            <a:srgbClr val="A2C4C9"/>
          </a:solidFill>
          <a:ln w="9525" cap="flat" cmpd="sng">
            <a:solidFill>
              <a:srgbClr val="134F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message</a:t>
            </a:r>
            <a:endParaRPr sz="1000"/>
          </a:p>
        </p:txBody>
      </p:sp>
      <p:sp>
        <p:nvSpPr>
          <p:cNvPr id="135" name="Google Shape;135;p18"/>
          <p:cNvSpPr/>
          <p:nvPr/>
        </p:nvSpPr>
        <p:spPr>
          <a:xfrm>
            <a:off x="3132175" y="2152825"/>
            <a:ext cx="1156410" cy="265194"/>
          </a:xfrm>
          <a:prstGeom prst="flowChartTerminator">
            <a:avLst/>
          </a:prstGeom>
          <a:solidFill>
            <a:srgbClr val="A2C4C9"/>
          </a:solidFill>
          <a:ln w="9525" cap="flat" cmpd="sng">
            <a:solidFill>
              <a:srgbClr val="134F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messageList</a:t>
            </a:r>
            <a:endParaRPr sz="1000"/>
          </a:p>
        </p:txBody>
      </p:sp>
      <p:sp>
        <p:nvSpPr>
          <p:cNvPr id="136" name="Google Shape;136;p18"/>
          <p:cNvSpPr/>
          <p:nvPr/>
        </p:nvSpPr>
        <p:spPr>
          <a:xfrm>
            <a:off x="5184675" y="2165850"/>
            <a:ext cx="1156410" cy="265194"/>
          </a:xfrm>
          <a:prstGeom prst="flowChartTerminator">
            <a:avLst/>
          </a:prstGeom>
          <a:solidFill>
            <a:srgbClr val="A2C4C9"/>
          </a:solidFill>
          <a:ln w="9525" cap="flat" cmpd="sng">
            <a:solidFill>
              <a:srgbClr val="134F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channel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body" idx="1"/>
          </p:nvPr>
        </p:nvSpPr>
        <p:spPr>
          <a:xfrm>
            <a:off x="233775" y="3391050"/>
            <a:ext cx="5984700" cy="3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Child Component Updating Parent State</a:t>
            </a:r>
            <a:endParaRPr/>
          </a:p>
        </p:txBody>
      </p:sp>
      <p:grpSp>
        <p:nvGrpSpPr>
          <p:cNvPr id="142" name="Google Shape;142;p19"/>
          <p:cNvGrpSpPr/>
          <p:nvPr/>
        </p:nvGrpSpPr>
        <p:grpSpPr>
          <a:xfrm>
            <a:off x="4943469" y="2433221"/>
            <a:ext cx="2511541" cy="1670314"/>
            <a:chOff x="2466575" y="1711650"/>
            <a:chExt cx="1599300" cy="860100"/>
          </a:xfrm>
        </p:grpSpPr>
        <p:sp>
          <p:nvSpPr>
            <p:cNvPr id="143" name="Google Shape;143;p19"/>
            <p:cNvSpPr/>
            <p:nvPr/>
          </p:nvSpPr>
          <p:spPr>
            <a:xfrm>
              <a:off x="2466575" y="1711650"/>
              <a:ext cx="1599300" cy="860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4" name="Google Shape;144;p19"/>
            <p:cNvSpPr txBox="1"/>
            <p:nvPr/>
          </p:nvSpPr>
          <p:spPr>
            <a:xfrm>
              <a:off x="2514800" y="1756125"/>
              <a:ext cx="1245600" cy="20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latin typeface="Roboto"/>
                  <a:ea typeface="Roboto"/>
                  <a:cs typeface="Roboto"/>
                  <a:sym typeface="Roboto"/>
                </a:rPr>
                <a:t>Updating Child</a:t>
              </a:r>
              <a:endParaRPr sz="14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5" name="Google Shape;145;p19"/>
          <p:cNvGrpSpPr/>
          <p:nvPr/>
        </p:nvGrpSpPr>
        <p:grpSpPr>
          <a:xfrm>
            <a:off x="1688825" y="2433221"/>
            <a:ext cx="2511541" cy="1670314"/>
            <a:chOff x="2466575" y="1711650"/>
            <a:chExt cx="1599300" cy="860100"/>
          </a:xfrm>
        </p:grpSpPr>
        <p:sp>
          <p:nvSpPr>
            <p:cNvPr id="146" name="Google Shape;146;p19"/>
            <p:cNvSpPr/>
            <p:nvPr/>
          </p:nvSpPr>
          <p:spPr>
            <a:xfrm>
              <a:off x="2466575" y="1711650"/>
              <a:ext cx="1599300" cy="860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7" name="Google Shape;147;p19"/>
            <p:cNvSpPr txBox="1"/>
            <p:nvPr/>
          </p:nvSpPr>
          <p:spPr>
            <a:xfrm>
              <a:off x="2514800" y="1756125"/>
              <a:ext cx="1245600" cy="20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latin typeface="Roboto"/>
                  <a:ea typeface="Roboto"/>
                  <a:cs typeface="Roboto"/>
                  <a:sym typeface="Roboto"/>
                </a:rPr>
                <a:t>Displaying Child</a:t>
              </a:r>
              <a:endParaRPr sz="14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" name="Google Shape;148;p19"/>
          <p:cNvGrpSpPr/>
          <p:nvPr/>
        </p:nvGrpSpPr>
        <p:grpSpPr>
          <a:xfrm>
            <a:off x="3316147" y="249258"/>
            <a:ext cx="2511541" cy="1670314"/>
            <a:chOff x="2466575" y="1711650"/>
            <a:chExt cx="1599300" cy="860100"/>
          </a:xfrm>
        </p:grpSpPr>
        <p:sp>
          <p:nvSpPr>
            <p:cNvPr id="149" name="Google Shape;149;p19"/>
            <p:cNvSpPr/>
            <p:nvPr/>
          </p:nvSpPr>
          <p:spPr>
            <a:xfrm>
              <a:off x="2466575" y="1711650"/>
              <a:ext cx="1599300" cy="860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0" name="Google Shape;150;p19"/>
            <p:cNvSpPr txBox="1"/>
            <p:nvPr/>
          </p:nvSpPr>
          <p:spPr>
            <a:xfrm>
              <a:off x="2514800" y="1756125"/>
              <a:ext cx="1245600" cy="20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latin typeface="Roboto"/>
                  <a:ea typeface="Roboto"/>
                  <a:cs typeface="Roboto"/>
                  <a:sym typeface="Roboto"/>
                </a:rPr>
                <a:t>Parent</a:t>
              </a:r>
              <a:endParaRPr sz="14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1" name="Google Shape;151;p19"/>
          <p:cNvSpPr/>
          <p:nvPr/>
        </p:nvSpPr>
        <p:spPr>
          <a:xfrm>
            <a:off x="3675150" y="808238"/>
            <a:ext cx="1793700" cy="319200"/>
          </a:xfrm>
          <a:prstGeom prst="trapezoid">
            <a:avLst>
              <a:gd name="adj" fmla="val 25000"/>
            </a:avLst>
          </a:prstGeom>
          <a:solidFill>
            <a:srgbClr val="93C47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state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3675159" y="1254169"/>
            <a:ext cx="1793700" cy="396000"/>
          </a:xfrm>
          <a:prstGeom prst="snip1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83F04"/>
                </a:solidFill>
              </a:rPr>
              <a:t>updating state function</a:t>
            </a:r>
            <a:endParaRPr sz="1100">
              <a:solidFill>
                <a:srgbClr val="783F04"/>
              </a:solidFill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6082700" y="2174650"/>
            <a:ext cx="905688" cy="429300"/>
          </a:xfrm>
          <a:prstGeom prst="flowChartTerminator">
            <a:avLst/>
          </a:prstGeom>
          <a:solidFill>
            <a:srgbClr val="A2C4C9"/>
          </a:solidFill>
          <a:ln w="9525" cap="flat" cmpd="sng">
            <a:solidFill>
              <a:srgbClr val="134F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setData</a:t>
            </a:r>
            <a:endParaRPr sz="1100"/>
          </a:p>
        </p:txBody>
      </p:sp>
      <p:sp>
        <p:nvSpPr>
          <p:cNvPr id="154" name="Google Shape;154;p19"/>
          <p:cNvSpPr/>
          <p:nvPr/>
        </p:nvSpPr>
        <p:spPr>
          <a:xfrm>
            <a:off x="2823901" y="2174644"/>
            <a:ext cx="842562" cy="429300"/>
          </a:xfrm>
          <a:prstGeom prst="flowChartTerminator">
            <a:avLst/>
          </a:prstGeom>
          <a:solidFill>
            <a:srgbClr val="A2C4C9"/>
          </a:solidFill>
          <a:ln w="9525" cap="flat" cmpd="sng">
            <a:solidFill>
              <a:srgbClr val="134F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</a:t>
            </a:r>
            <a:endParaRPr sz="1100"/>
          </a:p>
        </p:txBody>
      </p:sp>
      <p:cxnSp>
        <p:nvCxnSpPr>
          <p:cNvPr id="155" name="Google Shape;155;p19"/>
          <p:cNvCxnSpPr>
            <a:stCxn id="149" idx="2"/>
            <a:endCxn id="154" idx="3"/>
          </p:cNvCxnSpPr>
          <p:nvPr/>
        </p:nvCxnSpPr>
        <p:spPr>
          <a:xfrm flipH="1">
            <a:off x="3666517" y="1919573"/>
            <a:ext cx="905400" cy="46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19"/>
          <p:cNvCxnSpPr>
            <a:stCxn id="149" idx="2"/>
            <a:endCxn id="153" idx="1"/>
          </p:cNvCxnSpPr>
          <p:nvPr/>
        </p:nvCxnSpPr>
        <p:spPr>
          <a:xfrm>
            <a:off x="4571917" y="1919573"/>
            <a:ext cx="1510800" cy="46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19"/>
          <p:cNvCxnSpPr>
            <a:stCxn id="151" idx="1"/>
            <a:endCxn id="154" idx="0"/>
          </p:cNvCxnSpPr>
          <p:nvPr/>
        </p:nvCxnSpPr>
        <p:spPr>
          <a:xfrm flipH="1">
            <a:off x="3245250" y="967838"/>
            <a:ext cx="469800" cy="1206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" name="Google Shape;158;p19"/>
          <p:cNvCxnSpPr>
            <a:stCxn id="152" idx="0"/>
            <a:endCxn id="153" idx="0"/>
          </p:cNvCxnSpPr>
          <p:nvPr/>
        </p:nvCxnSpPr>
        <p:spPr>
          <a:xfrm>
            <a:off x="5468859" y="1452169"/>
            <a:ext cx="1066800" cy="722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>
            <a:spLocks noGrp="1"/>
          </p:cNvSpPr>
          <p:nvPr>
            <p:ph type="body" idx="1"/>
          </p:nvPr>
        </p:nvSpPr>
        <p:spPr>
          <a:xfrm>
            <a:off x="233775" y="3391050"/>
            <a:ext cx="5984700" cy="3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Child Component Updating Parent State</a:t>
            </a:r>
            <a:endParaRPr/>
          </a:p>
        </p:txBody>
      </p:sp>
      <p:grpSp>
        <p:nvGrpSpPr>
          <p:cNvPr id="164" name="Google Shape;164;p20"/>
          <p:cNvGrpSpPr/>
          <p:nvPr/>
        </p:nvGrpSpPr>
        <p:grpSpPr>
          <a:xfrm>
            <a:off x="3316147" y="249258"/>
            <a:ext cx="2511541" cy="1670314"/>
            <a:chOff x="2466575" y="1711650"/>
            <a:chExt cx="1599300" cy="860100"/>
          </a:xfrm>
        </p:grpSpPr>
        <p:sp>
          <p:nvSpPr>
            <p:cNvPr id="165" name="Google Shape;165;p20"/>
            <p:cNvSpPr/>
            <p:nvPr/>
          </p:nvSpPr>
          <p:spPr>
            <a:xfrm>
              <a:off x="2466575" y="1711650"/>
              <a:ext cx="1599300" cy="860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6" name="Google Shape;166;p20"/>
            <p:cNvSpPr txBox="1"/>
            <p:nvPr/>
          </p:nvSpPr>
          <p:spPr>
            <a:xfrm>
              <a:off x="2514800" y="1756125"/>
              <a:ext cx="1245600" cy="20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latin typeface="Roboto"/>
                  <a:ea typeface="Roboto"/>
                  <a:cs typeface="Roboto"/>
                  <a:sym typeface="Roboto"/>
                </a:rPr>
                <a:t>App</a:t>
              </a:r>
              <a:endParaRPr sz="14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7" name="Google Shape;167;p20"/>
          <p:cNvSpPr/>
          <p:nvPr/>
        </p:nvSpPr>
        <p:spPr>
          <a:xfrm>
            <a:off x="3675150" y="808238"/>
            <a:ext cx="1793700" cy="319200"/>
          </a:xfrm>
          <a:prstGeom prst="trapezoid">
            <a:avLst>
              <a:gd name="adj" fmla="val 25000"/>
            </a:avLst>
          </a:prstGeom>
          <a:solidFill>
            <a:srgbClr val="93C47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order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3675159" y="1254169"/>
            <a:ext cx="1793700" cy="396000"/>
          </a:xfrm>
          <a:prstGeom prst="snip1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83F04"/>
                </a:solidFill>
              </a:rPr>
              <a:t>setOrder</a:t>
            </a:r>
            <a:endParaRPr sz="1100">
              <a:solidFill>
                <a:srgbClr val="783F04"/>
              </a:solidFill>
            </a:endParaRPr>
          </a:p>
        </p:txBody>
      </p:sp>
      <p:grpSp>
        <p:nvGrpSpPr>
          <p:cNvPr id="169" name="Google Shape;169;p20"/>
          <p:cNvGrpSpPr/>
          <p:nvPr/>
        </p:nvGrpSpPr>
        <p:grpSpPr>
          <a:xfrm>
            <a:off x="4943469" y="2433221"/>
            <a:ext cx="2511541" cy="1670314"/>
            <a:chOff x="2466575" y="1711650"/>
            <a:chExt cx="1599300" cy="860100"/>
          </a:xfrm>
        </p:grpSpPr>
        <p:sp>
          <p:nvSpPr>
            <p:cNvPr id="170" name="Google Shape;170;p20"/>
            <p:cNvSpPr/>
            <p:nvPr/>
          </p:nvSpPr>
          <p:spPr>
            <a:xfrm>
              <a:off x="2466575" y="1711650"/>
              <a:ext cx="1599300" cy="860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1" name="Google Shape;171;p20"/>
            <p:cNvSpPr txBox="1"/>
            <p:nvPr/>
          </p:nvSpPr>
          <p:spPr>
            <a:xfrm>
              <a:off x="2514800" y="1756125"/>
              <a:ext cx="1245600" cy="20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Order</a:t>
              </a:r>
              <a:r>
                <a:rPr lang="en" sz="1400">
                  <a:latin typeface="Roboto"/>
                  <a:ea typeface="Roboto"/>
                  <a:cs typeface="Roboto"/>
                  <a:sym typeface="Roboto"/>
                </a:rPr>
                <a:t>Menu</a:t>
              </a:r>
              <a:endParaRPr sz="14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" name="Google Shape;172;p20"/>
          <p:cNvGrpSpPr/>
          <p:nvPr/>
        </p:nvGrpSpPr>
        <p:grpSpPr>
          <a:xfrm>
            <a:off x="1688825" y="2433221"/>
            <a:ext cx="2511541" cy="1670314"/>
            <a:chOff x="2466575" y="1711650"/>
            <a:chExt cx="1599300" cy="860100"/>
          </a:xfrm>
        </p:grpSpPr>
        <p:sp>
          <p:nvSpPr>
            <p:cNvPr id="173" name="Google Shape;173;p20"/>
            <p:cNvSpPr/>
            <p:nvPr/>
          </p:nvSpPr>
          <p:spPr>
            <a:xfrm>
              <a:off x="2466575" y="1711650"/>
              <a:ext cx="1599300" cy="860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4" name="Google Shape;174;p20"/>
            <p:cNvSpPr txBox="1"/>
            <p:nvPr/>
          </p:nvSpPr>
          <p:spPr>
            <a:xfrm>
              <a:off x="2514800" y="1756125"/>
              <a:ext cx="1245600" cy="20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latin typeface="Roboto"/>
                  <a:ea typeface="Roboto"/>
                  <a:cs typeface="Roboto"/>
                  <a:sym typeface="Roboto"/>
                </a:rPr>
                <a:t>OrderView</a:t>
              </a:r>
              <a:endParaRPr sz="14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5" name="Google Shape;175;p20"/>
          <p:cNvSpPr/>
          <p:nvPr/>
        </p:nvSpPr>
        <p:spPr>
          <a:xfrm>
            <a:off x="6082700" y="2174650"/>
            <a:ext cx="1092798" cy="429300"/>
          </a:xfrm>
          <a:prstGeom prst="flowChartTerminator">
            <a:avLst/>
          </a:prstGeom>
          <a:solidFill>
            <a:srgbClr val="A2C4C9"/>
          </a:solidFill>
          <a:ln w="9525" cap="flat" cmpd="sng">
            <a:solidFill>
              <a:srgbClr val="134F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setOrder</a:t>
            </a:r>
            <a:endParaRPr sz="1100"/>
          </a:p>
        </p:txBody>
      </p:sp>
      <p:sp>
        <p:nvSpPr>
          <p:cNvPr id="176" name="Google Shape;176;p20"/>
          <p:cNvSpPr/>
          <p:nvPr/>
        </p:nvSpPr>
        <p:spPr>
          <a:xfrm>
            <a:off x="2823901" y="2174644"/>
            <a:ext cx="842562" cy="429300"/>
          </a:xfrm>
          <a:prstGeom prst="flowChartTerminator">
            <a:avLst/>
          </a:prstGeom>
          <a:solidFill>
            <a:srgbClr val="A2C4C9"/>
          </a:solidFill>
          <a:ln w="9525" cap="flat" cmpd="sng">
            <a:solidFill>
              <a:srgbClr val="134F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order</a:t>
            </a:r>
            <a:endParaRPr sz="1100"/>
          </a:p>
        </p:txBody>
      </p:sp>
      <p:cxnSp>
        <p:nvCxnSpPr>
          <p:cNvPr id="177" name="Google Shape;177;p20"/>
          <p:cNvCxnSpPr>
            <a:stCxn id="165" idx="2"/>
            <a:endCxn id="176" idx="3"/>
          </p:cNvCxnSpPr>
          <p:nvPr/>
        </p:nvCxnSpPr>
        <p:spPr>
          <a:xfrm flipH="1">
            <a:off x="3666517" y="1919573"/>
            <a:ext cx="905400" cy="46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0"/>
          <p:cNvCxnSpPr>
            <a:stCxn id="165" idx="2"/>
            <a:endCxn id="175" idx="1"/>
          </p:cNvCxnSpPr>
          <p:nvPr/>
        </p:nvCxnSpPr>
        <p:spPr>
          <a:xfrm>
            <a:off x="4571917" y="1919573"/>
            <a:ext cx="1510800" cy="46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20"/>
          <p:cNvCxnSpPr>
            <a:stCxn id="167" idx="1"/>
            <a:endCxn id="176" idx="0"/>
          </p:cNvCxnSpPr>
          <p:nvPr/>
        </p:nvCxnSpPr>
        <p:spPr>
          <a:xfrm flipH="1">
            <a:off x="3245250" y="967838"/>
            <a:ext cx="469800" cy="1206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" name="Google Shape;180;p20"/>
          <p:cNvCxnSpPr>
            <a:stCxn id="168" idx="0"/>
            <a:endCxn id="175" idx="0"/>
          </p:cNvCxnSpPr>
          <p:nvPr/>
        </p:nvCxnSpPr>
        <p:spPr>
          <a:xfrm>
            <a:off x="5468859" y="1452169"/>
            <a:ext cx="1160100" cy="722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Update State Directly</a:t>
            </a:r>
            <a:endParaRPr/>
          </a:p>
        </p:txBody>
      </p:sp>
      <p:graphicFrame>
        <p:nvGraphicFramePr>
          <p:cNvPr id="186" name="Google Shape;186;p21"/>
          <p:cNvGraphicFramePr/>
          <p:nvPr/>
        </p:nvGraphicFramePr>
        <p:xfrm>
          <a:off x="327588" y="142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{8FD0D299-9C5B-4D13-B690-0DE418CA4964}</a:tableStyleId>
              </a:tblPr>
              <a:tblGrid>
                <a:gridCol w="558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 THIS</a:t>
                      </a:r>
                      <a:endParaRPr b="1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NOT THIS</a:t>
                      </a:r>
                      <a:endParaRPr b="1">
                        <a:solidFill>
                          <a:schemeClr val="accent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this.setState({ order: “tacos” })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accent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this.state.order = “tacos”</a:t>
                      </a:r>
                      <a:endParaRPr sz="900">
                        <a:solidFill>
                          <a:schemeClr val="accent4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this.setState({ recipes: this.state.recipes.concat(newRecipe) })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accent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this.state.recipes.push(newRecipe)</a:t>
                      </a:r>
                      <a:endParaRPr sz="900">
                        <a:solidFill>
                          <a:schemeClr val="accent4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this.setState({ user: { ...this.state.user, isAdmin: true } })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accent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this.state.user.isAdmin = true</a:t>
                      </a:r>
                      <a:endParaRPr sz="900">
                        <a:solidFill>
                          <a:schemeClr val="accent4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this.setState({ </a:t>
                      </a:r>
                      <a:br>
                        <a:rPr lang="en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r>
                        <a:rPr lang="en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recipes: this.state.recipes.filter(r =&gt; r.id === idToDelete) </a:t>
                      </a:r>
                      <a:br>
                        <a:rPr lang="en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r>
                        <a:rPr lang="en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})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accent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this.state.recipes.splice(index, 1)</a:t>
                      </a:r>
                      <a:endParaRPr sz="900">
                        <a:solidFill>
                          <a:schemeClr val="accent4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93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const recipeToUpdate = this.state.recipes.find(r =&gt; r.id === idToUpdate);</a:t>
                      </a:r>
                      <a:br>
                        <a:rPr lang="en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r>
                        <a:rPr lang="en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const index = this.state.recipes.indexOf(recipeToUpdate)</a:t>
                      </a:r>
                      <a:br>
                        <a:rPr lang="en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r>
                        <a:rPr lang="en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const listCopy = [...this.state.recipes]</a:t>
                      </a:r>
                      <a:br>
                        <a:rPr lang="en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r>
                        <a:rPr lang="en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const recipeCopy = {...recipeToUpdate}</a:t>
                      </a:r>
                      <a:br>
                        <a:rPr lang="en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r>
                        <a:rPr lang="en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recipeCopy.title = “Pho”</a:t>
                      </a:r>
                      <a:br>
                        <a:rPr lang="en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r>
                        <a:rPr lang="en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listCopy[index] = recipeCopy</a:t>
                      </a:r>
                      <a:br>
                        <a:rPr lang="en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r>
                        <a:rPr lang="en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this.setState({ recipes: listCopy })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accent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this.state.recipes[index].title = “Pho”</a:t>
                      </a:r>
                      <a:endParaRPr sz="900">
                        <a:solidFill>
                          <a:schemeClr val="accent4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992</Words>
  <Application>Microsoft Office PowerPoint</Application>
  <PresentationFormat>On-screen Show (16:9)</PresentationFormat>
  <Paragraphs>176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Merriweather</vt:lpstr>
      <vt:lpstr>Roboto Mono</vt:lpstr>
      <vt:lpstr>Arial</vt:lpstr>
      <vt:lpstr>Roboto</vt:lpstr>
      <vt:lpstr>Paradigm</vt:lpstr>
      <vt:lpstr>Week 14: Making React Dynamic</vt:lpstr>
      <vt:lpstr>What questions do you have?</vt:lpstr>
      <vt:lpstr>Events</vt:lpstr>
      <vt:lpstr>PowerPoint Presentation</vt:lpstr>
      <vt:lpstr>Data with  Props &amp; State</vt:lpstr>
      <vt:lpstr>PowerPoint Presentation</vt:lpstr>
      <vt:lpstr>PowerPoint Presentation</vt:lpstr>
      <vt:lpstr>PowerPoint Presentation</vt:lpstr>
      <vt:lpstr>Do Not Update State Directly</vt:lpstr>
      <vt:lpstr>How to Make Copies</vt:lpstr>
      <vt:lpstr>Forms in React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14: Making React Dynamic</dc:title>
  <dc:creator>Robin Straka</dc:creator>
  <cp:lastModifiedBy>Robin Straka</cp:lastModifiedBy>
  <cp:revision>1</cp:revision>
  <dcterms:modified xsi:type="dcterms:W3CDTF">2022-11-04T14:00:33Z</dcterms:modified>
</cp:coreProperties>
</file>