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2"/>
  </p:sldMasterIdLst>
  <p:notesMasterIdLst>
    <p:notesMasterId r:id="rId18"/>
  </p:notesMasterIdLst>
  <p:sldIdLst>
    <p:sldId id="347" r:id="rId3"/>
    <p:sldId id="283" r:id="rId4"/>
    <p:sldId id="259" r:id="rId5"/>
    <p:sldId id="352" r:id="rId6"/>
    <p:sldId id="387" r:id="rId7"/>
    <p:sldId id="355" r:id="rId8"/>
    <p:sldId id="284" r:id="rId9"/>
    <p:sldId id="328" r:id="rId10"/>
    <p:sldId id="285" r:id="rId11"/>
    <p:sldId id="383" r:id="rId12"/>
    <p:sldId id="385" r:id="rId13"/>
    <p:sldId id="286" r:id="rId14"/>
    <p:sldId id="399" r:id="rId15"/>
    <p:sldId id="379" r:id="rId16"/>
    <p:sldId id="376" r:id="rId17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-50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187A3-5177-497B-A9D4-EEA85BC0A717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5804D-937A-4026-8218-4337B25D1E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B2F34-7414-464A-9A2E-0E74B106F82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B2F34-7414-464A-9A2E-0E74B106F82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B2F34-7414-464A-9A2E-0E74B106F82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38524-3F61-4462-B6D3-EE3A24EAF0E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38524-3F61-4462-B6D3-EE3A24EAF0E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B2F34-7414-464A-9A2E-0E74B106F82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5C7C7-FCC0-473E-8738-608D4B0E5BD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B2F34-7414-464A-9A2E-0E74B106F82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6A41-0999-4870-B561-7B169035C83B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2C0A-4855-49D5-9F88-7D97FAC33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989"/>
          <a:stretch>
            <a:fillRect/>
          </a:stretch>
        </p:blipFill>
        <p:spPr>
          <a:xfrm rot="16200000">
            <a:off x="1997621" y="-2004116"/>
            <a:ext cx="5145087" cy="9153311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82503" y="249722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 algn="dist"/>
            <a:r>
              <a:rPr lang="zh-CN" altLang="zh-CN" sz="1600" b="0" kern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成功项目展示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746468" y="565198"/>
            <a:ext cx="1872208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箭头: V 形 10"/>
          <p:cNvSpPr/>
          <p:nvPr userDrawn="1"/>
        </p:nvSpPr>
        <p:spPr>
          <a:xfrm>
            <a:off x="270221" y="245526"/>
            <a:ext cx="484632" cy="48463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989"/>
          <a:stretch>
            <a:fillRect/>
          </a:stretch>
        </p:blipFill>
        <p:spPr>
          <a:xfrm rot="16200000">
            <a:off x="1997621" y="-2004116"/>
            <a:ext cx="5145087" cy="9153311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11738" y="240098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/>
            <a:r>
              <a:rPr lang="zh-CN" altLang="zh-CN" sz="1600" b="0" kern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明年工作计划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675703" y="555574"/>
            <a:ext cx="1872208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箭头: V 形 10"/>
          <p:cNvSpPr/>
          <p:nvPr userDrawn="1"/>
        </p:nvSpPr>
        <p:spPr>
          <a:xfrm>
            <a:off x="227106" y="235902"/>
            <a:ext cx="484632" cy="48463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6A41-0999-4870-B561-7B169035C83B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2C0A-4855-49D5-9F88-7D97FAC33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6A41-0999-4870-B561-7B169035C83B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2C0A-4855-49D5-9F88-7D97FAC33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6A41-0999-4870-B561-7B169035C83B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2C0A-4855-49D5-9F88-7D97FAC33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6A41-0999-4870-B561-7B169035C83B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2C0A-4855-49D5-9F88-7D97FAC33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8000" y="331573"/>
            <a:ext cx="3276600" cy="2313387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66029" y="2851969"/>
            <a:ext cx="3383973" cy="3239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66029" y="3289953"/>
            <a:ext cx="3383973" cy="1713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1376" y="3614484"/>
            <a:ext cx="3366029" cy="11530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7"/>
          <p:cNvSpPr txBox="1"/>
          <p:nvPr userDrawn="1"/>
        </p:nvSpPr>
        <p:spPr>
          <a:xfrm>
            <a:off x="545445" y="196280"/>
            <a:ext cx="1369614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lvl="0"/>
            <a:r>
              <a:rPr lang="zh-CN" altLang="zh-CN" sz="1600" b="0" i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6A41-0999-4870-B561-7B169035C83B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2C0A-4855-49D5-9F88-7D97FAC33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9B5-5681-403A-890C-31B5DA309452}" type="datetime1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3CBB-3DD3-44D7-A6CB-12C5A9732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split orient="vert" dir="in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750" advClick="0" advTm="0">
        <p14:gallery dir="l"/>
      </p:transition>
    </mc:Choice>
    <mc:Fallback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" y="2088534"/>
            <a:ext cx="4586291" cy="20668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993"/>
            <a:ext cx="6858000" cy="124212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196"/>
            <a:ext cx="6858000" cy="1242128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2235" indent="0" algn="ctr">
              <a:buNone/>
              <a:defRPr sz="1200"/>
            </a:lvl5pPr>
            <a:lvl6pPr marL="1715135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2019/6/28/Fri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2019/6/28/Fri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987"/>
            <a:ext cx="7886700" cy="1862796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557"/>
            <a:ext cx="3886200" cy="32643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557"/>
            <a:ext cx="3886200" cy="32643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911"/>
            <a:ext cx="7886700" cy="994418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9044"/>
            <a:ext cx="3868340" cy="6180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2235" indent="0">
              <a:buNone/>
              <a:defRPr sz="1200" b="1"/>
            </a:lvl5pPr>
            <a:lvl6pPr marL="1715135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191"/>
            <a:ext cx="3868340" cy="268120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9044"/>
            <a:ext cx="3887391" cy="6180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2235" indent="0">
              <a:buNone/>
              <a:defRPr sz="1200" b="1"/>
            </a:lvl5pPr>
            <a:lvl6pPr marL="1715135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191"/>
            <a:ext cx="3887391" cy="268120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6A41-0999-4870-B561-7B169035C83B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2C0A-4855-49D5-9F88-7D97FAC33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650"/>
            <a:ext cx="4286250" cy="1037094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592"/>
            <a:ext cx="4286250" cy="8896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87"/>
            <a:ext cx="3511241" cy="1071385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87"/>
            <a:ext cx="4283912" cy="405370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2235" indent="0">
              <a:buNone/>
              <a:defRPr sz="1500"/>
            </a:lvl5pPr>
            <a:lvl6pPr marL="1715135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833"/>
            <a:ext cx="3511241" cy="2859397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2235" indent="0">
              <a:buNone/>
              <a:defRPr sz="750"/>
            </a:lvl5pPr>
            <a:lvl6pPr marL="1715135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2019/6/28/Fri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911"/>
            <a:ext cx="681676" cy="4359955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911"/>
            <a:ext cx="7084832" cy="43599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59"/>
            <a:ext cx="7886700" cy="41702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6A41-0999-4870-B561-7B169035C83B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2C0A-4855-49D5-9F88-7D97FAC33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6A41-0999-4870-B561-7B169035C83B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2C0A-4855-49D5-9F88-7D97FAC33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6A41-0999-4870-B561-7B169035C83B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2C0A-4855-49D5-9F88-7D97FAC33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6A41-0999-4870-B561-7B169035C83B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2C0A-4855-49D5-9F88-7D97FAC33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989"/>
          <a:stretch>
            <a:fillRect/>
          </a:stretch>
        </p:blipFill>
        <p:spPr>
          <a:xfrm rot="16200000">
            <a:off x="1997621" y="-2004116"/>
            <a:ext cx="5145087" cy="9153311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860506" y="217566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 algn="dist"/>
            <a:r>
              <a:rPr lang="zh-CN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824471" y="533042"/>
            <a:ext cx="1872208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箭头: V 形 9"/>
          <p:cNvSpPr/>
          <p:nvPr userDrawn="1"/>
        </p:nvSpPr>
        <p:spPr>
          <a:xfrm>
            <a:off x="332986" y="207026"/>
            <a:ext cx="484632" cy="48463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989"/>
          <a:stretch>
            <a:fillRect/>
          </a:stretch>
        </p:blipFill>
        <p:spPr>
          <a:xfrm rot="16200000">
            <a:off x="1997621" y="-2004116"/>
            <a:ext cx="5145087" cy="9153311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58638" y="262469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 algn="dist"/>
            <a:r>
              <a:rPr lang="zh-CN" altLang="zh-CN" sz="1600" b="0" kern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工作完成情况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722603" y="577945"/>
            <a:ext cx="1872208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箭头: V 形 9"/>
          <p:cNvSpPr/>
          <p:nvPr userDrawn="1"/>
        </p:nvSpPr>
        <p:spPr>
          <a:xfrm>
            <a:off x="246356" y="255152"/>
            <a:ext cx="484632" cy="48463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56A41-0999-4870-B561-7B169035C83B}" type="datetimeFigureOut">
              <a:rPr lang="zh-CN" altLang="en-US" smtClean="0"/>
              <a:pPr/>
              <a:t>2019/6/28/Fri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2C0A-4855-49D5-9F88-7D97FAC33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273911"/>
            <a:ext cx="7886700" cy="994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369557"/>
            <a:ext cx="7886700" cy="3264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440"/>
            <a:ext cx="2057400" cy="273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2019/6/28/Fri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440"/>
            <a:ext cx="3086100" cy="273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440"/>
            <a:ext cx="2057400" cy="273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6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22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0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3.xml"/><Relationship Id="rId7" Type="http://schemas.openxmlformats.org/officeDocument/2006/relationships/image" Target="../media/image1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7.xml"/><Relationship Id="rId7" Type="http://schemas.openxmlformats.org/officeDocument/2006/relationships/image" Target="../media/image1.jpe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5.gif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99596" y="-2000868"/>
            <a:ext cx="5145087" cy="91468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995"/>
          <a:stretch>
            <a:fillRect/>
          </a:stretch>
        </p:blipFill>
        <p:spPr>
          <a:xfrm>
            <a:off x="5510605" y="2824090"/>
            <a:ext cx="3635935" cy="23273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013" b="36004"/>
          <a:stretch>
            <a:fillRect/>
          </a:stretch>
        </p:blipFill>
        <p:spPr>
          <a:xfrm>
            <a:off x="1778000" y="196850"/>
            <a:ext cx="5071110" cy="4415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995" b="8411"/>
          <a:stretch>
            <a:fillRect/>
          </a:stretch>
        </p:blipFill>
        <p:spPr>
          <a:xfrm>
            <a:off x="2051825" y="3367385"/>
            <a:ext cx="3635935" cy="178364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80970" y="1624965"/>
            <a:ext cx="844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2 0 4 8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353685" y="3367405"/>
            <a:ext cx="3949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邰桂田 宋旭 郭腾宇 赵博骞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05195" y="3827780"/>
            <a:ext cx="1795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The tenth group</a:t>
            </a:r>
          </a:p>
          <a:p>
            <a:endParaRPr lang="en-US" altLang="zh-CN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270" y="0"/>
            <a:ext cx="382651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flow chart ：</a:t>
            </a:r>
          </a:p>
        </p:txBody>
      </p:sp>
      <p:pic>
        <p:nvPicPr>
          <p:cNvPr id="6" name="图片 5" descr="[}NGDA99N4Z0$}PQY2~$CHP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2250" y="204470"/>
            <a:ext cx="4955540" cy="47358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latin typeface="幼圆" panose="02010509060101010101" charset="-122"/>
                <a:ea typeface="微软雅黑" panose="020B0503020204020204" pitchFamily="34" charset="-122"/>
              </a:rPr>
              <a:t>空白演示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>
                <a:latin typeface="幼圆" panose="02010509060101010101" charset="-122"/>
                <a:ea typeface="隶书" panose="02010509060101010101" charset="-122"/>
              </a:rPr>
              <a:t>Lorem ipsum dolor sit amet, consectetur adipisicing elit.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98345" y="-2000885"/>
            <a:ext cx="5144770" cy="91465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9390" y="92710"/>
            <a:ext cx="894588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3200">
                <a:ln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latin typeface="幼圆" panose="02010509060101010101" charset="-122"/>
                <a:ea typeface="隶书" panose="02010509060101010101" charset="-122"/>
              </a:rPr>
              <a:t>Features</a:t>
            </a:r>
            <a:r>
              <a:rPr lang="zh-CN" altLang="en-US" sz="3200">
                <a:ln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latin typeface="幼圆" panose="02010509060101010101" charset="-122"/>
                <a:ea typeface="隶书" panose="02010509060101010101" charset="-122"/>
              </a:rPr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 flipH="1">
            <a:off x="4266565" y="916305"/>
            <a:ext cx="447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Static priority-driven scheduling</a:t>
            </a:r>
            <a:br>
              <a:rPr lang="en-US" altLang="zh-CN" sz="2400" dirty="0" smtClean="0"/>
            </a:b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73405" y="2372995"/>
            <a:ext cx="31959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We also use monotonicity and smoothness, implemented in fourth-order matrices</a:t>
            </a:r>
            <a:endParaRPr lang="en-US" altLang="zh-CN" sz="36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6565" y="1898650"/>
            <a:ext cx="3734435" cy="23609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8175" y="594360"/>
            <a:ext cx="2817495" cy="17786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04714" y="50643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Algorithm: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866" y="-2000868"/>
            <a:ext cx="5145087" cy="914682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995"/>
          <a:stretch>
            <a:fillRect/>
          </a:stretch>
        </p:blipFill>
        <p:spPr>
          <a:xfrm>
            <a:off x="5508065" y="2805040"/>
            <a:ext cx="3635935" cy="23273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995" b="8411"/>
          <a:stretch>
            <a:fillRect/>
          </a:stretch>
        </p:blipFill>
        <p:spPr>
          <a:xfrm>
            <a:off x="2051825" y="3367385"/>
            <a:ext cx="3635935" cy="17836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77565" y="1800225"/>
            <a:ext cx="4569460" cy="683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ctr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Implementation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429130" y="1449568"/>
            <a:ext cx="1354818" cy="1354818"/>
            <a:chOff x="3029144" y="1491630"/>
            <a:chExt cx="1584176" cy="1584176"/>
          </a:xfrm>
          <a:solidFill>
            <a:schemeClr val="accent2"/>
          </a:solidFill>
        </p:grpSpPr>
        <p:sp>
          <p:nvSpPr>
            <p:cNvPr id="10" name="菱形 9"/>
            <p:cNvSpPr/>
            <p:nvPr/>
          </p:nvSpPr>
          <p:spPr>
            <a:xfrm>
              <a:off x="3029144" y="1491630"/>
              <a:ext cx="1584176" cy="1584176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/>
            <p:nvPr/>
          </p:nvSpPr>
          <p:spPr>
            <a:xfrm flipH="1">
              <a:off x="3184523" y="2103778"/>
              <a:ext cx="1216396" cy="395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PART 04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QQ图片2019062813370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851" y="2647334"/>
            <a:ext cx="8826909" cy="2497753"/>
          </a:xfrm>
          <a:prstGeom prst="rect">
            <a:avLst/>
          </a:prstGeom>
        </p:spPr>
      </p:pic>
      <p:pic>
        <p:nvPicPr>
          <p:cNvPr id="12" name="图片 11" descr="QQ图片2019062813370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981" y="3008670"/>
            <a:ext cx="8753167" cy="2136417"/>
          </a:xfrm>
          <a:prstGeom prst="rect">
            <a:avLst/>
          </a:prstGeom>
        </p:spPr>
      </p:pic>
      <p:pic>
        <p:nvPicPr>
          <p:cNvPr id="14" name="图片 13" descr="QQ图片2019062813370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3999" cy="35101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latin typeface="幼圆" panose="02010509060101010101" charset="-122"/>
                <a:ea typeface="微软雅黑" panose="020B0503020204020204" pitchFamily="34" charset="-122"/>
              </a:rPr>
              <a:t>空白演示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>
                <a:latin typeface="幼圆" panose="02010509060101010101" charset="-122"/>
                <a:ea typeface="隶书" panose="02010509060101010101" charset="-122"/>
              </a:rPr>
              <a:t>Lorem ipsum dolor sit amet, consectetur adipisicing elit.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98345" y="-2000885"/>
            <a:ext cx="5144770" cy="91465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69590" y="145415"/>
            <a:ext cx="36125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3200" dirty="0" smtClean="0">
                <a:ln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latin typeface="幼圆" panose="02010509060101010101" charset="-122"/>
                <a:ea typeface="隶书" panose="02010509060101010101" charset="-122"/>
              </a:rPr>
              <a:t>Other advantages</a:t>
            </a:r>
            <a:endParaRPr lang="zh-CN" altLang="en-US" sz="3200" dirty="0">
              <a:ln>
                <a:solidFill>
                  <a:sysClr val="windowText" lastClr="000000"/>
                </a:solidFill>
              </a:ln>
              <a:solidFill>
                <a:schemeClr val="accent4"/>
              </a:solidFill>
              <a:effectLst/>
              <a:latin typeface="幼圆" panose="02010509060101010101" charset="-122"/>
              <a:ea typeface="隶书" panose="02010509060101010101" charset="-122"/>
            </a:endParaRPr>
          </a:p>
        </p:txBody>
      </p:sp>
      <p:pic>
        <p:nvPicPr>
          <p:cNvPr id="15" name="图片 14" descr="QQ图片2019062813370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80818" y="1319980"/>
            <a:ext cx="4063181" cy="38251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flipH="1">
            <a:off x="822960" y="874395"/>
            <a:ext cx="7582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1.光标点击控制进程    Cursor click to control progress</a:t>
            </a:r>
            <a:br>
              <a:rPr lang="en-US" altLang="zh-CN" sz="2400" dirty="0" smtClean="0"/>
            </a:b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829994" y="1704340"/>
            <a:ext cx="76364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句柄</a:t>
            </a:r>
            <a:r>
              <a:rPr lang="zh-CN" altLang="en-US" sz="2400" dirty="0"/>
              <a:t>函数                   </a:t>
            </a:r>
            <a:r>
              <a:rPr lang="en-US" altLang="zh-CN" sz="2400" dirty="0" err="1"/>
              <a:t>Drawtext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51096" y="2566670"/>
            <a:ext cx="5301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多</a:t>
            </a:r>
            <a:r>
              <a:rPr lang="zh-CN" altLang="en-US" sz="2400" dirty="0"/>
              <a:t>彩色显示             Multicolor display</a:t>
            </a:r>
          </a:p>
        </p:txBody>
      </p:sp>
      <p:pic>
        <p:nvPicPr>
          <p:cNvPr id="11" name="图片 10" descr="QQ图片2019062813365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7594" y="2253509"/>
            <a:ext cx="8717526" cy="2731446"/>
          </a:xfrm>
          <a:prstGeom prst="rect">
            <a:avLst/>
          </a:prstGeom>
        </p:spPr>
      </p:pic>
      <p:pic>
        <p:nvPicPr>
          <p:cNvPr id="10" name="图片 9" descr="QQ图片2019062813363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3692" y="1415845"/>
            <a:ext cx="8769350" cy="344996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866" y="-2000868"/>
            <a:ext cx="5145087" cy="914682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995"/>
          <a:stretch>
            <a:fillRect/>
          </a:stretch>
        </p:blipFill>
        <p:spPr>
          <a:xfrm>
            <a:off x="5508065" y="2805040"/>
            <a:ext cx="3635935" cy="23273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995" b="8411"/>
          <a:stretch>
            <a:fillRect/>
          </a:stretch>
        </p:blipFill>
        <p:spPr>
          <a:xfrm>
            <a:off x="2051825" y="3367385"/>
            <a:ext cx="3635935" cy="17836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1180" y="1785620"/>
            <a:ext cx="4569460" cy="683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ctr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Test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429130" y="1449568"/>
            <a:ext cx="1354818" cy="1354818"/>
            <a:chOff x="3029144" y="1491630"/>
            <a:chExt cx="1584176" cy="1584176"/>
          </a:xfrm>
          <a:solidFill>
            <a:schemeClr val="accent2"/>
          </a:solidFill>
        </p:grpSpPr>
        <p:sp>
          <p:nvSpPr>
            <p:cNvPr id="10" name="菱形 9"/>
            <p:cNvSpPr/>
            <p:nvPr/>
          </p:nvSpPr>
          <p:spPr>
            <a:xfrm>
              <a:off x="3029144" y="1491630"/>
              <a:ext cx="1584176" cy="1584176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/>
            <p:nvPr/>
          </p:nvSpPr>
          <p:spPr>
            <a:xfrm flipH="1">
              <a:off x="3184523" y="2103778"/>
              <a:ext cx="1172407" cy="394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PART 05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Lorem ipsum dolor sit amet, consectetur adipisicing elit.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866" y="-2000868"/>
            <a:ext cx="5145087" cy="91468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1350" y="433705"/>
            <a:ext cx="7718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Now let's run the system and enter the world of 2048！</a:t>
            </a:r>
          </a:p>
        </p:txBody>
      </p:sp>
      <p:pic>
        <p:nvPicPr>
          <p:cNvPr id="8" name="图片 7" descr="2345_image_file_copy_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71800" y="2287270"/>
            <a:ext cx="2857500" cy="2857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989"/>
          <a:stretch>
            <a:fillRect/>
          </a:stretch>
        </p:blipFill>
        <p:spPr>
          <a:xfrm rot="16200000">
            <a:off x="1997621" y="-2004116"/>
            <a:ext cx="5145087" cy="915331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86433" y="818374"/>
            <a:ext cx="2740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Problem statement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88083" y="2253204"/>
            <a:ext cx="1132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Design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56177" y="1956369"/>
            <a:ext cx="1318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Analysis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3464073" y="601467"/>
            <a:ext cx="1354818" cy="1354818"/>
            <a:chOff x="1369994" y="1618482"/>
            <a:chExt cx="1584176" cy="1584176"/>
          </a:xfrm>
          <a:solidFill>
            <a:schemeClr val="accent1"/>
          </a:solidFill>
        </p:grpSpPr>
        <p:sp>
          <p:nvSpPr>
            <p:cNvPr id="61" name="菱形 60"/>
            <p:cNvSpPr/>
            <p:nvPr/>
          </p:nvSpPr>
          <p:spPr>
            <a:xfrm>
              <a:off x="1369994" y="1618482"/>
              <a:ext cx="1584176" cy="1584176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flipH="1">
              <a:off x="1616438" y="2229887"/>
              <a:ext cx="1091487" cy="359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cs typeface="+mn-ea"/>
                  <a:sym typeface="+mn-lt"/>
                </a:rPr>
                <a:t>PART 01</a:t>
              </a:r>
              <a:endParaRPr lang="zh-CN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268860" y="1353974"/>
            <a:ext cx="1354818" cy="1354818"/>
            <a:chOff x="3029144" y="1491630"/>
            <a:chExt cx="1584176" cy="1584176"/>
          </a:xfrm>
          <a:solidFill>
            <a:schemeClr val="accent2"/>
          </a:solidFill>
        </p:grpSpPr>
        <p:sp>
          <p:nvSpPr>
            <p:cNvPr id="64" name="菱形 63"/>
            <p:cNvSpPr/>
            <p:nvPr/>
          </p:nvSpPr>
          <p:spPr>
            <a:xfrm>
              <a:off x="3029144" y="1491630"/>
              <a:ext cx="1584176" cy="1584176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flipH="1">
              <a:off x="3319581" y="2103778"/>
              <a:ext cx="1091487" cy="359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cs typeface="+mn-ea"/>
                  <a:sym typeface="+mn-lt"/>
                </a:rPr>
                <a:t>PART 02</a:t>
              </a:r>
              <a:endParaRPr lang="zh-CN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448833" y="2035361"/>
            <a:ext cx="1354818" cy="1354818"/>
            <a:chOff x="4577170" y="2067694"/>
            <a:chExt cx="1584176" cy="1584176"/>
          </a:xfrm>
          <a:solidFill>
            <a:schemeClr val="accent3"/>
          </a:solidFill>
        </p:grpSpPr>
        <p:sp>
          <p:nvSpPr>
            <p:cNvPr id="67" name="菱形 66"/>
            <p:cNvSpPr/>
            <p:nvPr/>
          </p:nvSpPr>
          <p:spPr>
            <a:xfrm>
              <a:off x="4577170" y="2067694"/>
              <a:ext cx="1584176" cy="1584176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4841434" y="2679842"/>
              <a:ext cx="1091487" cy="359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cs typeface="+mn-ea"/>
                  <a:sym typeface="+mn-lt"/>
                </a:rPr>
                <a:t>PART 03</a:t>
              </a:r>
              <a:endParaRPr lang="zh-CN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268860" y="2765644"/>
            <a:ext cx="1354818" cy="1354818"/>
            <a:chOff x="6145277" y="1491630"/>
            <a:chExt cx="1584176" cy="1584176"/>
          </a:xfrm>
          <a:solidFill>
            <a:schemeClr val="accent4"/>
          </a:solidFill>
        </p:grpSpPr>
        <p:sp>
          <p:nvSpPr>
            <p:cNvPr id="70" name="菱形 69"/>
            <p:cNvSpPr/>
            <p:nvPr/>
          </p:nvSpPr>
          <p:spPr>
            <a:xfrm>
              <a:off x="6145277" y="1491630"/>
              <a:ext cx="1584176" cy="1584176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6383367" y="2103778"/>
              <a:ext cx="1107998" cy="359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cs typeface="+mn-ea"/>
                  <a:sym typeface="+mn-lt"/>
                </a:rPr>
                <a:t>PART 04</a:t>
              </a:r>
              <a:endParaRPr lang="zh-CN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2" name="直接连接符 71"/>
          <p:cNvCxnSpPr>
            <a:stCxn id="61" idx="1"/>
          </p:cNvCxnSpPr>
          <p:nvPr/>
        </p:nvCxnSpPr>
        <p:spPr>
          <a:xfrm flipH="1">
            <a:off x="1259633" y="1278876"/>
            <a:ext cx="2204441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1120568" y="2713405"/>
            <a:ext cx="2204441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624314" y="2479693"/>
            <a:ext cx="2240151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70" idx="3"/>
          </p:cNvCxnSpPr>
          <p:nvPr/>
        </p:nvCxnSpPr>
        <p:spPr>
          <a:xfrm>
            <a:off x="5624314" y="3443053"/>
            <a:ext cx="2260055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681832" y="2929824"/>
            <a:ext cx="2266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Implementation</a:t>
            </a:r>
          </a:p>
        </p:txBody>
      </p:sp>
      <p:sp>
        <p:nvSpPr>
          <p:cNvPr id="30" name="TextBox 59"/>
          <p:cNvSpPr txBox="1">
            <a:spLocks noChangeArrowheads="1"/>
          </p:cNvSpPr>
          <p:nvPr/>
        </p:nvSpPr>
        <p:spPr bwMode="auto">
          <a:xfrm>
            <a:off x="-6491" y="72388"/>
            <a:ext cx="2259285" cy="361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50" tIns="34274" rIns="68550" bIns="3427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165">
              <a:lnSpc>
                <a:spcPct val="120000"/>
              </a:lnSpc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en-US" altLang="ko-KR" sz="1600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3464708" y="3443092"/>
            <a:ext cx="1354818" cy="135481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Box 67"/>
          <p:cNvSpPr txBox="1"/>
          <p:nvPr/>
        </p:nvSpPr>
        <p:spPr>
          <a:xfrm flipH="1">
            <a:off x="3674837" y="3966677"/>
            <a:ext cx="9010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cs typeface="+mn-ea"/>
                <a:sym typeface="+mn-lt"/>
              </a:rPr>
              <a:t>PART 05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76"/>
          <p:cNvSpPr txBox="1"/>
          <p:nvPr/>
        </p:nvSpPr>
        <p:spPr>
          <a:xfrm>
            <a:off x="1259692" y="3698174"/>
            <a:ext cx="7410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Test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122473" y="4158665"/>
            <a:ext cx="2204441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  <p:bldP spid="77" grpId="0"/>
      <p:bldP spid="30" grpId="0" bldLvl="0" animBg="1"/>
      <p:bldP spid="5" grpId="1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98326" y="-1994518"/>
            <a:ext cx="5145087" cy="91468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995"/>
          <a:stretch>
            <a:fillRect/>
          </a:stretch>
        </p:blipFill>
        <p:spPr>
          <a:xfrm>
            <a:off x="5508065" y="2805040"/>
            <a:ext cx="3635935" cy="23273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995" b="8411"/>
          <a:stretch>
            <a:fillRect/>
          </a:stretch>
        </p:blipFill>
        <p:spPr>
          <a:xfrm>
            <a:off x="2051825" y="3367385"/>
            <a:ext cx="3635935" cy="1783644"/>
          </a:xfrm>
          <a:prstGeom prst="rect">
            <a:avLst/>
          </a:prstGeom>
        </p:spPr>
      </p:pic>
      <p:sp>
        <p:nvSpPr>
          <p:cNvPr id="7" name="TextBox 89"/>
          <p:cNvSpPr txBox="1"/>
          <p:nvPr/>
        </p:nvSpPr>
        <p:spPr>
          <a:xfrm>
            <a:off x="3248025" y="1812925"/>
            <a:ext cx="5122545" cy="991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Problem statement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27995" y="1730946"/>
            <a:ext cx="1354818" cy="1354818"/>
            <a:chOff x="3029144" y="1491630"/>
            <a:chExt cx="1584176" cy="1584176"/>
          </a:xfrm>
          <a:solidFill>
            <a:schemeClr val="accent2"/>
          </a:solidFill>
        </p:grpSpPr>
        <p:sp>
          <p:nvSpPr>
            <p:cNvPr id="10" name="菱形 9"/>
            <p:cNvSpPr/>
            <p:nvPr/>
          </p:nvSpPr>
          <p:spPr>
            <a:xfrm>
              <a:off x="3029144" y="1491630"/>
              <a:ext cx="1584176" cy="1584176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/>
            <p:nvPr/>
          </p:nvSpPr>
          <p:spPr>
            <a:xfrm flipH="1">
              <a:off x="3184523" y="2103778"/>
              <a:ext cx="1216396" cy="395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PART 01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3"/>
          <p:cNvSpPr/>
          <p:nvPr/>
        </p:nvSpPr>
        <p:spPr>
          <a:xfrm>
            <a:off x="1327601" y="1804855"/>
            <a:ext cx="1222363" cy="1222363"/>
          </a:xfrm>
          <a:custGeom>
            <a:avLst/>
            <a:gdLst>
              <a:gd name="connsiteX0" fmla="*/ 1533677 w 1540027"/>
              <a:gd name="connsiteY0" fmla="*/ 770013 h 1540027"/>
              <a:gd name="connsiteX1" fmla="*/ 770013 w 1540027"/>
              <a:gd name="connsiteY1" fmla="*/ 1533677 h 1540027"/>
              <a:gd name="connsiteX2" fmla="*/ 6350 w 1540027"/>
              <a:gd name="connsiteY2" fmla="*/ 770013 h 1540027"/>
              <a:gd name="connsiteX3" fmla="*/ 770013 w 1540027"/>
              <a:gd name="connsiteY3" fmla="*/ 6350 h 1540027"/>
              <a:gd name="connsiteX4" fmla="*/ 1533677 w 1540027"/>
              <a:gd name="connsiteY4" fmla="*/ 770013 h 1540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40027" h="1540027">
                <a:moveTo>
                  <a:pt x="1533677" y="770013"/>
                </a:moveTo>
                <a:cubicBezTo>
                  <a:pt x="1533677" y="1191767"/>
                  <a:pt x="1191768" y="1533677"/>
                  <a:pt x="770013" y="1533677"/>
                </a:cubicBezTo>
                <a:cubicBezTo>
                  <a:pt x="348246" y="1533677"/>
                  <a:pt x="6350" y="1191767"/>
                  <a:pt x="6350" y="770013"/>
                </a:cubicBezTo>
                <a:cubicBezTo>
                  <a:pt x="6350" y="348246"/>
                  <a:pt x="348246" y="6350"/>
                  <a:pt x="770013" y="6350"/>
                </a:cubicBezTo>
                <a:cubicBezTo>
                  <a:pt x="1191768" y="6350"/>
                  <a:pt x="1533677" y="348246"/>
                  <a:pt x="1533677" y="770013"/>
                </a:cubicBezTo>
              </a:path>
            </a:pathLst>
          </a:custGeom>
          <a:solidFill>
            <a:schemeClr val="accent1">
              <a:alpha val="2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35"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56920" y="239395"/>
            <a:ext cx="2150110" cy="4591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problem statement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7690" y="1240790"/>
            <a:ext cx="3549015" cy="26625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60240" y="1550670"/>
            <a:ext cx="34651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2048 is a puzzle game</a:t>
            </a:r>
            <a:r>
              <a:rPr lang="en-US" altLang="zh-CN"/>
              <a:t>,which is </a:t>
            </a:r>
            <a:r>
              <a:rPr lang="zh-CN" altLang="en-US"/>
              <a:t> suitable </a:t>
            </a:r>
            <a:r>
              <a:rPr lang="en-US" altLang="zh-CN"/>
              <a:t>and popular </a:t>
            </a:r>
            <a:r>
              <a:rPr lang="zh-CN" altLang="en-US"/>
              <a:t>for all ages</a:t>
            </a:r>
            <a:r>
              <a:rPr lang="en-US" altLang="zh-CN"/>
              <a:t>. Therefore, we also want to design such a game to enrich our university life.</a:t>
            </a: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756920" y="239395"/>
            <a:ext cx="2150110" cy="4591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problem statement</a:t>
            </a:r>
          </a:p>
        </p:txBody>
      </p:sp>
      <p:pic>
        <p:nvPicPr>
          <p:cNvPr id="6" name="图片 5" descr="2048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86666" y="858129"/>
            <a:ext cx="4557932" cy="390658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6463" y="1562239"/>
            <a:ext cx="289605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cs typeface="+mn-ea"/>
                <a:sym typeface="+mn-lt"/>
              </a:rPr>
              <a:t>General process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 noChangeAspect="1"/>
          </p:cNvGrpSpPr>
          <p:nvPr/>
        </p:nvGrpSpPr>
        <p:grpSpPr>
          <a:xfrm>
            <a:off x="1540913" y="2881531"/>
            <a:ext cx="1820471" cy="409548"/>
            <a:chOff x="6630561" y="2371884"/>
            <a:chExt cx="3192362" cy="717959"/>
          </a:xfrm>
          <a:solidFill>
            <a:schemeClr val="bg2">
              <a:lumMod val="75000"/>
            </a:schemeClr>
          </a:solidFill>
        </p:grpSpPr>
        <p:sp>
          <p:nvSpPr>
            <p:cNvPr id="43" name="Freeform 10"/>
            <p:cNvSpPr/>
            <p:nvPr/>
          </p:nvSpPr>
          <p:spPr bwMode="auto">
            <a:xfrm rot="5400000" flipV="1">
              <a:off x="8023469" y="1277624"/>
              <a:ext cx="662035" cy="2936872"/>
            </a:xfrm>
            <a:custGeom>
              <a:avLst/>
              <a:gdLst>
                <a:gd name="T0" fmla="*/ 0 w 630"/>
                <a:gd name="T1" fmla="*/ 0 h 2415"/>
                <a:gd name="T2" fmla="*/ 0 w 630"/>
                <a:gd name="T3" fmla="*/ 2415 h 2415"/>
                <a:gd name="T4" fmla="*/ 630 w 630"/>
                <a:gd name="T5" fmla="*/ 2415 h 2415"/>
                <a:gd name="T6" fmla="*/ 630 w 630"/>
                <a:gd name="T7" fmla="*/ 257 h 2415"/>
                <a:gd name="T8" fmla="*/ 0 w 630"/>
                <a:gd name="T9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2415">
                  <a:moveTo>
                    <a:pt x="0" y="0"/>
                  </a:moveTo>
                  <a:lnTo>
                    <a:pt x="0" y="2415"/>
                  </a:lnTo>
                  <a:lnTo>
                    <a:pt x="630" y="2415"/>
                  </a:lnTo>
                  <a:lnTo>
                    <a:pt x="630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630561" y="2371884"/>
              <a:ext cx="729128" cy="71795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</p:grpSp>
      <p:grpSp>
        <p:nvGrpSpPr>
          <p:cNvPr id="3" name="Group 38"/>
          <p:cNvGrpSpPr>
            <a:grpSpLocks noChangeAspect="1"/>
          </p:cNvGrpSpPr>
          <p:nvPr/>
        </p:nvGrpSpPr>
        <p:grpSpPr>
          <a:xfrm>
            <a:off x="5821825" y="3475857"/>
            <a:ext cx="2118193" cy="552176"/>
            <a:chOff x="3368614" y="2371884"/>
            <a:chExt cx="2754998" cy="71795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" name="Freeform 10"/>
            <p:cNvSpPr/>
            <p:nvPr/>
          </p:nvSpPr>
          <p:spPr bwMode="auto">
            <a:xfrm rot="5400000">
              <a:off x="4291577" y="1492080"/>
              <a:ext cx="662035" cy="2507962"/>
            </a:xfrm>
            <a:custGeom>
              <a:avLst/>
              <a:gdLst>
                <a:gd name="T0" fmla="*/ 0 w 630"/>
                <a:gd name="T1" fmla="*/ 0 h 2415"/>
                <a:gd name="T2" fmla="*/ 0 w 630"/>
                <a:gd name="T3" fmla="*/ 2415 h 2415"/>
                <a:gd name="T4" fmla="*/ 630 w 630"/>
                <a:gd name="T5" fmla="*/ 2415 h 2415"/>
                <a:gd name="T6" fmla="*/ 630 w 630"/>
                <a:gd name="T7" fmla="*/ 257 h 2415"/>
                <a:gd name="T8" fmla="*/ 0 w 630"/>
                <a:gd name="T9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2415">
                  <a:moveTo>
                    <a:pt x="0" y="0"/>
                  </a:moveTo>
                  <a:lnTo>
                    <a:pt x="0" y="2415"/>
                  </a:lnTo>
                  <a:lnTo>
                    <a:pt x="630" y="2415"/>
                  </a:lnTo>
                  <a:lnTo>
                    <a:pt x="630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394483" y="2371884"/>
              <a:ext cx="729129" cy="717959"/>
            </a:xfrm>
            <a:prstGeom prst="ellipse">
              <a:avLst/>
            </a:prstGeom>
            <a:solidFill>
              <a:schemeClr val="bg2"/>
            </a:solidFill>
            <a:ln w="793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</p:grpSp>
      <p:grpSp>
        <p:nvGrpSpPr>
          <p:cNvPr id="4" name="Group 44"/>
          <p:cNvGrpSpPr>
            <a:grpSpLocks noChangeAspect="1"/>
          </p:cNvGrpSpPr>
          <p:nvPr/>
        </p:nvGrpSpPr>
        <p:grpSpPr>
          <a:xfrm>
            <a:off x="5397804" y="2301454"/>
            <a:ext cx="1665892" cy="374195"/>
            <a:chOff x="3368612" y="2371884"/>
            <a:chExt cx="3197297" cy="717959"/>
          </a:xfrm>
          <a:solidFill>
            <a:schemeClr val="bg2">
              <a:lumMod val="90000"/>
            </a:schemeClr>
          </a:solidFill>
        </p:grpSpPr>
        <p:sp>
          <p:nvSpPr>
            <p:cNvPr id="46" name="Freeform 10"/>
            <p:cNvSpPr/>
            <p:nvPr/>
          </p:nvSpPr>
          <p:spPr bwMode="auto">
            <a:xfrm rot="5400000">
              <a:off x="4511583" y="1272074"/>
              <a:ext cx="662034" cy="2947976"/>
            </a:xfrm>
            <a:custGeom>
              <a:avLst/>
              <a:gdLst>
                <a:gd name="T0" fmla="*/ 0 w 630"/>
                <a:gd name="T1" fmla="*/ 0 h 2415"/>
                <a:gd name="T2" fmla="*/ 0 w 630"/>
                <a:gd name="T3" fmla="*/ 2415 h 2415"/>
                <a:gd name="T4" fmla="*/ 630 w 630"/>
                <a:gd name="T5" fmla="*/ 2415 h 2415"/>
                <a:gd name="T6" fmla="*/ 630 w 630"/>
                <a:gd name="T7" fmla="*/ 257 h 2415"/>
                <a:gd name="T8" fmla="*/ 0 w 630"/>
                <a:gd name="T9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2415">
                  <a:moveTo>
                    <a:pt x="0" y="0"/>
                  </a:moveTo>
                  <a:lnTo>
                    <a:pt x="0" y="2415"/>
                  </a:lnTo>
                  <a:lnTo>
                    <a:pt x="630" y="2415"/>
                  </a:lnTo>
                  <a:lnTo>
                    <a:pt x="630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836781" y="2371884"/>
              <a:ext cx="729128" cy="71795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</p:grpSp>
      <p:grpSp>
        <p:nvGrpSpPr>
          <p:cNvPr id="5" name="Group 47"/>
          <p:cNvGrpSpPr>
            <a:grpSpLocks noChangeAspect="1"/>
          </p:cNvGrpSpPr>
          <p:nvPr/>
        </p:nvGrpSpPr>
        <p:grpSpPr>
          <a:xfrm>
            <a:off x="2389456" y="1872643"/>
            <a:ext cx="1258593" cy="284792"/>
            <a:chOff x="6630561" y="2371884"/>
            <a:chExt cx="3173892" cy="717959"/>
          </a:xfrm>
          <a:solidFill>
            <a:schemeClr val="accent1">
              <a:lumMod val="50000"/>
            </a:schemeClr>
          </a:solidFill>
        </p:grpSpPr>
        <p:sp>
          <p:nvSpPr>
            <p:cNvPr id="49" name="Freeform 10"/>
            <p:cNvSpPr/>
            <p:nvPr/>
          </p:nvSpPr>
          <p:spPr bwMode="auto">
            <a:xfrm rot="5400000" flipV="1">
              <a:off x="8009930" y="1282491"/>
              <a:ext cx="662038" cy="2927008"/>
            </a:xfrm>
            <a:custGeom>
              <a:avLst/>
              <a:gdLst>
                <a:gd name="T0" fmla="*/ 0 w 630"/>
                <a:gd name="T1" fmla="*/ 0 h 2415"/>
                <a:gd name="T2" fmla="*/ 0 w 630"/>
                <a:gd name="T3" fmla="*/ 2415 h 2415"/>
                <a:gd name="T4" fmla="*/ 630 w 630"/>
                <a:gd name="T5" fmla="*/ 2415 h 2415"/>
                <a:gd name="T6" fmla="*/ 630 w 630"/>
                <a:gd name="T7" fmla="*/ 257 h 2415"/>
                <a:gd name="T8" fmla="*/ 0 w 630"/>
                <a:gd name="T9" fmla="*/ 0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2415">
                  <a:moveTo>
                    <a:pt x="0" y="0"/>
                  </a:moveTo>
                  <a:lnTo>
                    <a:pt x="0" y="2415"/>
                  </a:lnTo>
                  <a:lnTo>
                    <a:pt x="630" y="2415"/>
                  </a:lnTo>
                  <a:lnTo>
                    <a:pt x="630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630561" y="2371884"/>
              <a:ext cx="729128" cy="71795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</p:grpSp>
      <p:grpSp>
        <p:nvGrpSpPr>
          <p:cNvPr id="7" name="Group 37"/>
          <p:cNvGrpSpPr/>
          <p:nvPr/>
        </p:nvGrpSpPr>
        <p:grpSpPr bwMode="auto">
          <a:xfrm>
            <a:off x="3067314" y="3320357"/>
            <a:ext cx="2754629" cy="920478"/>
            <a:chOff x="2006724" y="3845890"/>
            <a:chExt cx="3673129" cy="1227356"/>
          </a:xfrm>
        </p:grpSpPr>
        <p:sp>
          <p:nvSpPr>
            <p:cNvPr id="37" name="Oval 36"/>
            <p:cNvSpPr/>
            <p:nvPr/>
          </p:nvSpPr>
          <p:spPr>
            <a:xfrm>
              <a:off x="2062282" y="4258713"/>
              <a:ext cx="3482647" cy="676395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57000"/>
              </a:schemeClr>
            </a:solidFill>
            <a:ln>
              <a:noFill/>
            </a:ln>
            <a:effectLst>
              <a:outerShdw blurRad="685800" sx="119000" sy="119000" algn="ctr" rotWithShape="0">
                <a:prstClr val="black">
                  <a:alpha val="8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zh-CN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30" name="Group 2"/>
            <p:cNvGrpSpPr/>
            <p:nvPr/>
          </p:nvGrpSpPr>
          <p:grpSpPr bwMode="auto">
            <a:xfrm>
              <a:off x="2006724" y="3845890"/>
              <a:ext cx="3673129" cy="1227356"/>
              <a:chOff x="6213792" y="4114590"/>
              <a:chExt cx="3394232" cy="818709"/>
            </a:xfrm>
          </p:grpSpPr>
          <p:sp>
            <p:nvSpPr>
              <p:cNvPr id="24" name="Freeform 23"/>
              <p:cNvSpPr/>
              <p:nvPr/>
            </p:nvSpPr>
            <p:spPr bwMode="auto">
              <a:xfrm>
                <a:off x="8218942" y="4188729"/>
                <a:ext cx="674739" cy="534862"/>
              </a:xfrm>
              <a:custGeom>
                <a:avLst/>
                <a:gdLst>
                  <a:gd name="T0" fmla="*/ 752 w 752"/>
                  <a:gd name="T1" fmla="*/ 88 h 595"/>
                  <a:gd name="T2" fmla="*/ 752 w 752"/>
                  <a:gd name="T3" fmla="*/ 595 h 595"/>
                  <a:gd name="T4" fmla="*/ 0 w 752"/>
                  <a:gd name="T5" fmla="*/ 395 h 595"/>
                  <a:gd name="T6" fmla="*/ 0 w 752"/>
                  <a:gd name="T7" fmla="*/ 0 h 595"/>
                  <a:gd name="T8" fmla="*/ 752 w 752"/>
                  <a:gd name="T9" fmla="*/ 88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2" h="595">
                    <a:moveTo>
                      <a:pt x="752" y="88"/>
                    </a:moveTo>
                    <a:lnTo>
                      <a:pt x="752" y="595"/>
                    </a:lnTo>
                    <a:lnTo>
                      <a:pt x="0" y="395"/>
                    </a:lnTo>
                    <a:lnTo>
                      <a:pt x="0" y="0"/>
                    </a:lnTo>
                    <a:lnTo>
                      <a:pt x="752" y="8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lIns="68568" tIns="34284" rIns="68568" bIns="34284"/>
              <a:lstStyle/>
              <a:p>
                <a:pPr>
                  <a:defRPr/>
                </a:pPr>
                <a:endParaRPr lang="id-ID" sz="1000" dirty="0">
                  <a:cs typeface="+mn-ea"/>
                  <a:sym typeface="+mn-lt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6929602" y="4195084"/>
                <a:ext cx="1289339" cy="570872"/>
              </a:xfrm>
              <a:custGeom>
                <a:avLst/>
                <a:gdLst>
                  <a:gd name="T0" fmla="*/ 1437 w 1437"/>
                  <a:gd name="T1" fmla="*/ 0 h 636"/>
                  <a:gd name="T2" fmla="*/ 1437 w 1437"/>
                  <a:gd name="T3" fmla="*/ 395 h 636"/>
                  <a:gd name="T4" fmla="*/ 0 w 1437"/>
                  <a:gd name="T5" fmla="*/ 636 h 636"/>
                  <a:gd name="T6" fmla="*/ 0 w 1437"/>
                  <a:gd name="T7" fmla="*/ 129 h 636"/>
                  <a:gd name="T8" fmla="*/ 1437 w 1437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7" h="636">
                    <a:moveTo>
                      <a:pt x="1437" y="0"/>
                    </a:moveTo>
                    <a:lnTo>
                      <a:pt x="1437" y="395"/>
                    </a:lnTo>
                    <a:lnTo>
                      <a:pt x="0" y="636"/>
                    </a:lnTo>
                    <a:lnTo>
                      <a:pt x="0" y="129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lIns="68568" tIns="34284" rIns="68568" bIns="34284"/>
              <a:lstStyle/>
              <a:p>
                <a:pPr>
                  <a:defRPr/>
                </a:pPr>
                <a:endParaRPr lang="id-ID" sz="1000" dirty="0">
                  <a:cs typeface="+mn-ea"/>
                  <a:sym typeface="+mn-lt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 bwMode="auto">
              <a:xfrm>
                <a:off x="6213792" y="4311588"/>
                <a:ext cx="1389083" cy="618533"/>
              </a:xfrm>
              <a:custGeom>
                <a:avLst/>
                <a:gdLst>
                  <a:gd name="T0" fmla="*/ 1547 w 1547"/>
                  <a:gd name="T1" fmla="*/ 183 h 690"/>
                  <a:gd name="T2" fmla="*/ 1547 w 1547"/>
                  <a:gd name="T3" fmla="*/ 690 h 690"/>
                  <a:gd name="T4" fmla="*/ 0 w 1547"/>
                  <a:gd name="T5" fmla="*/ 504 h 690"/>
                  <a:gd name="T6" fmla="*/ 0 w 1547"/>
                  <a:gd name="T7" fmla="*/ 0 h 690"/>
                  <a:gd name="T8" fmla="*/ 1547 w 1547"/>
                  <a:gd name="T9" fmla="*/ 183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7" h="690">
                    <a:moveTo>
                      <a:pt x="1547" y="183"/>
                    </a:moveTo>
                    <a:lnTo>
                      <a:pt x="1547" y="690"/>
                    </a:lnTo>
                    <a:lnTo>
                      <a:pt x="0" y="504"/>
                    </a:lnTo>
                    <a:lnTo>
                      <a:pt x="0" y="0"/>
                    </a:lnTo>
                    <a:lnTo>
                      <a:pt x="1547" y="1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68568" tIns="34284" rIns="68568" bIns="34284"/>
              <a:lstStyle/>
              <a:p>
                <a:pPr>
                  <a:defRPr/>
                </a:pPr>
                <a:endParaRPr lang="id-ID" sz="1000" dirty="0">
                  <a:cs typeface="+mn-ea"/>
                  <a:sym typeface="+mn-lt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7602875" y="4279815"/>
                <a:ext cx="2005149" cy="653484"/>
              </a:xfrm>
              <a:custGeom>
                <a:avLst/>
                <a:gdLst>
                  <a:gd name="T0" fmla="*/ 2234 w 2234"/>
                  <a:gd name="T1" fmla="*/ 0 h 728"/>
                  <a:gd name="T2" fmla="*/ 2234 w 2234"/>
                  <a:gd name="T3" fmla="*/ 507 h 728"/>
                  <a:gd name="T4" fmla="*/ 0 w 2234"/>
                  <a:gd name="T5" fmla="*/ 728 h 728"/>
                  <a:gd name="T6" fmla="*/ 0 w 2234"/>
                  <a:gd name="T7" fmla="*/ 221 h 728"/>
                  <a:gd name="T8" fmla="*/ 2234 w 2234"/>
                  <a:gd name="T9" fmla="*/ 0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4" h="728">
                    <a:moveTo>
                      <a:pt x="2234" y="0"/>
                    </a:moveTo>
                    <a:lnTo>
                      <a:pt x="2234" y="507"/>
                    </a:lnTo>
                    <a:lnTo>
                      <a:pt x="0" y="728"/>
                    </a:lnTo>
                    <a:lnTo>
                      <a:pt x="0" y="221"/>
                    </a:lnTo>
                    <a:lnTo>
                      <a:pt x="22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lIns="68568" tIns="34284" rIns="68568" bIns="34284"/>
              <a:lstStyle/>
              <a:p>
                <a:pPr>
                  <a:defRPr/>
                </a:pPr>
                <a:endParaRPr lang="id-ID" sz="1000" dirty="0">
                  <a:cs typeface="+mn-ea"/>
                  <a:sym typeface="+mn-lt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13792" y="4114590"/>
                <a:ext cx="3394232" cy="363282"/>
              </a:xfrm>
              <a:custGeom>
                <a:avLst/>
                <a:gdLst>
                  <a:gd name="T0" fmla="*/ 2236 w 3781"/>
                  <a:gd name="T1" fmla="*/ 0 h 405"/>
                  <a:gd name="T2" fmla="*/ 3781 w 3781"/>
                  <a:gd name="T3" fmla="*/ 184 h 405"/>
                  <a:gd name="T4" fmla="*/ 1547 w 3781"/>
                  <a:gd name="T5" fmla="*/ 405 h 405"/>
                  <a:gd name="T6" fmla="*/ 0 w 3781"/>
                  <a:gd name="T7" fmla="*/ 222 h 405"/>
                  <a:gd name="T8" fmla="*/ 2236 w 3781"/>
                  <a:gd name="T9" fmla="*/ 0 h 405"/>
                  <a:gd name="T10" fmla="*/ 797 w 3781"/>
                  <a:gd name="T11" fmla="*/ 222 h 405"/>
                  <a:gd name="T12" fmla="*/ 1550 w 3781"/>
                  <a:gd name="T13" fmla="*/ 312 h 405"/>
                  <a:gd name="T14" fmla="*/ 2986 w 3781"/>
                  <a:gd name="T15" fmla="*/ 181 h 405"/>
                  <a:gd name="T16" fmla="*/ 2234 w 3781"/>
                  <a:gd name="T17" fmla="*/ 93 h 405"/>
                  <a:gd name="T18" fmla="*/ 797 w 3781"/>
                  <a:gd name="T19" fmla="*/ 22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1" h="405">
                    <a:moveTo>
                      <a:pt x="2236" y="0"/>
                    </a:moveTo>
                    <a:lnTo>
                      <a:pt x="3781" y="184"/>
                    </a:lnTo>
                    <a:lnTo>
                      <a:pt x="1547" y="405"/>
                    </a:lnTo>
                    <a:lnTo>
                      <a:pt x="0" y="222"/>
                    </a:lnTo>
                    <a:lnTo>
                      <a:pt x="2236" y="0"/>
                    </a:lnTo>
                    <a:close/>
                    <a:moveTo>
                      <a:pt x="797" y="222"/>
                    </a:moveTo>
                    <a:lnTo>
                      <a:pt x="1550" y="312"/>
                    </a:lnTo>
                    <a:lnTo>
                      <a:pt x="2986" y="181"/>
                    </a:lnTo>
                    <a:lnTo>
                      <a:pt x="2234" y="93"/>
                    </a:lnTo>
                    <a:lnTo>
                      <a:pt x="797" y="222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lIns="68568" tIns="34284" rIns="68568" bIns="34284"/>
              <a:lstStyle/>
              <a:p>
                <a:pPr>
                  <a:defRPr/>
                </a:pPr>
                <a:endParaRPr lang="id-ID" sz="1000" dirty="0">
                  <a:cs typeface="+mn-ea"/>
                  <a:sym typeface="+mn-lt"/>
                </a:endParaRPr>
              </a:p>
            </p:txBody>
          </p: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6213792" y="4114590"/>
                <a:ext cx="3394232" cy="363282"/>
              </a:xfrm>
              <a:custGeom>
                <a:avLst/>
                <a:gdLst>
                  <a:gd name="T0" fmla="*/ 2236 w 3781"/>
                  <a:gd name="T1" fmla="*/ 0 h 405"/>
                  <a:gd name="T2" fmla="*/ 3781 w 3781"/>
                  <a:gd name="T3" fmla="*/ 184 h 405"/>
                  <a:gd name="T4" fmla="*/ 1547 w 3781"/>
                  <a:gd name="T5" fmla="*/ 405 h 405"/>
                  <a:gd name="T6" fmla="*/ 0 w 3781"/>
                  <a:gd name="T7" fmla="*/ 222 h 405"/>
                  <a:gd name="T8" fmla="*/ 2236 w 3781"/>
                  <a:gd name="T9" fmla="*/ 0 h 405"/>
                  <a:gd name="T10" fmla="*/ 797 w 3781"/>
                  <a:gd name="T11" fmla="*/ 222 h 405"/>
                  <a:gd name="T12" fmla="*/ 1550 w 3781"/>
                  <a:gd name="T13" fmla="*/ 312 h 405"/>
                  <a:gd name="T14" fmla="*/ 2986 w 3781"/>
                  <a:gd name="T15" fmla="*/ 181 h 405"/>
                  <a:gd name="T16" fmla="*/ 2234 w 3781"/>
                  <a:gd name="T17" fmla="*/ 93 h 405"/>
                  <a:gd name="T18" fmla="*/ 797 w 3781"/>
                  <a:gd name="T19" fmla="*/ 22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1" h="405">
                    <a:moveTo>
                      <a:pt x="2236" y="0"/>
                    </a:moveTo>
                    <a:lnTo>
                      <a:pt x="3781" y="184"/>
                    </a:lnTo>
                    <a:lnTo>
                      <a:pt x="1547" y="405"/>
                    </a:lnTo>
                    <a:lnTo>
                      <a:pt x="0" y="222"/>
                    </a:lnTo>
                    <a:lnTo>
                      <a:pt x="2236" y="0"/>
                    </a:lnTo>
                    <a:moveTo>
                      <a:pt x="797" y="222"/>
                    </a:moveTo>
                    <a:lnTo>
                      <a:pt x="1550" y="312"/>
                    </a:lnTo>
                    <a:lnTo>
                      <a:pt x="2986" y="181"/>
                    </a:lnTo>
                    <a:lnTo>
                      <a:pt x="2234" y="93"/>
                    </a:lnTo>
                    <a:lnTo>
                      <a:pt x="797" y="22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68" tIns="34284" rIns="68568" bIns="34284"/>
              <a:lstStyle/>
              <a:p>
                <a:pPr>
                  <a:defRPr/>
                </a:pPr>
                <a:endParaRPr lang="id-ID" sz="10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Group 3"/>
          <p:cNvGrpSpPr/>
          <p:nvPr/>
        </p:nvGrpSpPr>
        <p:grpSpPr bwMode="auto">
          <a:xfrm>
            <a:off x="3351822" y="2729730"/>
            <a:ext cx="2153466" cy="715663"/>
            <a:chOff x="6213792" y="4114590"/>
            <a:chExt cx="3394232" cy="814592"/>
          </a:xfrm>
        </p:grpSpPr>
        <p:sp>
          <p:nvSpPr>
            <p:cNvPr id="18" name="Freeform 23"/>
            <p:cNvSpPr/>
            <p:nvPr/>
          </p:nvSpPr>
          <p:spPr bwMode="auto">
            <a:xfrm>
              <a:off x="8219560" y="4189137"/>
              <a:ext cx="675469" cy="534025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19" name="Freeform 24"/>
            <p:cNvSpPr/>
            <p:nvPr/>
          </p:nvSpPr>
          <p:spPr bwMode="auto">
            <a:xfrm>
              <a:off x="6928663" y="4194559"/>
              <a:ext cx="1290897" cy="570620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6213792" y="4300279"/>
              <a:ext cx="1388464" cy="619414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21" name="Freeform 26"/>
            <p:cNvSpPr/>
            <p:nvPr/>
          </p:nvSpPr>
          <p:spPr bwMode="auto">
            <a:xfrm>
              <a:off x="7602256" y="4275882"/>
              <a:ext cx="2005768" cy="653300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22" name="Freeform 27"/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245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23" name="Freeform 28"/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245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</p:grpSp>
      <p:grpSp>
        <p:nvGrpSpPr>
          <p:cNvPr id="32" name="Group 4"/>
          <p:cNvGrpSpPr/>
          <p:nvPr/>
        </p:nvGrpSpPr>
        <p:grpSpPr bwMode="auto">
          <a:xfrm>
            <a:off x="3491102" y="2172440"/>
            <a:ext cx="1917764" cy="635880"/>
            <a:chOff x="6213792" y="4114590"/>
            <a:chExt cx="3413610" cy="816016"/>
          </a:xfrm>
        </p:grpSpPr>
        <p:sp>
          <p:nvSpPr>
            <p:cNvPr id="12" name="Freeform 23"/>
            <p:cNvSpPr/>
            <p:nvPr/>
          </p:nvSpPr>
          <p:spPr bwMode="auto">
            <a:xfrm>
              <a:off x="8218307" y="4189468"/>
              <a:ext cx="675942" cy="533313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13" name="Freeform 24"/>
            <p:cNvSpPr/>
            <p:nvPr/>
          </p:nvSpPr>
          <p:spPr bwMode="auto">
            <a:xfrm>
              <a:off x="6929265" y="4193426"/>
              <a:ext cx="1290006" cy="570942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482600" dist="190500">
                <a:schemeClr val="bg1">
                  <a:lumMod val="95000"/>
                  <a:alpha val="50000"/>
                </a:schemeClr>
              </a:innerShdw>
            </a:effectLst>
          </p:spPr>
          <p:txBody>
            <a:bodyPr lIns="68568" tIns="34284" rIns="68568" bIns="34284"/>
            <a:lstStyle/>
            <a:p>
              <a:pPr eaLnBrk="1" hangingPunct="1"/>
              <a:endParaRPr lang="zh-CN" altLang="zh-CN" sz="1000" dirty="0">
                <a:cs typeface="+mn-ea"/>
                <a:sym typeface="+mn-lt"/>
              </a:endParaRPr>
            </a:p>
          </p:txBody>
        </p:sp>
        <p:sp>
          <p:nvSpPr>
            <p:cNvPr id="14" name="Freeform 25"/>
            <p:cNvSpPr/>
            <p:nvPr/>
          </p:nvSpPr>
          <p:spPr bwMode="auto">
            <a:xfrm>
              <a:off x="6213792" y="4311718"/>
              <a:ext cx="1387905" cy="61888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15" name="Freeform 26"/>
            <p:cNvSpPr/>
            <p:nvPr/>
          </p:nvSpPr>
          <p:spPr bwMode="auto">
            <a:xfrm>
              <a:off x="7601697" y="4275043"/>
              <a:ext cx="2006634" cy="654035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6232863" y="4128344"/>
              <a:ext cx="3394539" cy="363693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bg1">
                  <a:lumMod val="85000"/>
                  <a:alpha val="30000"/>
                </a:schemeClr>
              </a:solidFill>
            </a:ln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6213792" y="4114590"/>
              <a:ext cx="3394539" cy="363693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</p:grpSp>
      <p:sp>
        <p:nvSpPr>
          <p:cNvPr id="6" name="Freeform 28"/>
          <p:cNvSpPr>
            <a:spLocks noEditPoints="1"/>
          </p:cNvSpPr>
          <p:nvPr/>
        </p:nvSpPr>
        <p:spPr bwMode="auto">
          <a:xfrm>
            <a:off x="3610144" y="1728280"/>
            <a:ext cx="1559448" cy="232203"/>
          </a:xfrm>
          <a:custGeom>
            <a:avLst/>
            <a:gdLst>
              <a:gd name="T0" fmla="*/ 2236 w 3781"/>
              <a:gd name="T1" fmla="*/ 0 h 405"/>
              <a:gd name="T2" fmla="*/ 3781 w 3781"/>
              <a:gd name="T3" fmla="*/ 184 h 405"/>
              <a:gd name="T4" fmla="*/ 1547 w 3781"/>
              <a:gd name="T5" fmla="*/ 405 h 405"/>
              <a:gd name="T6" fmla="*/ 0 w 3781"/>
              <a:gd name="T7" fmla="*/ 222 h 405"/>
              <a:gd name="T8" fmla="*/ 2236 w 3781"/>
              <a:gd name="T9" fmla="*/ 0 h 405"/>
              <a:gd name="T10" fmla="*/ 797 w 3781"/>
              <a:gd name="T11" fmla="*/ 222 h 405"/>
              <a:gd name="T12" fmla="*/ 1550 w 3781"/>
              <a:gd name="T13" fmla="*/ 312 h 405"/>
              <a:gd name="T14" fmla="*/ 2986 w 3781"/>
              <a:gd name="T15" fmla="*/ 181 h 405"/>
              <a:gd name="T16" fmla="*/ 2234 w 3781"/>
              <a:gd name="T17" fmla="*/ 93 h 405"/>
              <a:gd name="T18" fmla="*/ 797 w 3781"/>
              <a:gd name="T19" fmla="*/ 22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81" h="405">
                <a:moveTo>
                  <a:pt x="2236" y="0"/>
                </a:moveTo>
                <a:lnTo>
                  <a:pt x="3781" y="184"/>
                </a:lnTo>
                <a:lnTo>
                  <a:pt x="1547" y="405"/>
                </a:lnTo>
                <a:lnTo>
                  <a:pt x="0" y="222"/>
                </a:lnTo>
                <a:lnTo>
                  <a:pt x="2236" y="0"/>
                </a:lnTo>
                <a:moveTo>
                  <a:pt x="797" y="222"/>
                </a:moveTo>
                <a:lnTo>
                  <a:pt x="1550" y="312"/>
                </a:lnTo>
                <a:lnTo>
                  <a:pt x="2986" y="181"/>
                </a:lnTo>
                <a:lnTo>
                  <a:pt x="2234" y="93"/>
                </a:lnTo>
                <a:lnTo>
                  <a:pt x="797" y="22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1433" tIns="25717" rIns="51433" bIns="25717"/>
          <a:lstStyle/>
          <a:p>
            <a:pPr>
              <a:defRPr/>
            </a:pPr>
            <a:endParaRPr lang="id-ID" sz="1000" dirty="0">
              <a:cs typeface="+mn-ea"/>
              <a:sym typeface="+mn-lt"/>
            </a:endParaRPr>
          </a:p>
        </p:txBody>
      </p:sp>
      <p:grpSp>
        <p:nvGrpSpPr>
          <p:cNvPr id="33" name="Group 6"/>
          <p:cNvGrpSpPr/>
          <p:nvPr/>
        </p:nvGrpSpPr>
        <p:grpSpPr>
          <a:xfrm>
            <a:off x="3648536" y="1727093"/>
            <a:ext cx="1559742" cy="543115"/>
            <a:chOff x="6998409" y="1832696"/>
            <a:chExt cx="2777130" cy="793115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 bwMode="auto">
            <a:xfrm>
              <a:off x="6998409" y="2047309"/>
              <a:ext cx="1136266" cy="57599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9" name="Freeform 26"/>
            <p:cNvSpPr/>
            <p:nvPr/>
          </p:nvSpPr>
          <p:spPr bwMode="auto">
            <a:xfrm>
              <a:off x="8134675" y="2018091"/>
              <a:ext cx="1640864" cy="607720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innerShdw blurRad="63500" dist="50800" dir="10800000">
                <a:schemeClr val="bg2">
                  <a:lumMod val="10000"/>
                  <a:alpha val="22000"/>
                </a:schemeClr>
              </a:innerShdw>
            </a:effectLst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10" name="Freeform 27"/>
            <p:cNvSpPr>
              <a:spLocks noEditPoints="1"/>
            </p:cNvSpPr>
            <p:nvPr/>
          </p:nvSpPr>
          <p:spPr bwMode="auto">
            <a:xfrm>
              <a:off x="6998409" y="1832696"/>
              <a:ext cx="2777130" cy="335185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lIns="68568" tIns="34284" rIns="68568" bIns="34284"/>
            <a:lstStyle/>
            <a:p>
              <a:pPr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>
              <a:spLocks noChangeAspect="1"/>
            </p:cNvSpPr>
            <p:nvPr/>
          </p:nvSpPr>
          <p:spPr>
            <a:xfrm>
              <a:off x="7453610" y="1881615"/>
              <a:ext cx="1950722" cy="276036"/>
            </a:xfrm>
            <a:custGeom>
              <a:avLst/>
              <a:gdLst>
                <a:gd name="connsiteX0" fmla="*/ 0 w 1902798"/>
                <a:gd name="connsiteY0" fmla="*/ 121568 h 274849"/>
                <a:gd name="connsiteX1" fmla="*/ 655409 w 1902798"/>
                <a:gd name="connsiteY1" fmla="*/ 274849 h 274849"/>
                <a:gd name="connsiteX2" fmla="*/ 1115251 w 1902798"/>
                <a:gd name="connsiteY2" fmla="*/ 232564 h 274849"/>
                <a:gd name="connsiteX3" fmla="*/ 1902798 w 1902798"/>
                <a:gd name="connsiteY3" fmla="*/ 126853 h 274849"/>
                <a:gd name="connsiteX4" fmla="*/ 1501096 w 1902798"/>
                <a:gd name="connsiteY4" fmla="*/ 52856 h 274849"/>
                <a:gd name="connsiteX5" fmla="*/ 1157536 w 1902798"/>
                <a:gd name="connsiteY5" fmla="*/ 0 h 274849"/>
                <a:gd name="connsiteX6" fmla="*/ 73998 w 1902798"/>
                <a:gd name="connsiteY6" fmla="*/ 121568 h 274849"/>
                <a:gd name="connsiteX7" fmla="*/ 0 w 1902798"/>
                <a:gd name="connsiteY7" fmla="*/ 121568 h 27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2798" h="274849">
                  <a:moveTo>
                    <a:pt x="0" y="121568"/>
                  </a:moveTo>
                  <a:lnTo>
                    <a:pt x="655409" y="274849"/>
                  </a:lnTo>
                  <a:lnTo>
                    <a:pt x="1115251" y="232564"/>
                  </a:lnTo>
                  <a:lnTo>
                    <a:pt x="1902798" y="126853"/>
                  </a:lnTo>
                  <a:lnTo>
                    <a:pt x="1501096" y="52856"/>
                  </a:lnTo>
                  <a:lnTo>
                    <a:pt x="1157536" y="0"/>
                  </a:lnTo>
                  <a:lnTo>
                    <a:pt x="73998" y="121568"/>
                  </a:lnTo>
                  <a:lnTo>
                    <a:pt x="0" y="1215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000" dirty="0">
                <a:cs typeface="+mn-ea"/>
                <a:sym typeface="+mn-lt"/>
              </a:endParaRPr>
            </a:p>
          </p:txBody>
        </p:sp>
      </p:grpSp>
      <p:grpSp>
        <p:nvGrpSpPr>
          <p:cNvPr id="34" name="Group 31"/>
          <p:cNvGrpSpPr/>
          <p:nvPr/>
        </p:nvGrpSpPr>
        <p:grpSpPr bwMode="auto">
          <a:xfrm>
            <a:off x="2389656" y="1832908"/>
            <a:ext cx="1281200" cy="426344"/>
            <a:chOff x="3185134" y="2448611"/>
            <a:chExt cx="1708438" cy="567747"/>
          </a:xfrm>
        </p:grpSpPr>
        <p:sp>
          <p:nvSpPr>
            <p:cNvPr id="51" name="TextBox 50"/>
            <p:cNvSpPr txBox="1"/>
            <p:nvPr/>
          </p:nvSpPr>
          <p:spPr>
            <a:xfrm>
              <a:off x="3185134" y="2448611"/>
              <a:ext cx="493677" cy="4917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/>
              <a:r>
                <a:rPr lang="id-ID" altLang="zh-CN" dirty="0">
                  <a:solidFill>
                    <a:srgbClr val="1F4E79"/>
                  </a:solidFill>
                  <a:cs typeface="+mn-ea"/>
                  <a:sym typeface="+mn-lt"/>
                </a:rPr>
                <a:t></a:t>
              </a:r>
              <a:endParaRPr lang="id-ID" altLang="zh-CN" sz="1200" dirty="0">
                <a:solidFill>
                  <a:srgbClr val="1F4E79"/>
                </a:solidFill>
                <a:cs typeface="+mn-ea"/>
                <a:sym typeface="+mn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87202" y="2524617"/>
              <a:ext cx="406370" cy="4917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/>
              <a:r>
                <a:rPr lang="id-ID" altLang="zh-CN">
                  <a:solidFill>
                    <a:srgbClr val="F2F2F2"/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35" name="Group 29"/>
          <p:cNvGrpSpPr/>
          <p:nvPr/>
        </p:nvGrpSpPr>
        <p:grpSpPr bwMode="auto">
          <a:xfrm>
            <a:off x="5380295" y="2335581"/>
            <a:ext cx="1689204" cy="331445"/>
            <a:chOff x="7174130" y="3112861"/>
            <a:chExt cx="2252682" cy="441606"/>
          </a:xfrm>
        </p:grpSpPr>
        <p:sp>
          <p:nvSpPr>
            <p:cNvPr id="52" name="TextBox 51"/>
            <p:cNvSpPr txBox="1"/>
            <p:nvPr/>
          </p:nvSpPr>
          <p:spPr>
            <a:xfrm>
              <a:off x="8933096" y="3112861"/>
              <a:ext cx="493716" cy="4304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/>
              <a:r>
                <a:rPr lang="id-ID" altLang="zh-CN" sz="1500" dirty="0">
                  <a:solidFill>
                    <a:srgbClr val="D0CECE"/>
                  </a:solidFill>
                  <a:cs typeface="+mn-ea"/>
                  <a:sym typeface="+mn-lt"/>
                </a:rPr>
                <a:t></a:t>
              </a:r>
              <a:endParaRPr lang="id-ID" altLang="zh-CN" dirty="0">
                <a:solidFill>
                  <a:srgbClr val="D0CECE"/>
                </a:solidFill>
                <a:cs typeface="+mn-ea"/>
                <a:sym typeface="+mn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74130" y="3123968"/>
              <a:ext cx="406404" cy="4304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/>
              <a:r>
                <a:rPr lang="id-ID" altLang="zh-CN" sz="1500" dirty="0">
                  <a:solidFill>
                    <a:srgbClr val="F2F2F2"/>
                  </a:solidFill>
                  <a:cs typeface="+mn-ea"/>
                  <a:sym typeface="+mn-lt"/>
                </a:rPr>
                <a:t>2</a:t>
              </a:r>
              <a:endParaRPr lang="id-ID" altLang="zh-CN" dirty="0">
                <a:solidFill>
                  <a:srgbClr val="F2F2F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Group 30"/>
          <p:cNvGrpSpPr/>
          <p:nvPr/>
        </p:nvGrpSpPr>
        <p:grpSpPr bwMode="auto">
          <a:xfrm>
            <a:off x="1555481" y="2920256"/>
            <a:ext cx="1807055" cy="372840"/>
            <a:chOff x="2073550" y="3891982"/>
            <a:chExt cx="2410081" cy="497768"/>
          </a:xfrm>
        </p:grpSpPr>
        <p:sp>
          <p:nvSpPr>
            <p:cNvPr id="53" name="Rectangle 52"/>
            <p:cNvSpPr/>
            <p:nvPr/>
          </p:nvSpPr>
          <p:spPr>
            <a:xfrm>
              <a:off x="2073550" y="3891982"/>
              <a:ext cx="553960" cy="492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id-ID" altLang="zh-CN" dirty="0">
                  <a:solidFill>
                    <a:srgbClr val="AFABAB"/>
                  </a:solidFill>
                  <a:cs typeface="+mn-ea"/>
                  <a:sym typeface="+mn-lt"/>
                </a:rPr>
                <a:t>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77188" y="3896751"/>
              <a:ext cx="406443" cy="492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/>
              <a:r>
                <a:rPr lang="id-ID" altLang="zh-CN" dirty="0">
                  <a:solidFill>
                    <a:srgbClr val="F2F2F2"/>
                  </a:solidFill>
                  <a:cs typeface="+mn-ea"/>
                  <a:sym typeface="+mn-lt"/>
                </a:rPr>
                <a:t>3</a:t>
              </a:r>
            </a:p>
          </p:txBody>
        </p:sp>
      </p:grpSp>
      <p:grpSp>
        <p:nvGrpSpPr>
          <p:cNvPr id="38" name="Group 1"/>
          <p:cNvGrpSpPr/>
          <p:nvPr/>
        </p:nvGrpSpPr>
        <p:grpSpPr bwMode="auto">
          <a:xfrm>
            <a:off x="5832655" y="3556131"/>
            <a:ext cx="2030750" cy="415426"/>
            <a:chOff x="7776443" y="4739713"/>
            <a:chExt cx="2709482" cy="554815"/>
          </a:xfrm>
        </p:grpSpPr>
        <p:sp>
          <p:nvSpPr>
            <p:cNvPr id="54" name="Rectangle 53"/>
            <p:cNvSpPr/>
            <p:nvPr/>
          </p:nvSpPr>
          <p:spPr>
            <a:xfrm>
              <a:off x="9931749" y="4773109"/>
              <a:ext cx="554176" cy="4931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id-ID" altLang="zh-CN" dirty="0">
                  <a:solidFill>
                    <a:srgbClr val="595959"/>
                  </a:solidFill>
                  <a:cs typeface="+mn-ea"/>
                  <a:sym typeface="+mn-lt"/>
                </a:rPr>
                <a:t></a:t>
              </a:r>
              <a:endParaRPr lang="id-ID" altLang="zh-CN" sz="1500" dirty="0">
                <a:solidFill>
                  <a:srgbClr val="595959"/>
                </a:solidFill>
                <a:cs typeface="+mn-ea"/>
                <a:sym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76443" y="4739713"/>
              <a:ext cx="406602" cy="5548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/>
              <a:r>
                <a:rPr lang="id-ID" altLang="zh-CN" sz="2100" dirty="0">
                  <a:solidFill>
                    <a:srgbClr val="F2F2F2"/>
                  </a:solidFill>
                  <a:cs typeface="+mn-ea"/>
                  <a:sym typeface="+mn-lt"/>
                </a:rPr>
                <a:t>4</a:t>
              </a:r>
              <a:endParaRPr lang="id-ID" altLang="zh-CN" dirty="0">
                <a:solidFill>
                  <a:srgbClr val="F2F2F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2" name="Title 13"/>
          <p:cNvSpPr txBox="1"/>
          <p:nvPr/>
        </p:nvSpPr>
        <p:spPr>
          <a:xfrm>
            <a:off x="-1125855" y="1191260"/>
            <a:ext cx="4735830" cy="917575"/>
          </a:xfrm>
          <a:prstGeom prst="rect">
            <a:avLst/>
          </a:prstGeom>
        </p:spPr>
        <p:txBody>
          <a:bodyPr lIns="68577" tIns="34289" rIns="68577" bIns="34289" anchor="ctr">
            <a:noAutofit/>
          </a:bodyPr>
          <a:lstStyle/>
          <a:p>
            <a:pPr algn="r" eaLnBrk="1" hangingPunct="1"/>
            <a:r>
              <a:rPr lang="en-US" dirty="0">
                <a:solidFill>
                  <a:srgbClr val="FF0000"/>
                </a:solidFill>
                <a:latin typeface="+mj-lt"/>
                <a:cs typeface="+mj-lt"/>
                <a:sym typeface="+mn-lt"/>
              </a:rPr>
              <a:t>How to initialize an interface</a:t>
            </a:r>
            <a:r>
              <a:rPr lang="zh-CN" altLang="en-US" dirty="0">
                <a:solidFill>
                  <a:srgbClr val="FF0000"/>
                </a:solidFill>
                <a:latin typeface="+mj-lt"/>
                <a:cs typeface="+mj-lt"/>
                <a:sym typeface="+mn-lt"/>
              </a:rPr>
              <a:t>？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861695" y="229235"/>
            <a:ext cx="2150110" cy="4591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Analysis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194435" y="822960"/>
            <a:ext cx="8543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After </a:t>
            </a:r>
            <a:r>
              <a:rPr lang="en-US" altLang="zh-CN"/>
              <a:t>our </a:t>
            </a:r>
            <a:r>
              <a:rPr lang="zh-CN" altLang="en-US"/>
              <a:t>discussion and analysis, we need to solve </a:t>
            </a:r>
            <a:r>
              <a:rPr lang="en-US" altLang="zh-CN"/>
              <a:t>these </a:t>
            </a:r>
            <a:r>
              <a:rPr lang="zh-CN" altLang="en-US"/>
              <a:t>problem</a:t>
            </a:r>
            <a:r>
              <a:rPr lang="en-US" altLang="zh-CN"/>
              <a:t>s.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208270" y="1557020"/>
            <a:ext cx="3797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How to control the movement of Numbers with a mouse or keyboard</a:t>
            </a:r>
            <a:r>
              <a:rPr lang="zh-CN" altLang="en-US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11455" y="3320415"/>
            <a:ext cx="24669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How to accumulate and record scores？（Including the current score and the highest score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414770" y="4137025"/>
            <a:ext cx="2490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How to determine the winner and the end of the process？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860158" y="239395"/>
            <a:ext cx="2150110" cy="4591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problem statement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39" grpId="0"/>
      <p:bldP spid="48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866" y="-2000868"/>
            <a:ext cx="5145087" cy="914682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995"/>
          <a:stretch>
            <a:fillRect/>
          </a:stretch>
        </p:blipFill>
        <p:spPr>
          <a:xfrm>
            <a:off x="5508065" y="2805040"/>
            <a:ext cx="3635935" cy="23273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995" b="8411"/>
          <a:stretch>
            <a:fillRect/>
          </a:stretch>
        </p:blipFill>
        <p:spPr>
          <a:xfrm>
            <a:off x="2051825" y="3367385"/>
            <a:ext cx="3635935" cy="17836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97531" y="1800592"/>
            <a:ext cx="2754086" cy="683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Analysis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397981" y="1449995"/>
            <a:ext cx="1354818" cy="1354818"/>
            <a:chOff x="3029144" y="1491630"/>
            <a:chExt cx="1584176" cy="1584176"/>
          </a:xfrm>
          <a:solidFill>
            <a:schemeClr val="accent2"/>
          </a:solidFill>
        </p:grpSpPr>
        <p:sp>
          <p:nvSpPr>
            <p:cNvPr id="10" name="菱形 9"/>
            <p:cNvSpPr/>
            <p:nvPr/>
          </p:nvSpPr>
          <p:spPr>
            <a:xfrm>
              <a:off x="3029144" y="1491630"/>
              <a:ext cx="1584176" cy="1584176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/>
            <p:nvPr/>
          </p:nvSpPr>
          <p:spPr>
            <a:xfrm flipH="1">
              <a:off x="3184523" y="2103778"/>
              <a:ext cx="1216396" cy="395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PART 02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4721" y="959113"/>
            <a:ext cx="701442" cy="1170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4721" y="958706"/>
            <a:ext cx="701442" cy="1170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818" y="959121"/>
            <a:ext cx="701442" cy="1170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3061" y="958706"/>
            <a:ext cx="701442" cy="1170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598396" y="2769098"/>
            <a:ext cx="308610" cy="30543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6" rIns="91431" bIns="45716" rtlCol="0">
            <a:spAutoFit/>
          </a:bodyPr>
          <a:lstStyle/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6205" y="2242185"/>
            <a:ext cx="1414145" cy="2305685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Interface initializationand Graphic design of each element in the game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43120" y="2461260"/>
            <a:ext cx="1430655" cy="2028825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The accumulation of scores and the judgment of winning or losing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06162" y="6206105"/>
            <a:ext cx="1620938" cy="523212"/>
          </a:xfrm>
          <a:prstGeom prst="rect">
            <a:avLst/>
          </a:prstGeom>
          <a:noFill/>
        </p:spPr>
        <p:txBody>
          <a:bodyPr wrap="none" lIns="91431" tIns="45716" rIns="91431" bIns="45716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0.5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秒延迟符，无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意义，可删除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61695" y="229235"/>
            <a:ext cx="2150110" cy="4591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Analysis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054985" y="2374265"/>
            <a:ext cx="12807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cs typeface="+mn-lt"/>
              </a:rPr>
              <a:t>Operation and movement control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63005" y="2512695"/>
            <a:ext cx="16211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cs typeface="+mn-lt"/>
              </a:rPr>
              <a:t>Integration and interface beautification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30" grpId="0"/>
      <p:bldP spid="34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866" y="-2000868"/>
            <a:ext cx="5145087" cy="914682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995"/>
          <a:stretch>
            <a:fillRect/>
          </a:stretch>
        </p:blipFill>
        <p:spPr>
          <a:xfrm>
            <a:off x="5508065" y="2805040"/>
            <a:ext cx="3635935" cy="23273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3995" b="8411"/>
          <a:stretch>
            <a:fillRect/>
          </a:stretch>
        </p:blipFill>
        <p:spPr>
          <a:xfrm>
            <a:off x="2051825" y="3367385"/>
            <a:ext cx="3635935" cy="17836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8115" y="1910080"/>
            <a:ext cx="3358515" cy="683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Design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871485" y="1575090"/>
            <a:ext cx="1354818" cy="1354818"/>
            <a:chOff x="3029144" y="1491630"/>
            <a:chExt cx="1584176" cy="1584176"/>
          </a:xfrm>
          <a:solidFill>
            <a:schemeClr val="accent2"/>
          </a:solidFill>
        </p:grpSpPr>
        <p:sp>
          <p:nvSpPr>
            <p:cNvPr id="10" name="菱形 9"/>
            <p:cNvSpPr/>
            <p:nvPr/>
          </p:nvSpPr>
          <p:spPr>
            <a:xfrm>
              <a:off x="3029144" y="1491630"/>
              <a:ext cx="1584176" cy="1584176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/>
            <p:nvPr/>
          </p:nvSpPr>
          <p:spPr>
            <a:xfrm flipH="1">
              <a:off x="3184523" y="2103778"/>
              <a:ext cx="1216396" cy="395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PART 03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  <p:tag name="TIMING" val="|1|21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  <p:tag name="TIMING" val="|7.2|5.7|3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  <p:tag name="TIMING" val="|0.5|0.7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9|0.3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heme/theme1.xml><?xml version="1.0" encoding="utf-8"?>
<a:theme xmlns:a="http://schemas.openxmlformats.org/drawingml/2006/main" name="Office 主题​​">
  <a:themeElements>
    <a:clrScheme name="自定义 11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9A10"/>
      </a:accent1>
      <a:accent2>
        <a:srgbClr val="56857A"/>
      </a:accent2>
      <a:accent3>
        <a:srgbClr val="56857A"/>
      </a:accent3>
      <a:accent4>
        <a:srgbClr val="849A10"/>
      </a:accent4>
      <a:accent5>
        <a:srgbClr val="56857A"/>
      </a:accent5>
      <a:accent6>
        <a:srgbClr val="849A10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297</Words>
  <Application>Microsoft Office PowerPoint</Application>
  <PresentationFormat>自定义</PresentationFormat>
  <Paragraphs>79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空白演示</vt:lpstr>
      <vt:lpstr>幻灯片 12</vt:lpstr>
      <vt:lpstr>空白演示</vt:lpstr>
      <vt:lpstr>幻灯片 14</vt:lpstr>
      <vt:lpstr>空白演示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User</cp:lastModifiedBy>
  <cp:revision>136</cp:revision>
  <dcterms:created xsi:type="dcterms:W3CDTF">2017-07-30T14:19:00Z</dcterms:created>
  <dcterms:modified xsi:type="dcterms:W3CDTF">2019-06-28T07:10:27Z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