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9" autoAdjust="0"/>
    <p:restoredTop sz="94660"/>
  </p:normalViewPr>
  <p:slideViewPr>
    <p:cSldViewPr snapToGrid="0">
      <p:cViewPr varScale="1">
        <p:scale>
          <a:sx n="97" d="100"/>
          <a:sy n="97"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22:38:20.247"/>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22:38:20.927"/>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22:40:53.128"/>
    </inkml:context>
    <inkml:brush xml:id="br0">
      <inkml:brushProperty name="width" value="0.05" units="cm"/>
      <inkml:brushProperty name="height" value="0.05" units="cm"/>
      <inkml:brushProperty name="color" value="#F6630D"/>
    </inkml:brush>
  </inkml:definitions>
  <inkml:trace contextRef="#ctx0" brushRef="#br0">1 587 24575,'-1'40'0,"3"1"0,1-1 0,3 0 0,15 64 0,-15-79 0,-3-12 0,0-1 0,0 1 0,2-1 0,8 21 0,-12-32 0,0 1 0,0 0 0,0 0 0,1 0 0,-1-1 0,0 1 0,0-1 0,1 1 0,-1-1 0,1 1 0,0-1 0,-1 0 0,1 0 0,0 0 0,0 0 0,0 0 0,-1 0 0,1 0 0,0-1 0,0 1 0,0-1 0,0 1 0,1-1 0,-1 0 0,0 0 0,0 0 0,0 0 0,0 0 0,0 0 0,0 0 0,0-1 0,0 1 0,0-1 0,0 0 0,3-1 0,32-17 0,64-42 0,-34 19 0,186-112 0,473-267 0,-554 328 0,-71 36 0,143-58 0,-220 104-1365,-6 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AF-6964-4FC4-88D3-3EECD7198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1CCA6-62E4-4221-8A70-ED1108DF6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7D478-1A8F-4B92-A1A9-9F5F87E93111}"/>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CC287D67-951B-4DB2-8387-EB1593781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47C47-0DE7-4518-92B5-1A50D2725D2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381444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544A-0553-4C8E-837A-CB885280E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494A7-E11B-4323-8C8D-C2FC4DF40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94C96-778F-48C5-83FF-90DD6DDD7748}"/>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4B6D4566-5367-40BA-919F-F777F2B84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63E4B-4D2E-4F21-8184-6CFD6CF8667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37339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52245-E510-45D7-B55C-62F90ABF5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5C3D4-5A07-45EF-A718-7F358AC9E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C3254-7390-4A53-895B-22C3A3EFF0DF}"/>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76C99818-38F4-452B-BC60-EFD3F43C5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EEB13-1503-4353-9276-1E2A067B4CBC}"/>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93042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474-77FA-49E8-93C4-76BE64FCC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A09A2-77B5-4EE2-B260-8F2E9C319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E7475-3DCF-438A-B710-588B4D1779C5}"/>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0B5AB681-6BF2-4672-BDB7-8BEF7127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ED621-C60E-44CC-A37F-51335FE2C07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411372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4B8E-2392-46DB-A870-703C9DCEC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1ECDCC-BE7C-452E-BCC1-E3F884EB7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6C408-E125-42AA-8061-DFB7F3324D5F}"/>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271E6679-FEC8-4F16-962F-A1ED6A453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D42BC-AB7E-471A-9566-ECB559846016}"/>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43433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0854-B24F-4341-996B-20AFB79EA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494AA-C89F-48E0-A7C1-D7376DB3A1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5FB8-89BF-4365-9A0A-0A3E2698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9B319-4D25-4029-A5F2-430AD26EAD1D}"/>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6" name="Footer Placeholder 5">
            <a:extLst>
              <a:ext uri="{FF2B5EF4-FFF2-40B4-BE49-F238E27FC236}">
                <a16:creationId xmlns:a16="http://schemas.microsoft.com/office/drawing/2014/main" id="{7E3110BF-B811-4EE5-AE86-0392FC335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5B3FB-B4F1-4CC4-8605-1C02E9949FBF}"/>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72010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B1EB-05BB-4E30-9584-7B21B7613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C9C2C-3C18-4A1A-8215-8412C9437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1825B-B14F-4DE6-A8BD-237FB4667E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82AFDF-52AD-4016-9B77-F4767F5E7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0053-977D-4F59-BDA6-153E667AB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CB5D7-38DE-4D1D-B2F0-0F463A84F7F3}"/>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8" name="Footer Placeholder 7">
            <a:extLst>
              <a:ext uri="{FF2B5EF4-FFF2-40B4-BE49-F238E27FC236}">
                <a16:creationId xmlns:a16="http://schemas.microsoft.com/office/drawing/2014/main" id="{FADAA22F-A03C-4D70-B6B0-09FA5280F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3D3C4-D555-4741-9756-078395326C5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394449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E6CC-0237-4D62-B81F-42B702B2E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FABA21-0033-479F-B635-5BD2B78669A8}"/>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4" name="Footer Placeholder 3">
            <a:extLst>
              <a:ext uri="{FF2B5EF4-FFF2-40B4-BE49-F238E27FC236}">
                <a16:creationId xmlns:a16="http://schemas.microsoft.com/office/drawing/2014/main" id="{3E924A98-284D-4CFC-B195-003B4C027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4B402-EC4C-4DCB-B969-34344564D567}"/>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72076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76DBA-8A78-4465-BE18-4472C8EEEAEA}"/>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3" name="Footer Placeholder 2">
            <a:extLst>
              <a:ext uri="{FF2B5EF4-FFF2-40B4-BE49-F238E27FC236}">
                <a16:creationId xmlns:a16="http://schemas.microsoft.com/office/drawing/2014/main" id="{ED54F696-AF7C-4B14-B898-6D5026644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F3946-3DDA-4B35-A96D-536072D9B864}"/>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223214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9260-C356-4DD4-BC52-0D0477D26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A04C9A-C135-4819-9562-02A46F2A2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514E4-EF15-40D9-8447-45798F43E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A2522-A5B0-4272-BCF4-8AB2153BDD80}"/>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6" name="Footer Placeholder 5">
            <a:extLst>
              <a:ext uri="{FF2B5EF4-FFF2-40B4-BE49-F238E27FC236}">
                <a16:creationId xmlns:a16="http://schemas.microsoft.com/office/drawing/2014/main" id="{6BF1E2A2-1743-4E86-AFAE-FCA260AB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C9540-BD43-4069-B1F8-7AA2BCEF6F93}"/>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2004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DB2-45BC-429C-BEE9-E9A88657E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CF8412-8DFF-4BBB-89C6-DA6A4C719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6E4E6-3F46-4468-AB77-8F53A7E15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82019-1500-4D21-A940-6F62B9136B8B}"/>
              </a:ext>
            </a:extLst>
          </p:cNvPr>
          <p:cNvSpPr>
            <a:spLocks noGrp="1"/>
          </p:cNvSpPr>
          <p:nvPr>
            <p:ph type="dt" sz="half" idx="10"/>
          </p:nvPr>
        </p:nvSpPr>
        <p:spPr/>
        <p:txBody>
          <a:bodyPr/>
          <a:lstStyle/>
          <a:p>
            <a:fld id="{049C1903-055B-480C-A84B-FFBD6B208921}" type="datetimeFigureOut">
              <a:rPr lang="en-US" smtClean="0"/>
              <a:t>3/28/2022</a:t>
            </a:fld>
            <a:endParaRPr lang="en-US"/>
          </a:p>
        </p:txBody>
      </p:sp>
      <p:sp>
        <p:nvSpPr>
          <p:cNvPr id="6" name="Footer Placeholder 5">
            <a:extLst>
              <a:ext uri="{FF2B5EF4-FFF2-40B4-BE49-F238E27FC236}">
                <a16:creationId xmlns:a16="http://schemas.microsoft.com/office/drawing/2014/main" id="{80E0E8E3-293A-4D11-8CC1-4728305B3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5040-74DC-4202-B650-ED267BA43A66}"/>
              </a:ext>
            </a:extLst>
          </p:cNvPr>
          <p:cNvSpPr>
            <a:spLocks noGrp="1"/>
          </p:cNvSpPr>
          <p:nvPr>
            <p:ph type="sldNum" sz="quarter" idx="12"/>
          </p:nvPr>
        </p:nvSpPr>
        <p:spPr/>
        <p:txBody>
          <a:bodyPr/>
          <a:lstStyle/>
          <a:p>
            <a:fld id="{BFA4B230-5EF1-49FE-BC6C-AF229412459F}" type="slidenum">
              <a:rPr lang="en-US" smtClean="0"/>
              <a:t>‹#›</a:t>
            </a:fld>
            <a:endParaRPr lang="en-US"/>
          </a:p>
        </p:txBody>
      </p:sp>
    </p:spTree>
    <p:extLst>
      <p:ext uri="{BB962C8B-B14F-4D97-AF65-F5344CB8AC3E}">
        <p14:creationId xmlns:p14="http://schemas.microsoft.com/office/powerpoint/2010/main" val="158159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8ECB3-335F-417A-9135-CAE7917E5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01EE35-690E-4C36-A839-07E0B388D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7AA7B-C714-469E-A0B4-5D15DC9A2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C1903-055B-480C-A84B-FFBD6B208921}" type="datetimeFigureOut">
              <a:rPr lang="en-US" smtClean="0"/>
              <a:t>3/28/2022</a:t>
            </a:fld>
            <a:endParaRPr lang="en-US"/>
          </a:p>
        </p:txBody>
      </p:sp>
      <p:sp>
        <p:nvSpPr>
          <p:cNvPr id="5" name="Footer Placeholder 4">
            <a:extLst>
              <a:ext uri="{FF2B5EF4-FFF2-40B4-BE49-F238E27FC236}">
                <a16:creationId xmlns:a16="http://schemas.microsoft.com/office/drawing/2014/main" id="{63DB575C-2854-45E6-9EA9-BC8ACCE5B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C3258-B921-496F-86F3-971F17651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4B230-5EF1-49FE-BC6C-AF229412459F}" type="slidenum">
              <a:rPr lang="en-US" smtClean="0"/>
              <a:t>‹#›</a:t>
            </a:fld>
            <a:endParaRPr lang="en-US"/>
          </a:p>
        </p:txBody>
      </p:sp>
    </p:spTree>
    <p:extLst>
      <p:ext uri="{BB962C8B-B14F-4D97-AF65-F5344CB8AC3E}">
        <p14:creationId xmlns:p14="http://schemas.microsoft.com/office/powerpoint/2010/main" val="199117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10" Type="http://schemas.openxmlformats.org/officeDocument/2006/relationships/customXml" Target="../ink/ink2.xml"/><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4.xml"/><Relationship Id="rId5"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C29D-E663-4103-A0A6-863B56F0A945}"/>
              </a:ext>
            </a:extLst>
          </p:cNvPr>
          <p:cNvSpPr>
            <a:spLocks noGrp="1"/>
          </p:cNvSpPr>
          <p:nvPr>
            <p:ph type="ctrTitle"/>
          </p:nvPr>
        </p:nvSpPr>
        <p:spPr/>
        <p:txBody>
          <a:bodyPr/>
          <a:lstStyle/>
          <a:p>
            <a:r>
              <a:rPr lang="en-US"/>
              <a:t>Program 4 Discussion</a:t>
            </a:r>
          </a:p>
        </p:txBody>
      </p:sp>
    </p:spTree>
    <p:extLst>
      <p:ext uri="{BB962C8B-B14F-4D97-AF65-F5344CB8AC3E}">
        <p14:creationId xmlns:p14="http://schemas.microsoft.com/office/powerpoint/2010/main" val="422849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FC39-D87B-4EBA-8D3C-926C02306286}"/>
              </a:ext>
            </a:extLst>
          </p:cNvPr>
          <p:cNvSpPr>
            <a:spLocks noGrp="1"/>
          </p:cNvSpPr>
          <p:nvPr>
            <p:ph type="title"/>
          </p:nvPr>
        </p:nvSpPr>
        <p:spPr/>
        <p:txBody>
          <a:bodyPr/>
          <a:lstStyle/>
          <a:p>
            <a:r>
              <a:rPr lang="en-US"/>
              <a:t>The idea of Vickrey was that we didn’t want the person to  be competing with themselves.</a:t>
            </a:r>
          </a:p>
        </p:txBody>
      </p:sp>
      <p:sp>
        <p:nvSpPr>
          <p:cNvPr id="3" name="Content Placeholder 2">
            <a:extLst>
              <a:ext uri="{FF2B5EF4-FFF2-40B4-BE49-F238E27FC236}">
                <a16:creationId xmlns:a16="http://schemas.microsoft.com/office/drawing/2014/main" id="{7A69BCCC-42EE-4A19-989A-1A7903D4A2B0}"/>
              </a:ext>
            </a:extLst>
          </p:cNvPr>
          <p:cNvSpPr>
            <a:spLocks noGrp="1"/>
          </p:cNvSpPr>
          <p:nvPr>
            <p:ph idx="1"/>
          </p:nvPr>
        </p:nvSpPr>
        <p:spPr/>
        <p:txBody>
          <a:bodyPr/>
          <a:lstStyle/>
          <a:p>
            <a:r>
              <a:rPr lang="en-US"/>
              <a:t>So  if I bid for a teddy bear, I should only pay what the system would have earned without me.</a:t>
            </a:r>
          </a:p>
        </p:txBody>
      </p:sp>
      <p:pic>
        <p:nvPicPr>
          <p:cNvPr id="1026" name="Picture 2" descr="Amazon.com: GUND Slumbers Teddy Bear Stuffed Animal Plush, Brown, 17&quot; :  Everything Else">
            <a:extLst>
              <a:ext uri="{FF2B5EF4-FFF2-40B4-BE49-F238E27FC236}">
                <a16:creationId xmlns:a16="http://schemas.microsoft.com/office/drawing/2014/main" id="{47C5F908-4AC8-490A-9219-014A2133A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282" y="2964425"/>
            <a:ext cx="3471442" cy="37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22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B81B-DFA4-49A8-B93A-2CAA9DE4DCCC}"/>
              </a:ext>
            </a:extLst>
          </p:cNvPr>
          <p:cNvSpPr>
            <a:spLocks noGrp="1"/>
          </p:cNvSpPr>
          <p:nvPr>
            <p:ph type="title"/>
          </p:nvPr>
        </p:nvSpPr>
        <p:spPr/>
        <p:txBody>
          <a:bodyPr/>
          <a:lstStyle/>
          <a:p>
            <a:r>
              <a:rPr lang="en-US"/>
              <a:t>Vickrey Clarke Groves is try to do the same thing with multiple bidders.</a:t>
            </a:r>
          </a:p>
        </p:txBody>
      </p:sp>
      <p:pic>
        <p:nvPicPr>
          <p:cNvPr id="2050" name="Picture 2" descr="Amazon.com: GUND Slumbers Teddy Bear Stuffed Animal Plush, Brown, 17&quot; :  Everything Else">
            <a:extLst>
              <a:ext uri="{FF2B5EF4-FFF2-40B4-BE49-F238E27FC236}">
                <a16:creationId xmlns:a16="http://schemas.microsoft.com/office/drawing/2014/main" id="{BAB611F0-6431-4A3C-B504-358B79FC45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74631" y="1645905"/>
            <a:ext cx="2100805" cy="22851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 Play Top Gun Musical Teddy Bear, 10-inch plush, Preschool Ages 3 up -  Walmart.com">
            <a:extLst>
              <a:ext uri="{FF2B5EF4-FFF2-40B4-BE49-F238E27FC236}">
                <a16:creationId xmlns:a16="http://schemas.microsoft.com/office/drawing/2014/main" id="{281BC0D8-A382-4CA3-936F-9C191FFDE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436" y="1738073"/>
            <a:ext cx="2100804" cy="21008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5A4857-EEFF-45F6-BFB6-4F9A6C668A00}"/>
              </a:ext>
            </a:extLst>
          </p:cNvPr>
          <p:cNvSpPr txBox="1"/>
          <p:nvPr/>
        </p:nvSpPr>
        <p:spPr>
          <a:xfrm>
            <a:off x="838200" y="2152890"/>
            <a:ext cx="4768770" cy="2862322"/>
          </a:xfrm>
          <a:prstGeom prst="rect">
            <a:avLst/>
          </a:prstGeom>
          <a:noFill/>
        </p:spPr>
        <p:txBody>
          <a:bodyPr wrap="square" rtlCol="0">
            <a:spAutoFit/>
          </a:bodyPr>
          <a:lstStyle/>
          <a:p>
            <a:r>
              <a:rPr lang="en-US"/>
              <a:t>If I only want the “shades” teddy bear for $40, and Ian wants both for $60, and Jon wants the other teddy bear for $25 </a:t>
            </a:r>
          </a:p>
          <a:p>
            <a:endParaRPr lang="en-US"/>
          </a:p>
          <a:p>
            <a:r>
              <a:rPr lang="en-US"/>
              <a:t>Who should get them?  Me and Jon, right?</a:t>
            </a:r>
          </a:p>
          <a:p>
            <a:endParaRPr lang="en-US"/>
          </a:p>
          <a:p>
            <a:r>
              <a:rPr lang="en-US"/>
              <a:t>But what should we pay?</a:t>
            </a:r>
          </a:p>
          <a:p>
            <a:endParaRPr lang="en-US"/>
          </a:p>
          <a:p>
            <a:r>
              <a:rPr lang="en-US"/>
              <a:t>Me:  $35</a:t>
            </a:r>
          </a:p>
          <a:p>
            <a:r>
              <a:rPr lang="en-US"/>
              <a:t>Jon: $20</a:t>
            </a:r>
          </a:p>
        </p:txBody>
      </p:sp>
    </p:spTree>
    <p:extLst>
      <p:ext uri="{BB962C8B-B14F-4D97-AF65-F5344CB8AC3E}">
        <p14:creationId xmlns:p14="http://schemas.microsoft.com/office/powerpoint/2010/main" val="395546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D1DD-0B69-4A70-8E71-4342D78EC3BC}"/>
              </a:ext>
            </a:extLst>
          </p:cNvPr>
          <p:cNvSpPr>
            <a:spLocks noGrp="1"/>
          </p:cNvSpPr>
          <p:nvPr>
            <p:ph type="title"/>
          </p:nvPr>
        </p:nvSpPr>
        <p:spPr/>
        <p:txBody>
          <a:bodyPr/>
          <a:lstStyle/>
          <a:p>
            <a:r>
              <a:rPr lang="en-US"/>
              <a:t>This problem is the same idea.</a:t>
            </a:r>
          </a:p>
        </p:txBody>
      </p:sp>
      <p:sp>
        <p:nvSpPr>
          <p:cNvPr id="3" name="Content Placeholder 2">
            <a:extLst>
              <a:ext uri="{FF2B5EF4-FFF2-40B4-BE49-F238E27FC236}">
                <a16:creationId xmlns:a16="http://schemas.microsoft.com/office/drawing/2014/main" id="{EFB7674E-E6F9-456F-B1A2-2266E847B642}"/>
              </a:ext>
            </a:extLst>
          </p:cNvPr>
          <p:cNvSpPr>
            <a:spLocks noGrp="1"/>
          </p:cNvSpPr>
          <p:nvPr>
            <p:ph idx="1"/>
          </p:nvPr>
        </p:nvSpPr>
        <p:spPr/>
        <p:txBody>
          <a:bodyPr/>
          <a:lstStyle/>
          <a:p>
            <a:r>
              <a:rPr lang="en-US"/>
              <a:t>Slots for advertising (top slot is most valuable).  Pay per click.</a:t>
            </a:r>
          </a:p>
          <a:p>
            <a:endParaRPr lang="en-US"/>
          </a:p>
          <a:p>
            <a:endParaRPr lang="en-US"/>
          </a:p>
        </p:txBody>
      </p:sp>
      <p:graphicFrame>
        <p:nvGraphicFramePr>
          <p:cNvPr id="5" name="Table 4">
            <a:extLst>
              <a:ext uri="{FF2B5EF4-FFF2-40B4-BE49-F238E27FC236}">
                <a16:creationId xmlns:a16="http://schemas.microsoft.com/office/drawing/2014/main" id="{5B6363A4-6008-48B5-B686-44EA75567178}"/>
              </a:ext>
            </a:extLst>
          </p:cNvPr>
          <p:cNvGraphicFramePr>
            <a:graphicFrameLocks noGrp="1"/>
          </p:cNvGraphicFramePr>
          <p:nvPr>
            <p:extLst>
              <p:ext uri="{D42A27DB-BD31-4B8C-83A1-F6EECF244321}">
                <p14:modId xmlns:p14="http://schemas.microsoft.com/office/powerpoint/2010/main" val="1802395850"/>
              </p:ext>
            </p:extLst>
          </p:nvPr>
        </p:nvGraphicFramePr>
        <p:xfrm>
          <a:off x="838199" y="2443163"/>
          <a:ext cx="9087466" cy="3922143"/>
        </p:xfrm>
        <a:graphic>
          <a:graphicData uri="http://schemas.openxmlformats.org/drawingml/2006/table">
            <a:tbl>
              <a:tblPr>
                <a:tableStyleId>{5C22544A-7EE6-4342-B048-85BDC9FD1C3A}</a:tableStyleId>
              </a:tblPr>
              <a:tblGrid>
                <a:gridCol w="761919">
                  <a:extLst>
                    <a:ext uri="{9D8B030D-6E8A-4147-A177-3AD203B41FA5}">
                      <a16:colId xmlns:a16="http://schemas.microsoft.com/office/drawing/2014/main" val="481932988"/>
                    </a:ext>
                  </a:extLst>
                </a:gridCol>
                <a:gridCol w="1047638">
                  <a:extLst>
                    <a:ext uri="{9D8B030D-6E8A-4147-A177-3AD203B41FA5}">
                      <a16:colId xmlns:a16="http://schemas.microsoft.com/office/drawing/2014/main" val="585976003"/>
                    </a:ext>
                  </a:extLst>
                </a:gridCol>
                <a:gridCol w="761919">
                  <a:extLst>
                    <a:ext uri="{9D8B030D-6E8A-4147-A177-3AD203B41FA5}">
                      <a16:colId xmlns:a16="http://schemas.microsoft.com/office/drawing/2014/main" val="2869755677"/>
                    </a:ext>
                  </a:extLst>
                </a:gridCol>
                <a:gridCol w="1035732">
                  <a:extLst>
                    <a:ext uri="{9D8B030D-6E8A-4147-A177-3AD203B41FA5}">
                      <a16:colId xmlns:a16="http://schemas.microsoft.com/office/drawing/2014/main" val="36601673"/>
                    </a:ext>
                  </a:extLst>
                </a:gridCol>
                <a:gridCol w="761919">
                  <a:extLst>
                    <a:ext uri="{9D8B030D-6E8A-4147-A177-3AD203B41FA5}">
                      <a16:colId xmlns:a16="http://schemas.microsoft.com/office/drawing/2014/main" val="791920450"/>
                    </a:ext>
                  </a:extLst>
                </a:gridCol>
                <a:gridCol w="761919">
                  <a:extLst>
                    <a:ext uri="{9D8B030D-6E8A-4147-A177-3AD203B41FA5}">
                      <a16:colId xmlns:a16="http://schemas.microsoft.com/office/drawing/2014/main" val="872043511"/>
                    </a:ext>
                  </a:extLst>
                </a:gridCol>
                <a:gridCol w="178574">
                  <a:extLst>
                    <a:ext uri="{9D8B030D-6E8A-4147-A177-3AD203B41FA5}">
                      <a16:colId xmlns:a16="http://schemas.microsoft.com/office/drawing/2014/main" val="2276030337"/>
                    </a:ext>
                  </a:extLst>
                </a:gridCol>
                <a:gridCol w="761919">
                  <a:extLst>
                    <a:ext uri="{9D8B030D-6E8A-4147-A177-3AD203B41FA5}">
                      <a16:colId xmlns:a16="http://schemas.microsoft.com/office/drawing/2014/main" val="1495708582"/>
                    </a:ext>
                  </a:extLst>
                </a:gridCol>
                <a:gridCol w="1095258">
                  <a:extLst>
                    <a:ext uri="{9D8B030D-6E8A-4147-A177-3AD203B41FA5}">
                      <a16:colId xmlns:a16="http://schemas.microsoft.com/office/drawing/2014/main" val="3794143954"/>
                    </a:ext>
                  </a:extLst>
                </a:gridCol>
                <a:gridCol w="761919">
                  <a:extLst>
                    <a:ext uri="{9D8B030D-6E8A-4147-A177-3AD203B41FA5}">
                      <a16:colId xmlns:a16="http://schemas.microsoft.com/office/drawing/2014/main" val="3521154381"/>
                    </a:ext>
                  </a:extLst>
                </a:gridCol>
                <a:gridCol w="1158750">
                  <a:extLst>
                    <a:ext uri="{9D8B030D-6E8A-4147-A177-3AD203B41FA5}">
                      <a16:colId xmlns:a16="http://schemas.microsoft.com/office/drawing/2014/main" val="850611088"/>
                    </a:ext>
                  </a:extLst>
                </a:gridCol>
              </a:tblGrid>
              <a:tr h="62162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BIdder1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600" u="none" strike="noStrike">
                          <a:effectLst/>
                        </a:rPr>
                        <a:t>No BIdder 1</a:t>
                      </a:r>
                      <a:endParaRPr lang="en-US"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81601"/>
                  </a:ext>
                </a:extLst>
              </a:tr>
              <a:tr h="81404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Clicks expected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Bid per click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Expected Income</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7487877"/>
                  </a:ext>
                </a:extLst>
              </a:tr>
              <a:tr h="310810">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3740690"/>
                  </a:ext>
                </a:extLst>
              </a:tr>
              <a:tr h="310810">
                <a:tc>
                  <a:txBody>
                    <a:bodyPr/>
                    <a:lstStyle/>
                    <a:p>
                      <a:pPr algn="l" fontAlgn="b"/>
                      <a:r>
                        <a:rPr lang="en-US" sz="1600" u="none" strike="noStrike">
                          <a:effectLst/>
                        </a:rPr>
                        <a:t>Slot2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120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261274"/>
                  </a:ext>
                </a:extLst>
              </a:tr>
              <a:tr h="310810">
                <a:tc>
                  <a:txBody>
                    <a:bodyPr/>
                    <a:lstStyle/>
                    <a:p>
                      <a:pPr algn="l" fontAlgn="b"/>
                      <a:r>
                        <a:rPr lang="en-US" sz="1600" u="none" strike="noStrike">
                          <a:effectLst/>
                        </a:rPr>
                        <a:t>Slot3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Slot3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135192"/>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842088"/>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9240191"/>
                  </a:ext>
                </a:extLst>
              </a:tr>
              <a:tr h="310810">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310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938514"/>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8948900"/>
                  </a:ext>
                </a:extLst>
              </a:tr>
              <a:tr h="31081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211249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6C2675-F78F-4957-B937-602B40C2BB21}"/>
                  </a:ext>
                </a:extLst>
              </p14:cNvPr>
              <p14:cNvContentPartPr/>
              <p14:nvPr/>
            </p14:nvContentPartPr>
            <p14:xfrm>
              <a:off x="8829116" y="4099711"/>
              <a:ext cx="360" cy="360"/>
            </p14:xfrm>
          </p:contentPart>
        </mc:Choice>
        <mc:Fallback xmlns="">
          <p:pic>
            <p:nvPicPr>
              <p:cNvPr id="9" name="Ink 8">
                <a:extLst>
                  <a:ext uri="{FF2B5EF4-FFF2-40B4-BE49-F238E27FC236}">
                    <a16:creationId xmlns:a16="http://schemas.microsoft.com/office/drawing/2014/main" id="{EB6C2675-F78F-4957-B937-602B40C2BB21}"/>
                  </a:ext>
                </a:extLst>
              </p:cNvPr>
              <p:cNvPicPr/>
              <p:nvPr/>
            </p:nvPicPr>
            <p:blipFill>
              <a:blip r:embed="rId9"/>
              <a:stretch>
                <a:fillRect/>
              </a:stretch>
            </p:blipFill>
            <p:spPr>
              <a:xfrm>
                <a:off x="8820116" y="40910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0D7D418-6B46-471A-9F3A-2002A7A8F258}"/>
                  </a:ext>
                </a:extLst>
              </p14:cNvPr>
              <p14:cNvContentPartPr/>
              <p14:nvPr/>
            </p14:nvContentPartPr>
            <p14:xfrm>
              <a:off x="8858636" y="4375111"/>
              <a:ext cx="360" cy="360"/>
            </p14:xfrm>
          </p:contentPart>
        </mc:Choice>
        <mc:Fallback xmlns="">
          <p:pic>
            <p:nvPicPr>
              <p:cNvPr id="10" name="Ink 9">
                <a:extLst>
                  <a:ext uri="{FF2B5EF4-FFF2-40B4-BE49-F238E27FC236}">
                    <a16:creationId xmlns:a16="http://schemas.microsoft.com/office/drawing/2014/main" id="{00D7D418-6B46-471A-9F3A-2002A7A8F258}"/>
                  </a:ext>
                </a:extLst>
              </p:cNvPr>
              <p:cNvPicPr/>
              <p:nvPr/>
            </p:nvPicPr>
            <p:blipFill>
              <a:blip r:embed="rId9"/>
              <a:stretch>
                <a:fillRect/>
              </a:stretch>
            </p:blipFill>
            <p:spPr>
              <a:xfrm>
                <a:off x="8849996" y="4366471"/>
                <a:ext cx="18000" cy="18000"/>
              </a:xfrm>
              <a:prstGeom prst="rect">
                <a:avLst/>
              </a:prstGeom>
            </p:spPr>
          </p:pic>
        </mc:Fallback>
      </mc:AlternateContent>
    </p:spTree>
    <p:extLst>
      <p:ext uri="{BB962C8B-B14F-4D97-AF65-F5344CB8AC3E}">
        <p14:creationId xmlns:p14="http://schemas.microsoft.com/office/powerpoint/2010/main" val="313533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8F0E7-C1BB-4A1A-87C0-0C1385E6C473}"/>
              </a:ext>
            </a:extLst>
          </p:cNvPr>
          <p:cNvSpPr>
            <a:spLocks noGrp="1"/>
          </p:cNvSpPr>
          <p:nvPr>
            <p:ph sz="half" idx="1"/>
          </p:nvPr>
        </p:nvSpPr>
        <p:spPr/>
        <p:txBody>
          <a:bodyPr/>
          <a:lstStyle/>
          <a:p>
            <a:pPr marL="0" marR="0">
              <a:spcBef>
                <a:spcPts val="0"/>
              </a:spcBef>
              <a:spcAft>
                <a:spcPts val="0"/>
              </a:spcAft>
            </a:pPr>
            <a:r>
              <a:rPr lang="en-US" sz="1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Consider controlling the following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bidders and the value per click for each bidder.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Closeness of bids (or pattern of bids).  For example, (.5,.4,.3, .2, .1) or (.5, .45, .2, .1,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clicks expected for each slot (in decreasing order)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333333"/>
              </a:buClr>
              <a:buSzPts val="1150"/>
              <a:buFont typeface="Georgia" panose="02040502050405020303" pitchFamily="18" charset="0"/>
              <a:buAutoNum type="alphaL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Number of advertising slots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Content Placeholder 3">
            <a:extLst>
              <a:ext uri="{FF2B5EF4-FFF2-40B4-BE49-F238E27FC236}">
                <a16:creationId xmlns:a16="http://schemas.microsoft.com/office/drawing/2014/main" id="{33898C6E-9FCE-49BC-A87C-ACDA58C52990}"/>
              </a:ext>
            </a:extLst>
          </p:cNvPr>
          <p:cNvSpPr>
            <a:spLocks noGrp="1"/>
          </p:cNvSpPr>
          <p:nvPr>
            <p:ph sz="half" idx="2"/>
          </p:nvPr>
        </p:nvSpPr>
        <p:spPr/>
        <p:txBody>
          <a:bodyPr/>
          <a:lstStyle/>
          <a:p>
            <a:pPr marL="0" marR="0">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Part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Suppose the bidders decide they don’t trust the mechanism and would rather pay a first price bid.  The bidders can’t bid their true evaluation, as their social welfare would be zero (if they pay exactly what it is worth).They will need to bid strategically, knowing the number of bidders and the type of bidder distribution (without knowing specific bid values).  No bidder will bid more than their valuation. Explain the bidding strategy used for each distribution. Show the actual valuation, the amount bid, and the social welfare of each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D57FF63-C9BD-4E16-B014-83609DD3C9A9}"/>
                  </a:ext>
                </a:extLst>
              </p14:cNvPr>
              <p14:cNvContentPartPr/>
              <p14:nvPr/>
            </p14:nvContentPartPr>
            <p14:xfrm>
              <a:off x="7678916" y="948991"/>
              <a:ext cx="675000" cy="356040"/>
            </p14:xfrm>
          </p:contentPart>
        </mc:Choice>
        <mc:Fallback xmlns="">
          <p:pic>
            <p:nvPicPr>
              <p:cNvPr id="6" name="Ink 5">
                <a:extLst>
                  <a:ext uri="{FF2B5EF4-FFF2-40B4-BE49-F238E27FC236}">
                    <a16:creationId xmlns:a16="http://schemas.microsoft.com/office/drawing/2014/main" id="{2D57FF63-C9BD-4E16-B014-83609DD3C9A9}"/>
                  </a:ext>
                </a:extLst>
              </p:cNvPr>
              <p:cNvPicPr/>
              <p:nvPr/>
            </p:nvPicPr>
            <p:blipFill>
              <a:blip r:embed="rId5"/>
              <a:stretch>
                <a:fillRect/>
              </a:stretch>
            </p:blipFill>
            <p:spPr>
              <a:xfrm>
                <a:off x="7669916" y="939991"/>
                <a:ext cx="692640" cy="373680"/>
              </a:xfrm>
              <a:prstGeom prst="rect">
                <a:avLst/>
              </a:prstGeom>
            </p:spPr>
          </p:pic>
        </mc:Fallback>
      </mc:AlternateContent>
    </p:spTree>
    <p:extLst>
      <p:ext uri="{BB962C8B-B14F-4D97-AF65-F5344CB8AC3E}">
        <p14:creationId xmlns:p14="http://schemas.microsoft.com/office/powerpoint/2010/main" val="410175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36E3-C8C9-4832-BC48-47CFC20B41DB}"/>
              </a:ext>
            </a:extLst>
          </p:cNvPr>
          <p:cNvSpPr>
            <a:spLocks noGrp="1"/>
          </p:cNvSpPr>
          <p:nvPr>
            <p:ph type="title"/>
          </p:nvPr>
        </p:nvSpPr>
        <p:spPr/>
        <p:txBody>
          <a:bodyPr/>
          <a:lstStyle/>
          <a:p>
            <a:r>
              <a:rPr lang="en-US"/>
              <a:t>Social Welfare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FA2BB8-29C9-42AB-8918-3A7A597F724A}"/>
                  </a:ext>
                </a:extLst>
              </p:cNvPr>
              <p:cNvSpPr>
                <a:spLocks noGrp="1"/>
              </p:cNvSpPr>
              <p:nvPr>
                <p:ph sz="half" idx="1"/>
              </p:nvPr>
            </p:nvSpPr>
            <p:spPr>
              <a:xfrm>
                <a:off x="838200" y="1825625"/>
                <a:ext cx="10515600" cy="4351338"/>
              </a:xfrm>
            </p:spPr>
            <p:txBody>
              <a:bodyPr/>
              <a:lstStyle/>
              <a:p>
                <a:r>
                  <a:rPr lang="en-US" sz="1800">
                    <a:solidFill>
                      <a:srgbClr val="333333"/>
                    </a:solidFill>
                    <a:effectLst/>
                    <a:latin typeface="Times New Roman" panose="02020603050405020304" pitchFamily="18" charset="0"/>
                    <a:ea typeface="Calibri" panose="020F0502020204030204" pitchFamily="34" charset="0"/>
                  </a:rPr>
                  <a:t>Compute the social welfare of the allocation which is    </a:t>
                </a:r>
                <a14:m>
                  <m:oMath xmlns:m="http://schemas.openxmlformats.org/officeDocument/2006/math">
                    <m:nary>
                      <m:naryPr>
                        <m:chr m:val="∑"/>
                        <m:limLoc m:val="undOvr"/>
                        <m:ctrlPr>
                          <a:rPr lang="en-US" sz="1800" i="1">
                            <a:solidFill>
                              <a:srgbClr val="333333"/>
                            </a:solidFill>
                            <a:effectLst/>
                            <a:latin typeface="Cambria Math" panose="02040503050406030204" pitchFamily="18" charset="0"/>
                            <a:cs typeface="Times New Roman" panose="02020603050405020304" pitchFamily="18" charset="0"/>
                          </a:rPr>
                        </m:ctrlPr>
                      </m:naryPr>
                      <m:sub>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=3</m:t>
                        </m:r>
                      </m:sup>
                      <m:e>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𝐶𝑖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𝑊𝑖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𝑅𝑖</m:t>
                        </m:r>
                        <m:r>
                          <a:rPr lang="en-US" sz="1800" i="1">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1800">
                    <a:solidFill>
                      <a:srgbClr val="333333"/>
                    </a:solidFill>
                    <a:effectLst/>
                    <a:latin typeface="Times New Roman" panose="02020603050405020304" pitchFamily="18" charset="0"/>
                    <a:ea typeface="Times New Roman" panose="02020603050405020304" pitchFamily="18" charset="0"/>
                  </a:rPr>
                  <a:t>    where Wi is the price the agent who got slot i was willing to pay.  In our case, Wi=Pi because the bids are ordered.</a:t>
                </a:r>
              </a:p>
              <a:p>
                <a:r>
                  <a:rPr lang="en-US" sz="1800">
                    <a:solidFill>
                      <a:srgbClr val="333333"/>
                    </a:solidFill>
                    <a:latin typeface="Times New Roman" panose="02020603050405020304" pitchFamily="18" charset="0"/>
                    <a:ea typeface="Calibri" panose="020F0502020204030204" pitchFamily="34" charset="0"/>
                  </a:rPr>
                  <a:t>When we use the first price, we will compare the price they bid versus their true valuation.</a:t>
                </a:r>
                <a:br>
                  <a:rPr lang="en-US" sz="1800">
                    <a:solidFill>
                      <a:srgbClr val="333333"/>
                    </a:solidFill>
                    <a:effectLst/>
                    <a:latin typeface="Times New Roman" panose="02020603050405020304" pitchFamily="18" charset="0"/>
                    <a:ea typeface="Calibri" panose="020F0502020204030204" pitchFamily="34" charset="0"/>
                  </a:rPr>
                </a:br>
                <a:endParaRPr lang="en-US"/>
              </a:p>
            </p:txBody>
          </p:sp>
        </mc:Choice>
        <mc:Fallback xmlns="">
          <p:sp>
            <p:nvSpPr>
              <p:cNvPr id="3" name="Content Placeholder 2">
                <a:extLst>
                  <a:ext uri="{FF2B5EF4-FFF2-40B4-BE49-F238E27FC236}">
                    <a16:creationId xmlns:a16="http://schemas.microsoft.com/office/drawing/2014/main" id="{5CFA2BB8-29C9-42AB-8918-3A7A597F724A}"/>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2"/>
                <a:stretch>
                  <a:fillRect l="-406" t="-10224"/>
                </a:stretch>
              </a:blipFill>
            </p:spPr>
            <p:txBody>
              <a:bodyPr/>
              <a:lstStyle/>
              <a:p>
                <a:r>
                  <a:rPr lang="en-US">
                    <a:noFill/>
                  </a:rPr>
                  <a:t> </a:t>
                </a:r>
              </a:p>
            </p:txBody>
          </p:sp>
        </mc:Fallback>
      </mc:AlternateContent>
    </p:spTree>
    <p:extLst>
      <p:ext uri="{BB962C8B-B14F-4D97-AF65-F5344CB8AC3E}">
        <p14:creationId xmlns:p14="http://schemas.microsoft.com/office/powerpoint/2010/main" val="87230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6F093DA6230C4790643C168DFB39FB" ma:contentTypeVersion="4" ma:contentTypeDescription="Create a new document." ma:contentTypeScope="" ma:versionID="d8a5a883e377832dd16d6928a2ae41a2">
  <xsd:schema xmlns:xsd="http://www.w3.org/2001/XMLSchema" xmlns:xs="http://www.w3.org/2001/XMLSchema" xmlns:p="http://schemas.microsoft.com/office/2006/metadata/properties" xmlns:ns3="33a500bd-e7f1-4e4a-ac33-66fef78e3d13" targetNamespace="http://schemas.microsoft.com/office/2006/metadata/properties" ma:root="true" ma:fieldsID="ac64ef8d0ea33a8494b6d700d502421a" ns3:_="">
    <xsd:import namespace="33a500bd-e7f1-4e4a-ac33-66fef78e3d1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500bd-e7f1-4e4a-ac33-66fef78e3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72A634-A096-46B9-81A5-A562C09C7F04}">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schemas.microsoft.com/office/infopath/2007/PartnerControls"/>
    <ds:schemaRef ds:uri="33a500bd-e7f1-4e4a-ac33-66fef78e3d13"/>
    <ds:schemaRef ds:uri="http://purl.org/dc/terms/"/>
  </ds:schemaRefs>
</ds:datastoreItem>
</file>

<file path=customXml/itemProps2.xml><?xml version="1.0" encoding="utf-8"?>
<ds:datastoreItem xmlns:ds="http://schemas.openxmlformats.org/officeDocument/2006/customXml" ds:itemID="{6239752A-8188-4CD2-A8C4-B1E720CC579C}">
  <ds:schemaRefs>
    <ds:schemaRef ds:uri="http://schemas.microsoft.com/sharepoint/v3/contenttype/forms"/>
  </ds:schemaRefs>
</ds:datastoreItem>
</file>

<file path=customXml/itemProps3.xml><?xml version="1.0" encoding="utf-8"?>
<ds:datastoreItem xmlns:ds="http://schemas.openxmlformats.org/officeDocument/2006/customXml" ds:itemID="{911A45E5-B15F-4E36-8098-3DA1798BD0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500bd-e7f1-4e4a-ac33-66fef78e3d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201</TotalTime>
  <Words>426</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Georgia</vt:lpstr>
      <vt:lpstr>Times New Roman</vt:lpstr>
      <vt:lpstr>Office Theme</vt:lpstr>
      <vt:lpstr>Program 4 Discussion</vt:lpstr>
      <vt:lpstr>The idea of Vickrey was that we didn’t want the person to  be competing with themselves.</vt:lpstr>
      <vt:lpstr>Vickrey Clarke Groves is try to do the same thing with multiple bidders.</vt:lpstr>
      <vt:lpstr>This problem is the same idea.</vt:lpstr>
      <vt:lpstr>PowerPoint Presentation</vt:lpstr>
      <vt:lpstr>Social Welfare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4 Discussion</dc:title>
  <dc:creator>Vicki Allan</dc:creator>
  <cp:lastModifiedBy>Vicki Allan</cp:lastModifiedBy>
  <cp:revision>3</cp:revision>
  <dcterms:created xsi:type="dcterms:W3CDTF">2022-03-28T19:24:13Z</dcterms:created>
  <dcterms:modified xsi:type="dcterms:W3CDTF">2022-03-28T22:47:18Z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0x010100EE6F093DA6230C4790643C168DFB39FB</vt:lpwstr>
  </property>
</Properties>
</file>