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4" r:id="rId6"/>
    <p:sldId id="265" r:id="rId7"/>
    <p:sldId id="266" r:id="rId8"/>
    <p:sldId id="272" r:id="rId9"/>
    <p:sldId id="271" r:id="rId10"/>
    <p:sldId id="270" r:id="rId11"/>
    <p:sldId id="275" r:id="rId12"/>
    <p:sldId id="273"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12/17/2021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12/17/2021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12/17/2021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12/17/2021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12/17/2021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Autofit/>
          </a:bodyPr>
          <a:lstStyle/>
          <a:p>
            <a:r>
              <a:rPr lang="en-US" sz="2800" dirty="0">
                <a:solidFill>
                  <a:schemeClr val="tx1"/>
                </a:solidFill>
                <a:latin typeface="Biome" panose="020B0502040204020203" pitchFamily="34" charset="0"/>
                <a:cs typeface="Biome" panose="020B0502040204020203" pitchFamily="34" charset="0"/>
              </a:rPr>
              <a:t>Can Reinforcement Learning Create a better Stock trader?</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Robin Adair</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4B636-4054-4516-87DE-97DA71A13FA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AA48F4B-215E-4AEB-A8EE-FF11A24687D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9FAA084-0C37-41B5-AEBF-BB85F1FB17E3}"/>
              </a:ext>
            </a:extLst>
          </p:cNvPr>
          <p:cNvPicPr>
            <a:picLocks noChangeAspect="1"/>
          </p:cNvPicPr>
          <p:nvPr/>
        </p:nvPicPr>
        <p:blipFill>
          <a:blip r:embed="rId2"/>
          <a:stretch>
            <a:fillRect/>
          </a:stretch>
        </p:blipFill>
        <p:spPr>
          <a:xfrm>
            <a:off x="0" y="233680"/>
            <a:ext cx="11975903" cy="648716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66303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36F3E-F769-4502-AA5D-0AB8EBCA4598}"/>
              </a:ext>
            </a:extLst>
          </p:cNvPr>
          <p:cNvSpPr>
            <a:spLocks noGrp="1"/>
          </p:cNvSpPr>
          <p:nvPr>
            <p:ph type="title"/>
          </p:nvPr>
        </p:nvSpPr>
        <p:spPr>
          <a:xfrm>
            <a:off x="1066800" y="642594"/>
            <a:ext cx="10058400" cy="1371600"/>
          </a:xfrm>
        </p:spPr>
        <p:txBody>
          <a:bodyPr anchor="ctr">
            <a:normAutofit/>
          </a:bodyPr>
          <a:lstStyle/>
          <a:p>
            <a:r>
              <a:rPr lang="en-US" dirty="0"/>
              <a:t>Project Summary A methological Study of RL Stock market Trading programs</a:t>
            </a:r>
          </a:p>
        </p:txBody>
      </p:sp>
      <p:pic>
        <p:nvPicPr>
          <p:cNvPr id="1028" name="Picture 4" descr="Why Tesla Stock Surged Even Higher on Wednesday | The Motley Fool">
            <a:extLst>
              <a:ext uri="{FF2B5EF4-FFF2-40B4-BE49-F238E27FC236}">
                <a16:creationId xmlns:a16="http://schemas.microsoft.com/office/drawing/2014/main" id="{FDDC2640-148C-4292-BC60-7B47A1DF18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097" r="22287"/>
          <a:stretch/>
        </p:blipFill>
        <p:spPr bwMode="auto">
          <a:xfrm>
            <a:off x="1066800" y="2272683"/>
            <a:ext cx="3756813" cy="3020183"/>
          </a:xfrm>
          <a:prstGeom prst="rect">
            <a:avLst/>
          </a:prstGeom>
          <a:solidFill>
            <a:srgbClr val="FFFFFF"/>
          </a:solidFill>
        </p:spPr>
      </p:pic>
      <p:sp>
        <p:nvSpPr>
          <p:cNvPr id="3" name="Content Placeholder 2">
            <a:extLst>
              <a:ext uri="{FF2B5EF4-FFF2-40B4-BE49-F238E27FC236}">
                <a16:creationId xmlns:a16="http://schemas.microsoft.com/office/drawing/2014/main" id="{B6B7B593-8A01-498E-9FBB-09B628232E42}"/>
              </a:ext>
            </a:extLst>
          </p:cNvPr>
          <p:cNvSpPr>
            <a:spLocks noGrp="1"/>
          </p:cNvSpPr>
          <p:nvPr>
            <p:ph sz="half" idx="2"/>
          </p:nvPr>
        </p:nvSpPr>
        <p:spPr>
          <a:xfrm>
            <a:off x="5353235" y="2148396"/>
            <a:ext cx="5771965" cy="3703764"/>
          </a:xfrm>
        </p:spPr>
        <p:txBody>
          <a:bodyPr>
            <a:normAutofit/>
          </a:bodyPr>
          <a:lstStyle/>
          <a:p>
            <a:r>
              <a:rPr lang="en-US" sz="2000" dirty="0"/>
              <a:t>The programs take in stock data as input, with three options. Buy, Sell, or hold.</a:t>
            </a:r>
          </a:p>
          <a:p>
            <a:r>
              <a:rPr lang="en-US" sz="2000" dirty="0"/>
              <a:t>The aim was to maximize the maximum return over a series of time and compare the gains and training times in a methodological study between the algorithms using </a:t>
            </a:r>
            <a:r>
              <a:rPr lang="en-US" sz="2000" dirty="0" err="1"/>
              <a:t>Tensorflow</a:t>
            </a:r>
            <a:r>
              <a:rPr lang="en-US" sz="2000" dirty="0"/>
              <a:t> and PPO, A2C, DIJA, Ensemble methods.</a:t>
            </a:r>
          </a:p>
          <a:p>
            <a:pPr marL="0" indent="0">
              <a:buNone/>
            </a:pPr>
            <a:r>
              <a:rPr lang="en-US" sz="2000" dirty="0"/>
              <a:t> </a:t>
            </a:r>
          </a:p>
        </p:txBody>
      </p:sp>
    </p:spTree>
    <p:extLst>
      <p:ext uri="{BB962C8B-B14F-4D97-AF65-F5344CB8AC3E}">
        <p14:creationId xmlns:p14="http://schemas.microsoft.com/office/powerpoint/2010/main" val="1897817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0C2D5-A8EE-4249-92A7-4AFC7F491CCE}"/>
              </a:ext>
            </a:extLst>
          </p:cNvPr>
          <p:cNvSpPr>
            <a:spLocks noGrp="1"/>
          </p:cNvSpPr>
          <p:nvPr>
            <p:ph type="title"/>
          </p:nvPr>
        </p:nvSpPr>
        <p:spPr/>
        <p:txBody>
          <a:bodyPr>
            <a:normAutofit/>
          </a:bodyPr>
          <a:lstStyle/>
          <a:p>
            <a:r>
              <a:rPr lang="en-US" sz="4800" b="1" dirty="0"/>
              <a:t>The first implementation baseline.</a:t>
            </a:r>
          </a:p>
        </p:txBody>
      </p:sp>
      <p:sp>
        <p:nvSpPr>
          <p:cNvPr id="3" name="Content Placeholder 2">
            <a:extLst>
              <a:ext uri="{FF2B5EF4-FFF2-40B4-BE49-F238E27FC236}">
                <a16:creationId xmlns:a16="http://schemas.microsoft.com/office/drawing/2014/main" id="{F6C8A4EC-8F98-4568-AF79-3F9B7B94D338}"/>
              </a:ext>
            </a:extLst>
          </p:cNvPr>
          <p:cNvSpPr>
            <a:spLocks noGrp="1"/>
          </p:cNvSpPr>
          <p:nvPr>
            <p:ph idx="1"/>
          </p:nvPr>
        </p:nvSpPr>
        <p:spPr>
          <a:xfrm>
            <a:off x="7115175" y="1924050"/>
            <a:ext cx="4010024" cy="3939768"/>
          </a:xfrm>
        </p:spPr>
        <p:txBody>
          <a:bodyPr>
            <a:normAutofit fontScale="85000" lnSpcReduction="20000"/>
          </a:bodyPr>
          <a:lstStyle/>
          <a:p>
            <a:r>
              <a:rPr lang="en-US" sz="2000" dirty="0"/>
              <a:t>I started off wanting to compare a variety of approaches between algorithms. However, some algorithms trained on different circumstances produced wildly different results. </a:t>
            </a:r>
          </a:p>
          <a:p>
            <a:r>
              <a:rPr lang="en-US" sz="2000" dirty="0"/>
              <a:t>Such as this one model trained during a year when stock dropped in value, simply learned how to avoid losing value instead of gaining it. </a:t>
            </a:r>
          </a:p>
          <a:p>
            <a:r>
              <a:rPr lang="en-US" sz="2000" dirty="0"/>
              <a:t>The following on the left was the first baseline Implementation implemented, A DQN (Deep Q Network) agent.</a:t>
            </a:r>
            <a:endParaRPr lang="en-US" sz="1600" dirty="0"/>
          </a:p>
          <a:p>
            <a:pPr marL="0" indent="0">
              <a:buNone/>
            </a:pPr>
            <a:endParaRPr lang="en-US" sz="1600" dirty="0"/>
          </a:p>
          <a:p>
            <a:pPr marL="0" indent="0">
              <a:buNone/>
            </a:pPr>
            <a:endParaRPr lang="en-US" sz="1600" dirty="0"/>
          </a:p>
        </p:txBody>
      </p:sp>
      <p:pic>
        <p:nvPicPr>
          <p:cNvPr id="4" name="Picture 3" descr="Chart&#10;&#10;Description automatically generated">
            <a:extLst>
              <a:ext uri="{FF2B5EF4-FFF2-40B4-BE49-F238E27FC236}">
                <a16:creationId xmlns:a16="http://schemas.microsoft.com/office/drawing/2014/main" id="{AA91A078-04CD-4C4E-B206-D4581DCAB912}"/>
              </a:ext>
            </a:extLst>
          </p:cNvPr>
          <p:cNvPicPr>
            <a:picLocks noChangeAspect="1"/>
          </p:cNvPicPr>
          <p:nvPr/>
        </p:nvPicPr>
        <p:blipFill rotWithShape="1">
          <a:blip r:embed="rId2"/>
          <a:srcRect l="19231" t="20913" r="5128" b="1924"/>
          <a:stretch/>
        </p:blipFill>
        <p:spPr bwMode="auto">
          <a:xfrm>
            <a:off x="608119" y="1789251"/>
            <a:ext cx="6183206" cy="429951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79241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DA7CC-C081-4EE6-A8B0-01C2D5032EA0}"/>
              </a:ext>
            </a:extLst>
          </p:cNvPr>
          <p:cNvSpPr>
            <a:spLocks noGrp="1"/>
          </p:cNvSpPr>
          <p:nvPr>
            <p:ph type="title"/>
          </p:nvPr>
        </p:nvSpPr>
        <p:spPr/>
        <p:txBody>
          <a:bodyPr/>
          <a:lstStyle/>
          <a:p>
            <a:r>
              <a:rPr lang="en-US" b="1" dirty="0"/>
              <a:t>Can a AI beat the stock Market? Pt 2</a:t>
            </a:r>
          </a:p>
        </p:txBody>
      </p:sp>
      <p:sp>
        <p:nvSpPr>
          <p:cNvPr id="3" name="Content Placeholder 2">
            <a:extLst>
              <a:ext uri="{FF2B5EF4-FFF2-40B4-BE49-F238E27FC236}">
                <a16:creationId xmlns:a16="http://schemas.microsoft.com/office/drawing/2014/main" id="{B8B536B0-F9A9-4BA4-A0FF-9B52EDD164F1}"/>
              </a:ext>
            </a:extLst>
          </p:cNvPr>
          <p:cNvSpPr>
            <a:spLocks noGrp="1"/>
          </p:cNvSpPr>
          <p:nvPr>
            <p:ph idx="1"/>
          </p:nvPr>
        </p:nvSpPr>
        <p:spPr>
          <a:xfrm>
            <a:off x="8305799" y="1917577"/>
            <a:ext cx="3093129" cy="3806948"/>
          </a:xfrm>
        </p:spPr>
        <p:txBody>
          <a:bodyPr>
            <a:normAutofit fontScale="92500" lnSpcReduction="10000"/>
          </a:bodyPr>
          <a:lstStyle/>
          <a:p>
            <a:r>
              <a:rPr lang="en-US" dirty="0"/>
              <a:t>For my next step I worked on adding the next baseline implementation to explore. </a:t>
            </a:r>
          </a:p>
          <a:p>
            <a:r>
              <a:rPr lang="en-US" dirty="0"/>
              <a:t>Supported Algorithms: PPO, Ensemble, A2C, DIJA methods </a:t>
            </a:r>
          </a:p>
          <a:p>
            <a:r>
              <a:rPr lang="en-US" dirty="0"/>
              <a:t>Training is done in 63, 1 week long epochs where the program is allowed to buy and sell.</a:t>
            </a:r>
          </a:p>
          <a:p>
            <a:r>
              <a:rPr lang="en-US" dirty="0"/>
              <a:t>Verification is then done in another set of 63 weekly epochs to evaluate data.</a:t>
            </a:r>
          </a:p>
          <a:p>
            <a:r>
              <a:rPr lang="en-US" dirty="0"/>
              <a:t>The final Verification process then evaluates the stocks over 4 years to verify itself.</a:t>
            </a:r>
          </a:p>
        </p:txBody>
      </p:sp>
      <p:pic>
        <p:nvPicPr>
          <p:cNvPr id="8" name="Picture 7" descr="Chart, line chart, histogram&#10;&#10;Description automatically generated">
            <a:extLst>
              <a:ext uri="{FF2B5EF4-FFF2-40B4-BE49-F238E27FC236}">
                <a16:creationId xmlns:a16="http://schemas.microsoft.com/office/drawing/2014/main" id="{AEF55165-877F-438F-A940-B1F96BC227D4}"/>
              </a:ext>
            </a:extLst>
          </p:cNvPr>
          <p:cNvPicPr>
            <a:picLocks noChangeAspect="1"/>
          </p:cNvPicPr>
          <p:nvPr/>
        </p:nvPicPr>
        <p:blipFill>
          <a:blip r:embed="rId2"/>
          <a:stretch>
            <a:fillRect/>
          </a:stretch>
        </p:blipFill>
        <p:spPr>
          <a:xfrm>
            <a:off x="536728" y="2014194"/>
            <a:ext cx="7769071" cy="3910356"/>
          </a:xfrm>
          <a:prstGeom prst="rect">
            <a:avLst/>
          </a:prstGeom>
        </p:spPr>
      </p:pic>
    </p:spTree>
    <p:extLst>
      <p:ext uri="{BB962C8B-B14F-4D97-AF65-F5344CB8AC3E}">
        <p14:creationId xmlns:p14="http://schemas.microsoft.com/office/powerpoint/2010/main" val="2656435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DE7AA-D09B-49F2-B9D0-62D5305E9027}"/>
              </a:ext>
            </a:extLst>
          </p:cNvPr>
          <p:cNvSpPr>
            <a:spLocks noGrp="1"/>
          </p:cNvSpPr>
          <p:nvPr>
            <p:ph type="title"/>
          </p:nvPr>
        </p:nvSpPr>
        <p:spPr/>
        <p:txBody>
          <a:bodyPr/>
          <a:lstStyle/>
          <a:p>
            <a:endParaRPr lang="en-US" dirty="0"/>
          </a:p>
        </p:txBody>
      </p:sp>
      <p:pic>
        <p:nvPicPr>
          <p:cNvPr id="5" name="Content Placeholder 4" descr="Chart, line chart, histogram&#10;&#10;Description automatically generated">
            <a:extLst>
              <a:ext uri="{FF2B5EF4-FFF2-40B4-BE49-F238E27FC236}">
                <a16:creationId xmlns:a16="http://schemas.microsoft.com/office/drawing/2014/main" id="{5599049A-63FC-49DE-A347-BC5CAB3CB11B}"/>
              </a:ext>
            </a:extLst>
          </p:cNvPr>
          <p:cNvPicPr>
            <a:picLocks noGrp="1" noChangeAspect="1"/>
          </p:cNvPicPr>
          <p:nvPr>
            <p:ph idx="1"/>
          </p:nvPr>
        </p:nvPicPr>
        <p:blipFill>
          <a:blip r:embed="rId2"/>
          <a:stretch>
            <a:fillRect/>
          </a:stretch>
        </p:blipFill>
        <p:spPr>
          <a:xfrm>
            <a:off x="169670" y="161925"/>
            <a:ext cx="11831830" cy="6448425"/>
          </a:xfrm>
        </p:spPr>
      </p:pic>
    </p:spTree>
    <p:extLst>
      <p:ext uri="{BB962C8B-B14F-4D97-AF65-F5344CB8AC3E}">
        <p14:creationId xmlns:p14="http://schemas.microsoft.com/office/powerpoint/2010/main" val="1341564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5B2CF-BC96-4E3C-A5BE-45E9A8AF7BB9}"/>
              </a:ext>
            </a:extLst>
          </p:cNvPr>
          <p:cNvSpPr>
            <a:spLocks noGrp="1"/>
          </p:cNvSpPr>
          <p:nvPr>
            <p:ph type="title"/>
          </p:nvPr>
        </p:nvSpPr>
        <p:spPr/>
        <p:txBody>
          <a:bodyPr/>
          <a:lstStyle/>
          <a:p>
            <a:r>
              <a:rPr lang="en-US" dirty="0"/>
              <a:t>Testing the Ensemble Strategy</a:t>
            </a:r>
          </a:p>
        </p:txBody>
      </p:sp>
      <p:pic>
        <p:nvPicPr>
          <p:cNvPr id="5" name="Content Placeholder 4" descr="Chart, histogram&#10;&#10;Description automatically generated">
            <a:extLst>
              <a:ext uri="{FF2B5EF4-FFF2-40B4-BE49-F238E27FC236}">
                <a16:creationId xmlns:a16="http://schemas.microsoft.com/office/drawing/2014/main" id="{EDCC02A4-2B21-4FFD-875A-2F9CC9D7CFDB}"/>
              </a:ext>
            </a:extLst>
          </p:cNvPr>
          <p:cNvPicPr>
            <a:picLocks noGrp="1" noChangeAspect="1"/>
          </p:cNvPicPr>
          <p:nvPr>
            <p:ph idx="1"/>
          </p:nvPr>
        </p:nvPicPr>
        <p:blipFill rotWithShape="1">
          <a:blip r:embed="rId2"/>
          <a:srcRect r="481" b="33683"/>
          <a:stretch/>
        </p:blipFill>
        <p:spPr>
          <a:xfrm>
            <a:off x="804518" y="1907973"/>
            <a:ext cx="6715818" cy="4307433"/>
          </a:xfrm>
          <a:prstGeom prst="rect">
            <a:avLst/>
          </a:prstGeom>
        </p:spPr>
      </p:pic>
      <p:sp>
        <p:nvSpPr>
          <p:cNvPr id="6" name="Title 1">
            <a:extLst>
              <a:ext uri="{FF2B5EF4-FFF2-40B4-BE49-F238E27FC236}">
                <a16:creationId xmlns:a16="http://schemas.microsoft.com/office/drawing/2014/main" id="{68ECE270-FEC1-4694-A5C1-49AF4FAC9792}"/>
              </a:ext>
            </a:extLst>
          </p:cNvPr>
          <p:cNvSpPr txBox="1">
            <a:spLocks/>
          </p:cNvSpPr>
          <p:nvPr/>
        </p:nvSpPr>
        <p:spPr>
          <a:xfrm>
            <a:off x="8029574" y="2014193"/>
            <a:ext cx="4162425" cy="37484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endParaRPr lang="en-US" dirty="0"/>
          </a:p>
        </p:txBody>
      </p:sp>
      <p:sp>
        <p:nvSpPr>
          <p:cNvPr id="7" name="Content Placeholder 2">
            <a:extLst>
              <a:ext uri="{FF2B5EF4-FFF2-40B4-BE49-F238E27FC236}">
                <a16:creationId xmlns:a16="http://schemas.microsoft.com/office/drawing/2014/main" id="{91875263-8E91-4FF8-BF04-6129D518296D}"/>
              </a:ext>
            </a:extLst>
          </p:cNvPr>
          <p:cNvSpPr txBox="1">
            <a:spLocks/>
          </p:cNvSpPr>
          <p:nvPr/>
        </p:nvSpPr>
        <p:spPr>
          <a:xfrm>
            <a:off x="7648576" y="1918525"/>
            <a:ext cx="4010024" cy="3939768"/>
          </a:xfrm>
          <a:prstGeom prst="rect">
            <a:avLst/>
          </a:prstGeom>
        </p:spPr>
        <p:txBody>
          <a:bodyPr vert="horz" lIns="91440" tIns="45720" rIns="91440" bIns="45720" rtlCol="0">
            <a:normAutofit fontScale="77500" lnSpcReduction="2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000" dirty="0"/>
              <a:t>After collecting a variety of training data, it was time to go back and retest the ensemble strategy with a </a:t>
            </a:r>
            <a:r>
              <a:rPr lang="en-US" sz="2000" dirty="0" err="1"/>
              <a:t>backtest</a:t>
            </a:r>
            <a:r>
              <a:rPr lang="en-US" sz="2000" dirty="0"/>
              <a:t>. </a:t>
            </a:r>
          </a:p>
          <a:p>
            <a:r>
              <a:rPr lang="en-US" sz="2000" dirty="0"/>
              <a:t>I went back and corrected the baseline comparison with the new data as the previous was 10% higher than it should have been after further testing, obscuring the gains of the algorithms from showing up over the </a:t>
            </a:r>
            <a:r>
              <a:rPr lang="en-US" sz="2000" dirty="0" err="1"/>
              <a:t>rl</a:t>
            </a:r>
            <a:r>
              <a:rPr lang="en-US" sz="2000" dirty="0"/>
              <a:t> learning methods. </a:t>
            </a:r>
          </a:p>
          <a:p>
            <a:r>
              <a:rPr lang="en-US" sz="2000" dirty="0"/>
              <a:t>The programs were making a profit over the buy and hold baseline, but overshooting had hidden it. </a:t>
            </a:r>
            <a:endParaRPr lang="en-US" sz="1600" dirty="0"/>
          </a:p>
          <a:p>
            <a:pPr marL="0" indent="0">
              <a:buFont typeface="Garamond" pitchFamily="18" charset="0"/>
              <a:buNone/>
            </a:pPr>
            <a:endParaRPr lang="en-US" sz="1600" dirty="0"/>
          </a:p>
        </p:txBody>
      </p:sp>
    </p:spTree>
    <p:extLst>
      <p:ext uri="{BB962C8B-B14F-4D97-AF65-F5344CB8AC3E}">
        <p14:creationId xmlns:p14="http://schemas.microsoft.com/office/powerpoint/2010/main" val="2119351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B5FEF-32F0-4D89-B18C-4A06DC986202}"/>
              </a:ext>
            </a:extLst>
          </p:cNvPr>
          <p:cNvSpPr>
            <a:spLocks noGrp="1"/>
          </p:cNvSpPr>
          <p:nvPr>
            <p:ph type="title"/>
          </p:nvPr>
        </p:nvSpPr>
        <p:spPr>
          <a:xfrm>
            <a:off x="1066800" y="331875"/>
            <a:ext cx="10058400" cy="1371600"/>
          </a:xfrm>
        </p:spPr>
        <p:txBody>
          <a:bodyPr/>
          <a:lstStyle/>
          <a:p>
            <a:r>
              <a:rPr lang="en-US" dirty="0"/>
              <a:t>Final Returns</a:t>
            </a:r>
          </a:p>
        </p:txBody>
      </p:sp>
      <p:graphicFrame>
        <p:nvGraphicFramePr>
          <p:cNvPr id="5" name="Table 5">
            <a:extLst>
              <a:ext uri="{FF2B5EF4-FFF2-40B4-BE49-F238E27FC236}">
                <a16:creationId xmlns:a16="http://schemas.microsoft.com/office/drawing/2014/main" id="{6163E3D4-0213-45E0-91D7-21C39F81954B}"/>
              </a:ext>
            </a:extLst>
          </p:cNvPr>
          <p:cNvGraphicFramePr>
            <a:graphicFrameLocks noGrp="1"/>
          </p:cNvGraphicFramePr>
          <p:nvPr>
            <p:ph idx="1"/>
            <p:extLst>
              <p:ext uri="{D42A27DB-BD31-4B8C-83A1-F6EECF244321}">
                <p14:modId xmlns:p14="http://schemas.microsoft.com/office/powerpoint/2010/main" val="460406298"/>
              </p:ext>
            </p:extLst>
          </p:nvPr>
        </p:nvGraphicFramePr>
        <p:xfrm>
          <a:off x="1066800" y="1280478"/>
          <a:ext cx="10058397" cy="5125720"/>
        </p:xfrm>
        <a:graphic>
          <a:graphicData uri="http://schemas.openxmlformats.org/drawingml/2006/table">
            <a:tbl>
              <a:tblPr firstRow="1" bandRow="1">
                <a:tableStyleId>{5C22544A-7EE6-4342-B048-85BDC9FD1C3A}</a:tableStyleId>
              </a:tblPr>
              <a:tblGrid>
                <a:gridCol w="3087950">
                  <a:extLst>
                    <a:ext uri="{9D8B030D-6E8A-4147-A177-3AD203B41FA5}">
                      <a16:colId xmlns:a16="http://schemas.microsoft.com/office/drawing/2014/main" val="1008040695"/>
                    </a:ext>
                  </a:extLst>
                </a:gridCol>
                <a:gridCol w="3622089">
                  <a:extLst>
                    <a:ext uri="{9D8B030D-6E8A-4147-A177-3AD203B41FA5}">
                      <a16:colId xmlns:a16="http://schemas.microsoft.com/office/drawing/2014/main" val="4153920627"/>
                    </a:ext>
                  </a:extLst>
                </a:gridCol>
                <a:gridCol w="3348358">
                  <a:extLst>
                    <a:ext uri="{9D8B030D-6E8A-4147-A177-3AD203B41FA5}">
                      <a16:colId xmlns:a16="http://schemas.microsoft.com/office/drawing/2014/main" val="2453133031"/>
                    </a:ext>
                  </a:extLst>
                </a:gridCol>
              </a:tblGrid>
              <a:tr h="370840">
                <a:tc>
                  <a:txBody>
                    <a:bodyPr/>
                    <a:lstStyle/>
                    <a:p>
                      <a:r>
                        <a:rPr lang="en-US" dirty="0"/>
                        <a:t>Algorithm</a:t>
                      </a:r>
                    </a:p>
                  </a:txBody>
                  <a:tcPr/>
                </a:tc>
                <a:tc>
                  <a:txBody>
                    <a:bodyPr/>
                    <a:lstStyle/>
                    <a:p>
                      <a:r>
                        <a:rPr lang="en-US" dirty="0"/>
                        <a:t>Start to End Account Value</a:t>
                      </a:r>
                    </a:p>
                  </a:txBody>
                  <a:tcPr/>
                </a:tc>
                <a:tc>
                  <a:txBody>
                    <a:bodyPr/>
                    <a:lstStyle/>
                    <a:p>
                      <a:r>
                        <a:rPr lang="en-US" dirty="0"/>
                        <a:t>Increase in gain (vs +38% Baseline)</a:t>
                      </a:r>
                    </a:p>
                  </a:txBody>
                  <a:tcPr/>
                </a:tc>
                <a:extLst>
                  <a:ext uri="{0D108BD9-81ED-4DB2-BD59-A6C34878D82A}">
                    <a16:rowId xmlns:a16="http://schemas.microsoft.com/office/drawing/2014/main" val="2466601627"/>
                  </a:ext>
                </a:extLst>
              </a:tr>
              <a:tr h="370840">
                <a:tc>
                  <a:txBody>
                    <a:bodyPr/>
                    <a:lstStyle/>
                    <a:p>
                      <a:r>
                        <a:rPr lang="en-US" dirty="0"/>
                        <a:t>Buy and Hold Baseline</a:t>
                      </a:r>
                    </a:p>
                  </a:txBody>
                  <a:tcPr/>
                </a:tc>
                <a:tc>
                  <a:txBody>
                    <a:bodyPr/>
                    <a:lstStyle/>
                    <a:p>
                      <a:r>
                        <a:rPr lang="en-US" dirty="0"/>
                        <a:t>1.0 M $ -&gt;1.38 M $ (+38%)</a:t>
                      </a:r>
                    </a:p>
                  </a:txBody>
                  <a:tcPr/>
                </a:tc>
                <a:tc>
                  <a:txBody>
                    <a:bodyPr/>
                    <a:lstStyle/>
                    <a:p>
                      <a:r>
                        <a:rPr lang="en-US" dirty="0"/>
                        <a:t>0% / (Baseline)</a:t>
                      </a:r>
                    </a:p>
                  </a:txBody>
                  <a:tcPr/>
                </a:tc>
                <a:extLst>
                  <a:ext uri="{0D108BD9-81ED-4DB2-BD59-A6C34878D82A}">
                    <a16:rowId xmlns:a16="http://schemas.microsoft.com/office/drawing/2014/main" val="4164304392"/>
                  </a:ext>
                </a:extLst>
              </a:tr>
              <a:tr h="0">
                <a:tc>
                  <a:txBody>
                    <a:bodyPr/>
                    <a:lstStyle/>
                    <a:p>
                      <a:r>
                        <a:rPr lang="en-US" dirty="0"/>
                        <a:t>DDPG [1x training length, 25 minutes used]</a:t>
                      </a:r>
                    </a:p>
                  </a:txBody>
                  <a:tcPr/>
                </a:tc>
                <a:tc>
                  <a:txBody>
                    <a:bodyPr/>
                    <a:lstStyle/>
                    <a:p>
                      <a:r>
                        <a:rPr lang="en-US" dirty="0"/>
                        <a:t>1.0 M $ -&gt; 1.48</a:t>
                      </a:r>
                      <a:r>
                        <a:rPr lang="en-US" sz="1800" kern="1200" dirty="0">
                          <a:solidFill>
                            <a:schemeClr val="dk1"/>
                          </a:solidFill>
                          <a:effectLst/>
                          <a:latin typeface="+mn-lt"/>
                          <a:ea typeface="+mn-ea"/>
                          <a:cs typeface="+mn-cs"/>
                        </a:rPr>
                        <a:t> M $(+48%)</a:t>
                      </a:r>
                      <a:endParaRPr lang="en-US" dirty="0"/>
                    </a:p>
                  </a:txBody>
                  <a:tcPr/>
                </a:tc>
                <a:tc>
                  <a:txBody>
                    <a:bodyPr/>
                    <a:lstStyle/>
                    <a:p>
                      <a:r>
                        <a:rPr lang="en-US" dirty="0"/>
                        <a:t>+10%</a:t>
                      </a:r>
                    </a:p>
                  </a:txBody>
                  <a:tcPr/>
                </a:tc>
                <a:extLst>
                  <a:ext uri="{0D108BD9-81ED-4DB2-BD59-A6C34878D82A}">
                    <a16:rowId xmlns:a16="http://schemas.microsoft.com/office/drawing/2014/main" val="1339346335"/>
                  </a:ext>
                </a:extLst>
              </a:tr>
              <a:tr h="370840">
                <a:tc>
                  <a:txBody>
                    <a:bodyPr/>
                    <a:lstStyle/>
                    <a:p>
                      <a:r>
                        <a:rPr lang="en-US" dirty="0"/>
                        <a:t>Ensemble [1x training length, 367 minutes] </a:t>
                      </a:r>
                    </a:p>
                  </a:txBody>
                  <a:tcPr/>
                </a:tc>
                <a:tc>
                  <a:txBody>
                    <a:bodyPr/>
                    <a:lstStyle/>
                    <a:p>
                      <a:r>
                        <a:rPr lang="en-US" dirty="0"/>
                        <a:t>1.0 M $ -&gt; 1.64 M $ (+64%)</a:t>
                      </a:r>
                    </a:p>
                  </a:txBody>
                  <a:tcPr/>
                </a:tc>
                <a:tc>
                  <a:txBody>
                    <a:bodyPr/>
                    <a:lstStyle/>
                    <a:p>
                      <a:r>
                        <a:rPr lang="en-US" dirty="0"/>
                        <a:t>+26%</a:t>
                      </a:r>
                    </a:p>
                  </a:txBody>
                  <a:tcPr/>
                </a:tc>
                <a:extLst>
                  <a:ext uri="{0D108BD9-81ED-4DB2-BD59-A6C34878D82A}">
                    <a16:rowId xmlns:a16="http://schemas.microsoft.com/office/drawing/2014/main" val="3988677997"/>
                  </a:ext>
                </a:extLst>
              </a:tr>
              <a:tr h="370840">
                <a:tc>
                  <a:txBody>
                    <a:bodyPr/>
                    <a:lstStyle/>
                    <a:p>
                      <a:r>
                        <a:rPr lang="en-US" dirty="0"/>
                        <a:t>PPO [1x training length, 140 minutes ]</a:t>
                      </a:r>
                    </a:p>
                    <a:p>
                      <a:endParaRPr lang="en-US" dirty="0"/>
                    </a:p>
                  </a:txBody>
                  <a:tcPr/>
                </a:tc>
                <a:tc>
                  <a:txBody>
                    <a:bodyPr/>
                    <a:lstStyle/>
                    <a:p>
                      <a:r>
                        <a:rPr lang="en-US" dirty="0"/>
                        <a:t>1.0M $ -&gt; 1.78M (+78%)</a:t>
                      </a:r>
                    </a:p>
                  </a:txBody>
                  <a:tcPr/>
                </a:tc>
                <a:tc>
                  <a:txBody>
                    <a:bodyPr/>
                    <a:lstStyle/>
                    <a:p>
                      <a:r>
                        <a:rPr lang="en-US" dirty="0"/>
                        <a:t>+40%</a:t>
                      </a:r>
                    </a:p>
                  </a:txBody>
                  <a:tcPr/>
                </a:tc>
                <a:extLst>
                  <a:ext uri="{0D108BD9-81ED-4DB2-BD59-A6C34878D82A}">
                    <a16:rowId xmlns:a16="http://schemas.microsoft.com/office/drawing/2014/main" val="2622931728"/>
                  </a:ext>
                </a:extLst>
              </a:tr>
              <a:tr h="370840">
                <a:tc>
                  <a:txBody>
                    <a:bodyPr/>
                    <a:lstStyle/>
                    <a:p>
                      <a:r>
                        <a:rPr lang="en-US" dirty="0"/>
                        <a:t>PPO (2x Training length, 269 minutes used)</a:t>
                      </a:r>
                    </a:p>
                  </a:txBody>
                  <a:tcPr/>
                </a:tc>
                <a:tc>
                  <a:txBody>
                    <a:bodyPr/>
                    <a:lstStyle/>
                    <a:p>
                      <a:r>
                        <a:rPr lang="en-US" dirty="0"/>
                        <a:t>1.0M $ -&gt; 1.517 M (+51.7%)</a:t>
                      </a:r>
                    </a:p>
                  </a:txBody>
                  <a:tcPr/>
                </a:tc>
                <a:tc>
                  <a:txBody>
                    <a:bodyPr/>
                    <a:lstStyle/>
                    <a:p>
                      <a:r>
                        <a:rPr lang="en-US" dirty="0"/>
                        <a:t>+13.7%</a:t>
                      </a:r>
                    </a:p>
                  </a:txBody>
                  <a:tcPr/>
                </a:tc>
                <a:extLst>
                  <a:ext uri="{0D108BD9-81ED-4DB2-BD59-A6C34878D82A}">
                    <a16:rowId xmlns:a16="http://schemas.microsoft.com/office/drawing/2014/main" val="3032364277"/>
                  </a:ext>
                </a:extLst>
              </a:tr>
              <a:tr h="380682">
                <a:tc>
                  <a:txBody>
                    <a:bodyPr/>
                    <a:lstStyle/>
                    <a:p>
                      <a:r>
                        <a:rPr lang="en-US" dirty="0"/>
                        <a:t>DDPG[2x training length, 568 minutes used]</a:t>
                      </a:r>
                    </a:p>
                  </a:txBody>
                  <a:tcPr/>
                </a:tc>
                <a:tc>
                  <a:txBody>
                    <a:bodyPr/>
                    <a:lstStyle/>
                    <a:p>
                      <a:r>
                        <a:rPr lang="en-US" dirty="0"/>
                        <a:t>1.0M $ -&gt; 1.514 M (+51.4%)</a:t>
                      </a:r>
                    </a:p>
                  </a:txBody>
                  <a:tcPr/>
                </a:tc>
                <a:tc>
                  <a:txBody>
                    <a:bodyPr/>
                    <a:lstStyle/>
                    <a:p>
                      <a:r>
                        <a:rPr lang="en-US" dirty="0"/>
                        <a:t>+13.4%</a:t>
                      </a:r>
                    </a:p>
                  </a:txBody>
                  <a:tcPr/>
                </a:tc>
                <a:extLst>
                  <a:ext uri="{0D108BD9-81ED-4DB2-BD59-A6C34878D82A}">
                    <a16:rowId xmlns:a16="http://schemas.microsoft.com/office/drawing/2014/main" val="1327085804"/>
                  </a:ext>
                </a:extLst>
              </a:tr>
              <a:tr h="370840">
                <a:tc>
                  <a:txBody>
                    <a:bodyPr/>
                    <a:lstStyle/>
                    <a:p>
                      <a:r>
                        <a:rPr lang="en-US" dirty="0"/>
                        <a:t>Ensemble[2x training length, 3126 minutes]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1.0M $ -&gt; 1.49M (+49%)</a:t>
                      </a:r>
                    </a:p>
                    <a:p>
                      <a:endParaRPr lang="en-US" dirty="0"/>
                    </a:p>
                  </a:txBody>
                  <a:tcPr/>
                </a:tc>
                <a:tc>
                  <a:txBody>
                    <a:bodyPr/>
                    <a:lstStyle/>
                    <a:p>
                      <a:r>
                        <a:rPr lang="en-US" dirty="0"/>
                        <a:t>+11%</a:t>
                      </a:r>
                    </a:p>
                  </a:txBody>
                  <a:tcPr/>
                </a:tc>
                <a:extLst>
                  <a:ext uri="{0D108BD9-81ED-4DB2-BD59-A6C34878D82A}">
                    <a16:rowId xmlns:a16="http://schemas.microsoft.com/office/drawing/2014/main" val="4151224632"/>
                  </a:ext>
                </a:extLst>
              </a:tr>
            </a:tbl>
          </a:graphicData>
        </a:graphic>
      </p:graphicFrame>
    </p:spTree>
    <p:extLst>
      <p:ext uri="{BB962C8B-B14F-4D97-AF65-F5344CB8AC3E}">
        <p14:creationId xmlns:p14="http://schemas.microsoft.com/office/powerpoint/2010/main" val="4195901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A9D67-E597-4B92-B654-12C51D55F1E6}"/>
              </a:ext>
            </a:extLst>
          </p:cNvPr>
          <p:cNvSpPr>
            <a:spLocks noGrp="1"/>
          </p:cNvSpPr>
          <p:nvPr>
            <p:ph type="title"/>
          </p:nvPr>
        </p:nvSpPr>
        <p:spPr/>
        <p:txBody>
          <a:bodyPr/>
          <a:lstStyle/>
          <a:p>
            <a:r>
              <a:rPr lang="en-US" dirty="0"/>
              <a:t>Monthly Return, Annual, and Distribution</a:t>
            </a:r>
          </a:p>
        </p:txBody>
      </p:sp>
      <p:pic>
        <p:nvPicPr>
          <p:cNvPr id="5" name="Picture 4">
            <a:extLst>
              <a:ext uri="{FF2B5EF4-FFF2-40B4-BE49-F238E27FC236}">
                <a16:creationId xmlns:a16="http://schemas.microsoft.com/office/drawing/2014/main" id="{E5B3AC0B-D062-4F52-B097-EB12705A4C2A}"/>
              </a:ext>
            </a:extLst>
          </p:cNvPr>
          <p:cNvPicPr>
            <a:picLocks noChangeAspect="1"/>
          </p:cNvPicPr>
          <p:nvPr/>
        </p:nvPicPr>
        <p:blipFill>
          <a:blip r:embed="rId2"/>
          <a:stretch>
            <a:fillRect/>
          </a:stretch>
        </p:blipFill>
        <p:spPr>
          <a:xfrm>
            <a:off x="985837" y="2372677"/>
            <a:ext cx="10220325" cy="3514725"/>
          </a:xfrm>
          <a:prstGeom prst="rect">
            <a:avLst/>
          </a:prstGeom>
        </p:spPr>
      </p:pic>
    </p:spTree>
    <p:extLst>
      <p:ext uri="{BB962C8B-B14F-4D97-AF65-F5344CB8AC3E}">
        <p14:creationId xmlns:p14="http://schemas.microsoft.com/office/powerpoint/2010/main" val="3928908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9E86C-7522-4D77-A2B2-7BC3BE908DD0}"/>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9316428C-804B-4A84-9F8B-D9311FE3C28C}"/>
              </a:ext>
            </a:extLst>
          </p:cNvPr>
          <p:cNvSpPr>
            <a:spLocks noGrp="1"/>
          </p:cNvSpPr>
          <p:nvPr>
            <p:ph idx="1"/>
          </p:nvPr>
        </p:nvSpPr>
        <p:spPr>
          <a:xfrm>
            <a:off x="3627120" y="2014194"/>
            <a:ext cx="7498080" cy="3938550"/>
          </a:xfrm>
        </p:spPr>
        <p:txBody>
          <a:bodyPr>
            <a:normAutofit fontScale="92500"/>
          </a:bodyPr>
          <a:lstStyle/>
          <a:p>
            <a:r>
              <a:rPr lang="en-US" sz="2400" dirty="0"/>
              <a:t>We can see that the </a:t>
            </a:r>
            <a:r>
              <a:rPr lang="en-US" sz="2400" dirty="0" err="1"/>
              <a:t>backtest</a:t>
            </a:r>
            <a:r>
              <a:rPr lang="en-US" sz="2400" dirty="0"/>
              <a:t> is producing a average annual return of +12.087% a year, with cumulative returns at +64.332 (1.00 M $-&gt; 1.64 M )</a:t>
            </a:r>
          </a:p>
          <a:p>
            <a:r>
              <a:rPr lang="en-US" sz="2400" dirty="0"/>
              <a:t>The annual volatility is analyzed in order to create the Sharpe ratio, (A financial performance metric to analyze investment risk. Above 1.00 is considered good, as we have here. Lower is considered risky/ heavily volatile.)</a:t>
            </a:r>
          </a:p>
          <a:p>
            <a:r>
              <a:rPr lang="en-US" sz="2400" dirty="0"/>
              <a:t> </a:t>
            </a:r>
          </a:p>
        </p:txBody>
      </p:sp>
      <p:pic>
        <p:nvPicPr>
          <p:cNvPr id="7" name="Picture 6">
            <a:extLst>
              <a:ext uri="{FF2B5EF4-FFF2-40B4-BE49-F238E27FC236}">
                <a16:creationId xmlns:a16="http://schemas.microsoft.com/office/drawing/2014/main" id="{359ABFAE-435F-4D26-93F6-AD536CD28CC4}"/>
              </a:ext>
            </a:extLst>
          </p:cNvPr>
          <p:cNvPicPr>
            <a:picLocks noChangeAspect="1"/>
          </p:cNvPicPr>
          <p:nvPr/>
        </p:nvPicPr>
        <p:blipFill>
          <a:blip r:embed="rId2"/>
          <a:stretch>
            <a:fillRect/>
          </a:stretch>
        </p:blipFill>
        <p:spPr>
          <a:xfrm>
            <a:off x="1066800" y="2246947"/>
            <a:ext cx="2438400" cy="3095625"/>
          </a:xfrm>
          <a:prstGeom prst="rect">
            <a:avLst/>
          </a:prstGeom>
        </p:spPr>
      </p:pic>
    </p:spTree>
    <p:extLst>
      <p:ext uri="{BB962C8B-B14F-4D97-AF65-F5344CB8AC3E}">
        <p14:creationId xmlns:p14="http://schemas.microsoft.com/office/powerpoint/2010/main" val="22739518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openxmlformats.org/package/2006/metadata/core-properties"/>
    <ds:schemaRef ds:uri="http://purl.org/dc/terms/"/>
    <ds:schemaRef ds:uri="http://purl.org/dc/dcmitype/"/>
    <ds:schemaRef ds:uri="http://www.w3.org/XML/1998/namespace"/>
    <ds:schemaRef ds:uri="http://purl.org/dc/elements/1.1/"/>
    <ds:schemaRef ds:uri="16c05727-aa75-4e4a-9b5f-8a80a1165891"/>
    <ds:schemaRef ds:uri="http://schemas.microsoft.com/office/2006/documentManagement/types"/>
    <ds:schemaRef ds:uri="http://schemas.microsoft.com/office/infopath/2007/PartnerControls"/>
    <ds:schemaRef ds:uri="71af3243-3dd4-4a8d-8c0d-dd76da1f02a5"/>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{34CE80C8-EE4B-40C9-BBCD-775CB1407A7F}tf78438558_win32</Template>
  <TotalTime>1091</TotalTime>
  <Words>582</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Biome</vt:lpstr>
      <vt:lpstr>Century Gothic</vt:lpstr>
      <vt:lpstr>Garamond</vt:lpstr>
      <vt:lpstr>SavonVTI</vt:lpstr>
      <vt:lpstr>Can Reinforcement Learning Create a better Stock trader?</vt:lpstr>
      <vt:lpstr>Project Summary A methological Study of RL Stock market Trading programs</vt:lpstr>
      <vt:lpstr>The first implementation baseline.</vt:lpstr>
      <vt:lpstr>Can a AI beat the stock Market? Pt 2</vt:lpstr>
      <vt:lpstr>PowerPoint Presentation</vt:lpstr>
      <vt:lpstr>Testing the Ensemble Strategy</vt:lpstr>
      <vt:lpstr>Final Returns</vt:lpstr>
      <vt:lpstr>Monthly Return, Annual, and Distribution</vt:lpstr>
      <vt:lpstr>Data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Reinforcement learning Project proposal</dc:title>
  <dc:creator>Robin Adair</dc:creator>
  <cp:lastModifiedBy>Robin Adair</cp:lastModifiedBy>
  <cp:revision>34</cp:revision>
  <dcterms:created xsi:type="dcterms:W3CDTF">2021-10-29T05:25:55Z</dcterms:created>
  <dcterms:modified xsi:type="dcterms:W3CDTF">2021-12-18T01:36:35Z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