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991" r:id="rId1"/>
  </p:sldMasterIdLst>
  <p:notesMasterIdLst>
    <p:notesMasterId r:id="rId13"/>
  </p:notesMasterIdLst>
  <p:sldIdLst>
    <p:sldId id="261" r:id="rId2"/>
    <p:sldId id="257" r:id="rId3"/>
    <p:sldId id="258" r:id="rId4"/>
    <p:sldId id="262" r:id="rId5"/>
    <p:sldId id="270" r:id="rId6"/>
    <p:sldId id="275" r:id="rId7"/>
    <p:sldId id="276" r:id="rId8"/>
    <p:sldId id="273" r:id="rId9"/>
    <p:sldId id="274" r:id="rId10"/>
    <p:sldId id="264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0"/>
    <p:restoredTop sz="94665"/>
  </p:normalViewPr>
  <p:slideViewPr>
    <p:cSldViewPr snapToGrid="0">
      <p:cViewPr varScale="1">
        <p:scale>
          <a:sx n="115" d="100"/>
          <a:sy n="115" d="100"/>
        </p:scale>
        <p:origin x="576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86179-05E9-1043-8F3D-FB08DD58492B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34D38-4206-A340-947F-089DFCF51B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81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4D38-4206-A340-947F-089DFCF51BC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4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34D38-4206-A340-947F-089DFCF51BC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74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8BFBB-896D-7FE7-7093-9CFA2C589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12B996-3A30-1902-854E-1E3CD809E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9F9B76-E643-8572-7ADE-B3FC034C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13684-91B6-8EEA-6353-BE84F3EC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30409-7851-BB55-A3A1-E19F32A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5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B166B-DFC3-7B00-E17D-19909D8F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70C07A-6F37-7E89-C3FD-010022A1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AFD45-3266-D487-AD03-F122ECE1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C6DDE-C8A3-8A81-C1E5-CD107769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20AD94-1A69-94F8-6D27-EE018B96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28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F24CF0-72A7-69A5-F724-9E490F9B9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E7DB7-DE9A-5009-D73E-1BB1D127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AEB1B-37B1-CC00-D28F-FFB5E3F0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45AD6-0E97-0A42-3EF5-B169C0DB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60848-6A97-6F99-8175-CD217758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5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A1FFF-A3FB-4A51-9A12-F4F46DDD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C1117-89E3-1DE3-30DF-7424961D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58AB0-3870-2571-B42E-E677FD74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786FD-64C3-DE36-B200-AA1C98B2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835B37-33F7-041E-7970-D9E5C168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F4C6E-9484-055B-C468-FB8E2D2A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EC51C-50C9-03D6-F97F-D1ECA91B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C90C9-9FC1-DD0F-D393-C6197F1B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6299AF-DA45-687C-B855-6D886F2C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414AD-CDE8-7E13-A9B1-32C506DC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49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2A82A-CFD0-4747-585A-588A3270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478207-D01E-6F24-589E-A9E5100D7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834F54-1F81-86DD-E43C-F0CB5517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26728C-4514-6F9C-1083-ABEEB6B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01A145-660A-17F5-DCAF-2E91948E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8B9C9-9919-3B5C-88A6-B62DCD8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53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AA632-5C12-5485-004A-A8EDDA8A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E1B44B-9ADA-3AC9-F3F7-21D53C82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B5BCD6-CF60-5879-3C98-BE67EB23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296DEB-D0C9-52DD-7ECF-9E6025158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458C25-9BF5-7F08-D935-929F4BEA5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7A712D-5A2F-8F21-98B9-8ADBC83D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6BD610A-9978-7CA4-FD14-6C70F265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E01A04-74DC-E027-BC8C-5C1253A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5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B175-B981-CFA4-6058-BEEDCAA6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2571B8-A61E-A86A-B775-41A6ACA7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8ACD0B-FA65-79B3-CC92-CC2276F4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B00AF9-3D71-6440-952B-DBE55CF4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9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A761FB-A2DF-5CD4-55B4-5DBA5EF4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DAEE4B-1B37-E827-CFE4-BC972C13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E621C6-386D-8C38-FC0A-43887A6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A76A1-2B7A-24D5-0A94-EB9CAB31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85431-6F42-31A4-052B-B88645CF9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B6583-E52E-2708-3A56-7D74A913B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66A82A-C5F3-998C-56DD-CCBAD707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C5686E-07AA-E2B0-31B5-582060C1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4311FA-0C72-0CA5-B881-7FD713FE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64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82C59-CA59-E077-EDD3-0DEE444E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4BB042-01F4-05EE-E0C2-684F786E2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1D368C-A35E-1116-DA95-EE125339B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E4C93F-8468-7B62-9395-A1FDD745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985A8B-B3F8-28F9-5FF8-2B89540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B5845-7EE6-DC22-D8FA-D6A1FD9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64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777900B-9642-F9D6-E65B-0D31514C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EC2EB7-A73F-8BC7-5FA7-29A1AA3FB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79A3F-8130-1A2F-1E00-FFC601FAA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9CC1-7B2F-A44C-98D2-5F7EDBFF8F84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5BF62-7963-F73A-1D49-B695E7D75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BA00A-0F96-991F-A759-E45814444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1BAC-0D13-A744-B249-AFA9D0325D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2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969" y="590739"/>
            <a:ext cx="6670430" cy="83311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E167B0-F0E4-4DE0-7EC6-1635B795502C}"/>
              </a:ext>
            </a:extLst>
          </p:cNvPr>
          <p:cNvSpPr txBox="1"/>
          <p:nvPr/>
        </p:nvSpPr>
        <p:spPr>
          <a:xfrm>
            <a:off x="58522" y="1050340"/>
            <a:ext cx="2400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b="1" spc="587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SANOGOFANTA</a:t>
            </a:r>
          </a:p>
          <a:p>
            <a:pPr algn="ctr"/>
            <a:r>
              <a:rPr lang="en-US" sz="1200" b="1" spc="587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ATJI Cheick</a:t>
            </a:r>
          </a:p>
          <a:p>
            <a:pPr algn="ctr"/>
            <a:r>
              <a:rPr lang="en-US" sz="1200" b="1" spc="587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WABO Robin </a:t>
            </a:r>
          </a:p>
          <a:p>
            <a:pPr algn="ctr"/>
            <a:r>
              <a:rPr lang="en-US" sz="1200" b="1" spc="587" dirty="0">
                <a:solidFill>
                  <a:schemeClr val="accent1">
                    <a:lumMod val="75000"/>
                  </a:schemeClr>
                </a:solidFill>
                <a:latin typeface="Lato"/>
                <a:ea typeface="Lato"/>
                <a:cs typeface="Lato"/>
                <a:sym typeface="Lato"/>
              </a:rPr>
              <a:t> BENLARBI Ilias</a:t>
            </a:r>
          </a:p>
          <a:p>
            <a:pPr algn="ctr"/>
            <a:endParaRPr lang="fr-F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BA8E21E3-C7FD-261D-ED55-F4C0CD4348C5}"/>
              </a:ext>
            </a:extLst>
          </p:cNvPr>
          <p:cNvSpPr/>
          <p:nvPr/>
        </p:nvSpPr>
        <p:spPr>
          <a:xfrm>
            <a:off x="58522" y="16312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12" name="Image 11" descr="Une image contenant plein air, voie, route, nuage&#10;&#10;Description générée automatiquement">
            <a:extLst>
              <a:ext uri="{FF2B5EF4-FFF2-40B4-BE49-F238E27FC236}">
                <a16:creationId xmlns:a16="http://schemas.microsoft.com/office/drawing/2014/main" id="{A4AB116A-1DA1-FFFC-C799-4BA2F79A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057" y="0"/>
            <a:ext cx="2139943" cy="83311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3331311-F5C6-214A-7697-4A7C855842F5}"/>
              </a:ext>
            </a:extLst>
          </p:cNvPr>
          <p:cNvSpPr txBox="1"/>
          <p:nvPr/>
        </p:nvSpPr>
        <p:spPr>
          <a:xfrm>
            <a:off x="3623896" y="1937763"/>
            <a:ext cx="4944208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Contexte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et Description du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projet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EEEB8-5DDE-BDB5-CA9D-AEF6976AEAF0}"/>
              </a:ext>
            </a:extLst>
          </p:cNvPr>
          <p:cNvSpPr/>
          <p:nvPr/>
        </p:nvSpPr>
        <p:spPr>
          <a:xfrm>
            <a:off x="776417" y="2523486"/>
            <a:ext cx="10639166" cy="3414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ts val="3502"/>
              </a:lnSpc>
            </a:pP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Sujet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: Classification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panneaux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signalisation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routière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elegraf"/>
              <a:cs typeface="Times New Roman" panose="02020603050405020304" pitchFamily="18" charset="0"/>
              <a:sym typeface="Telegraf"/>
            </a:endParaRPr>
          </a:p>
          <a:p>
            <a:pPr algn="l">
              <a:lnSpc>
                <a:spcPts val="3502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elegraf"/>
              <a:cs typeface="Times New Roman" panose="02020603050405020304" pitchFamily="18" charset="0"/>
              <a:sym typeface="Telegraf"/>
            </a:endParaRPr>
          </a:p>
          <a:p>
            <a:pPr algn="l">
              <a:lnSpc>
                <a:spcPts val="3172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Objectif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Comprendre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le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problème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 la classification de la classification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panneaux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signalisation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et l’ importance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cette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tâche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dans les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systèmes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conduite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autonome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</a:p>
          <a:p>
            <a:pPr algn="l">
              <a:lnSpc>
                <a:spcPts val="3172"/>
              </a:lnSpc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Telegraf"/>
              <a:cs typeface="Times New Roman" panose="02020603050405020304" pitchFamily="18" charset="0"/>
              <a:sym typeface="Telegraf"/>
            </a:endParaRPr>
          </a:p>
          <a:p>
            <a:pPr algn="l">
              <a:lnSpc>
                <a:spcPts val="3172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elegraf Bold"/>
                <a:cs typeface="Times New Roman" panose="02020603050405020304" pitchFamily="18" charset="0"/>
                <a:sym typeface="Telegraf Bold"/>
              </a:rPr>
              <a:t>Source de données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: https://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www.kaggle.com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/datasets/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meowmeowmeowmeowmeow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gtsrb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-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german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-traffic-sign</a:t>
            </a:r>
          </a:p>
        </p:txBody>
      </p:sp>
    </p:spTree>
    <p:extLst>
      <p:ext uri="{BB962C8B-B14F-4D97-AF65-F5344CB8AC3E}">
        <p14:creationId xmlns:p14="http://schemas.microsoft.com/office/powerpoint/2010/main" val="1034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668" y="472600"/>
            <a:ext cx="6676662" cy="480688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fr-FR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</a:t>
            </a:r>
            <a:r>
              <a:rPr lang="fr-FR" sz="2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visualisations </a:t>
            </a:r>
            <a:r>
              <a:rPr lang="fr-FR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conclusion  </a:t>
            </a:r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endParaRPr lang="fr-FR" sz="2400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8F5E3E0F-74B2-0742-7945-DDAC2C80A364}"/>
              </a:ext>
            </a:extLst>
          </p:cNvPr>
          <p:cNvSpPr/>
          <p:nvPr/>
        </p:nvSpPr>
        <p:spPr>
          <a:xfrm>
            <a:off x="91950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6" name="Image 5" descr="Une image contenant Panneau de signalisation, signe&#10;&#10;Description générée automatiquement">
            <a:extLst>
              <a:ext uri="{FF2B5EF4-FFF2-40B4-BE49-F238E27FC236}">
                <a16:creationId xmlns:a16="http://schemas.microsoft.com/office/drawing/2014/main" id="{600FFE70-5D09-4B6E-0CEE-1D1C7DE43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403" y="0"/>
            <a:ext cx="833116" cy="833116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A0FA199C-6732-EB96-37CC-D5D9E09F098C}"/>
              </a:ext>
            </a:extLst>
          </p:cNvPr>
          <p:cNvSpPr txBox="1">
            <a:spLocks/>
          </p:cNvSpPr>
          <p:nvPr/>
        </p:nvSpPr>
        <p:spPr>
          <a:xfrm>
            <a:off x="390242" y="1073460"/>
            <a:ext cx="3572158" cy="48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b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endParaRPr lang="fr-FR" sz="160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BC7BDA27-CDB0-EA34-757E-B424C39800A5}"/>
              </a:ext>
            </a:extLst>
          </p:cNvPr>
          <p:cNvSpPr txBox="1">
            <a:spLocks/>
          </p:cNvSpPr>
          <p:nvPr/>
        </p:nvSpPr>
        <p:spPr>
          <a:xfrm>
            <a:off x="178447" y="1193632"/>
            <a:ext cx="6676661" cy="48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Telegraf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et visualisations des </a:t>
            </a:r>
            <a:r>
              <a:rPr lang="fr-F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resultats</a:t>
            </a: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2D18F-08CF-369D-C93B-075C495CE69C}"/>
              </a:ext>
            </a:extLst>
          </p:cNvPr>
          <p:cNvSpPr/>
          <p:nvPr/>
        </p:nvSpPr>
        <p:spPr>
          <a:xfrm>
            <a:off x="273183" y="1783924"/>
            <a:ext cx="3689217" cy="611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62"/>
              </a:lnSpc>
            </a:pP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Modèle VGG16 :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Intégration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du transfer learning avec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imageNet</a:t>
            </a:r>
            <a:endParaRPr lang="en-US" sz="14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D0608-F638-3649-4BEB-D9F53A1C0C9A}"/>
              </a:ext>
            </a:extLst>
          </p:cNvPr>
          <p:cNvSpPr/>
          <p:nvPr/>
        </p:nvSpPr>
        <p:spPr>
          <a:xfrm>
            <a:off x="4301486" y="1783924"/>
            <a:ext cx="2816006" cy="501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643"/>
              </a:lnSpc>
            </a:pP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VGG16 :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Intégration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du fine-tuning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843F9B-EA6E-FDCE-0BBF-C70D14FDA5CB}"/>
              </a:ext>
            </a:extLst>
          </p:cNvPr>
          <p:cNvSpPr/>
          <p:nvPr/>
        </p:nvSpPr>
        <p:spPr>
          <a:xfrm>
            <a:off x="7345367" y="1825545"/>
            <a:ext cx="4208200" cy="501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62"/>
              </a:lnSpc>
            </a:pP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Interprétation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et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visualisation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avec Grad-CAM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90452-E8AC-1504-686C-612A431F1BFC}"/>
              </a:ext>
            </a:extLst>
          </p:cNvPr>
          <p:cNvSpPr/>
          <p:nvPr/>
        </p:nvSpPr>
        <p:spPr>
          <a:xfrm>
            <a:off x="945456" y="2625128"/>
            <a:ext cx="2119020" cy="83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81,54%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,46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,11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47,59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E0CD49D-DF61-4148-E267-2F1A40FF526F}"/>
              </a:ext>
            </a:extLst>
          </p:cNvPr>
          <p:cNvCxnSpPr/>
          <p:nvPr/>
        </p:nvCxnSpPr>
        <p:spPr>
          <a:xfrm>
            <a:off x="1890584" y="2395352"/>
            <a:ext cx="0" cy="22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FAE78-FF15-D9F6-363E-3B8A7929AF4E}"/>
              </a:ext>
            </a:extLst>
          </p:cNvPr>
          <p:cNvSpPr/>
          <p:nvPr/>
        </p:nvSpPr>
        <p:spPr>
          <a:xfrm>
            <a:off x="4563979" y="2625128"/>
            <a:ext cx="2119020" cy="83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87,61%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37,71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400" b="1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400" b="1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9740A5F-A7DA-C140-B91E-C6A577C45D36}"/>
              </a:ext>
            </a:extLst>
          </p:cNvPr>
          <p:cNvCxnSpPr>
            <a:cxnSpLocks/>
          </p:cNvCxnSpPr>
          <p:nvPr/>
        </p:nvCxnSpPr>
        <p:spPr>
          <a:xfrm>
            <a:off x="5474043" y="2285748"/>
            <a:ext cx="0" cy="33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reeform 27">
            <a:extLst>
              <a:ext uri="{FF2B5EF4-FFF2-40B4-BE49-F238E27FC236}">
                <a16:creationId xmlns:a16="http://schemas.microsoft.com/office/drawing/2014/main" id="{278CEFE2-E8BB-A9AF-5C44-81C05F69EC5C}"/>
              </a:ext>
            </a:extLst>
          </p:cNvPr>
          <p:cNvSpPr/>
          <p:nvPr/>
        </p:nvSpPr>
        <p:spPr>
          <a:xfrm>
            <a:off x="8402615" y="2455438"/>
            <a:ext cx="2545465" cy="1461654"/>
          </a:xfrm>
          <a:custGeom>
            <a:avLst/>
            <a:gdLst/>
            <a:ahLst/>
            <a:cxnLst/>
            <a:rect l="l" t="t" r="r" b="b"/>
            <a:pathLst>
              <a:path w="4598151" h="3850485">
                <a:moveTo>
                  <a:pt x="0" y="0"/>
                </a:moveTo>
                <a:lnTo>
                  <a:pt x="4598152" y="0"/>
                </a:lnTo>
                <a:lnTo>
                  <a:pt x="4598152" y="3850485"/>
                </a:lnTo>
                <a:lnTo>
                  <a:pt x="0" y="3850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777BBB4B-0FCF-DD76-FB56-96D687E2A55C}"/>
              </a:ext>
            </a:extLst>
          </p:cNvPr>
          <p:cNvSpPr txBox="1">
            <a:spLocks/>
          </p:cNvSpPr>
          <p:nvPr/>
        </p:nvSpPr>
        <p:spPr>
          <a:xfrm>
            <a:off x="273183" y="4222305"/>
            <a:ext cx="2655368" cy="480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itchFamily="2" charset="2"/>
              <a:buChar char="Ø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  <a:sym typeface="Telegraf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b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endParaRPr lang="fr-FR" sz="1600" dirty="0"/>
          </a:p>
        </p:txBody>
      </p:sp>
      <p:sp>
        <p:nvSpPr>
          <p:cNvPr id="30" name="Rectangle : avec coins rognés en diagonale 29">
            <a:extLst>
              <a:ext uri="{FF2B5EF4-FFF2-40B4-BE49-F238E27FC236}">
                <a16:creationId xmlns:a16="http://schemas.microsoft.com/office/drawing/2014/main" id="{EC38F804-07AE-6C4F-8A4A-4AF04D2142BF}"/>
              </a:ext>
            </a:extLst>
          </p:cNvPr>
          <p:cNvSpPr/>
          <p:nvPr/>
        </p:nvSpPr>
        <p:spPr>
          <a:xfrm>
            <a:off x="2483707" y="4880108"/>
            <a:ext cx="7809470" cy="1026422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662"/>
              </a:lnSpc>
            </a:pPr>
            <a:r>
              <a:rPr lang="en-US" sz="2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Modèle le plus performant  :  VGG 16 (sur données </a:t>
            </a:r>
            <a:r>
              <a:rPr lang="en-US" sz="2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originelles</a:t>
            </a:r>
            <a:r>
              <a:rPr lang="en-US" sz="2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86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8F5E3E0F-74B2-0742-7945-DDAC2C80A364}"/>
              </a:ext>
            </a:extLst>
          </p:cNvPr>
          <p:cNvSpPr/>
          <p:nvPr/>
        </p:nvSpPr>
        <p:spPr>
          <a:xfrm>
            <a:off x="91950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4" name="Image 3" descr="Une image contenant Panneau de signalisation, signe&#10;&#10;Description générée automatiquement">
            <a:extLst>
              <a:ext uri="{FF2B5EF4-FFF2-40B4-BE49-F238E27FC236}">
                <a16:creationId xmlns:a16="http://schemas.microsoft.com/office/drawing/2014/main" id="{A361C121-0333-B848-33BA-44355FE4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935" y="17785"/>
            <a:ext cx="1104065" cy="815331"/>
          </a:xfrm>
          <a:prstGeom prst="rect">
            <a:avLst/>
          </a:prstGeom>
        </p:spPr>
      </p:pic>
      <p:sp>
        <p:nvSpPr>
          <p:cNvPr id="6" name="Rectangle : avec coins rognés en diagonale 5">
            <a:extLst>
              <a:ext uri="{FF2B5EF4-FFF2-40B4-BE49-F238E27FC236}">
                <a16:creationId xmlns:a16="http://schemas.microsoft.com/office/drawing/2014/main" id="{4C00E0BA-4DB0-5D10-AC40-AE978E035C11}"/>
              </a:ext>
            </a:extLst>
          </p:cNvPr>
          <p:cNvSpPr/>
          <p:nvPr/>
        </p:nvSpPr>
        <p:spPr>
          <a:xfrm>
            <a:off x="2594919" y="2953265"/>
            <a:ext cx="7809470" cy="1099751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72854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9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rme libre 29">
            <a:extLst>
              <a:ext uri="{FF2B5EF4-FFF2-40B4-BE49-F238E27FC236}">
                <a16:creationId xmlns:a16="http://schemas.microsoft.com/office/drawing/2014/main" id="{300B6418-3C4D-70B2-340C-EB7AF81C0465}"/>
              </a:ext>
            </a:extLst>
          </p:cNvPr>
          <p:cNvSpPr/>
          <p:nvPr/>
        </p:nvSpPr>
        <p:spPr>
          <a:xfrm>
            <a:off x="4078088" y="1618360"/>
            <a:ext cx="1128912" cy="908940"/>
          </a:xfrm>
          <a:custGeom>
            <a:avLst/>
            <a:gdLst>
              <a:gd name="connsiteX0" fmla="*/ 998422 w 1128912"/>
              <a:gd name="connsiteY0" fmla="*/ 0 h 908940"/>
              <a:gd name="connsiteX1" fmla="*/ 1004301 w 1128912"/>
              <a:gd name="connsiteY1" fmla="*/ 4851 h 908940"/>
              <a:gd name="connsiteX2" fmla="*/ 1128912 w 1128912"/>
              <a:gd name="connsiteY2" fmla="*/ 305690 h 908940"/>
              <a:gd name="connsiteX3" fmla="*/ 1128912 w 1128912"/>
              <a:gd name="connsiteY3" fmla="*/ 483490 h 908940"/>
              <a:gd name="connsiteX4" fmla="*/ 703462 w 1128912"/>
              <a:gd name="connsiteY4" fmla="*/ 908940 h 908940"/>
              <a:gd name="connsiteX5" fmla="*/ 0 w 1128912"/>
              <a:gd name="connsiteY5" fmla="*/ 908940 h 908940"/>
              <a:gd name="connsiteX6" fmla="*/ 35738 w 1128912"/>
              <a:gd name="connsiteY6" fmla="*/ 842068 h 908940"/>
              <a:gd name="connsiteX7" fmla="*/ 943403 w 1128912"/>
              <a:gd name="connsiteY7" fmla="*/ 23891 h 908940"/>
              <a:gd name="connsiteX8" fmla="*/ 998422 w 1128912"/>
              <a:gd name="connsiteY8" fmla="*/ 0 h 9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912" h="908940">
                <a:moveTo>
                  <a:pt x="998422" y="0"/>
                </a:moveTo>
                <a:lnTo>
                  <a:pt x="1004301" y="4851"/>
                </a:lnTo>
                <a:cubicBezTo>
                  <a:pt x="1081292" y="81842"/>
                  <a:pt x="1128912" y="188205"/>
                  <a:pt x="1128912" y="305690"/>
                </a:cubicBezTo>
                <a:lnTo>
                  <a:pt x="1128912" y="483490"/>
                </a:lnTo>
                <a:cubicBezTo>
                  <a:pt x="1128912" y="718460"/>
                  <a:pt x="938432" y="908940"/>
                  <a:pt x="703462" y="908940"/>
                </a:cubicBezTo>
                <a:lnTo>
                  <a:pt x="0" y="908940"/>
                </a:lnTo>
                <a:lnTo>
                  <a:pt x="35738" y="842068"/>
                </a:lnTo>
                <a:cubicBezTo>
                  <a:pt x="243956" y="496563"/>
                  <a:pt x="560108" y="211581"/>
                  <a:pt x="943403" y="23891"/>
                </a:cubicBezTo>
                <a:lnTo>
                  <a:pt x="9984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F4B3CEF-0077-544B-BCF9-CD2E0F145199}"/>
              </a:ext>
            </a:extLst>
          </p:cNvPr>
          <p:cNvSpPr/>
          <p:nvPr/>
        </p:nvSpPr>
        <p:spPr>
          <a:xfrm>
            <a:off x="6985000" y="1618360"/>
            <a:ext cx="1128912" cy="908940"/>
          </a:xfrm>
          <a:custGeom>
            <a:avLst/>
            <a:gdLst>
              <a:gd name="connsiteX0" fmla="*/ 130490 w 1128912"/>
              <a:gd name="connsiteY0" fmla="*/ 0 h 908940"/>
              <a:gd name="connsiteX1" fmla="*/ 185509 w 1128912"/>
              <a:gd name="connsiteY1" fmla="*/ 23891 h 908940"/>
              <a:gd name="connsiteX2" fmla="*/ 1093174 w 1128912"/>
              <a:gd name="connsiteY2" fmla="*/ 842068 h 908940"/>
              <a:gd name="connsiteX3" fmla="*/ 1128912 w 1128912"/>
              <a:gd name="connsiteY3" fmla="*/ 908940 h 908940"/>
              <a:gd name="connsiteX4" fmla="*/ 425450 w 1128912"/>
              <a:gd name="connsiteY4" fmla="*/ 908940 h 908940"/>
              <a:gd name="connsiteX5" fmla="*/ 0 w 1128912"/>
              <a:gd name="connsiteY5" fmla="*/ 483490 h 908940"/>
              <a:gd name="connsiteX6" fmla="*/ 0 w 1128912"/>
              <a:gd name="connsiteY6" fmla="*/ 305690 h 908940"/>
              <a:gd name="connsiteX7" fmla="*/ 124611 w 1128912"/>
              <a:gd name="connsiteY7" fmla="*/ 4851 h 908940"/>
              <a:gd name="connsiteX8" fmla="*/ 130490 w 1128912"/>
              <a:gd name="connsiteY8" fmla="*/ 0 h 9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912" h="908940">
                <a:moveTo>
                  <a:pt x="130490" y="0"/>
                </a:moveTo>
                <a:lnTo>
                  <a:pt x="185509" y="23891"/>
                </a:lnTo>
                <a:cubicBezTo>
                  <a:pt x="568804" y="211581"/>
                  <a:pt x="884956" y="496563"/>
                  <a:pt x="1093174" y="842068"/>
                </a:cubicBezTo>
                <a:lnTo>
                  <a:pt x="1128912" y="908940"/>
                </a:lnTo>
                <a:lnTo>
                  <a:pt x="425450" y="908940"/>
                </a:lnTo>
                <a:cubicBezTo>
                  <a:pt x="190480" y="908940"/>
                  <a:pt x="0" y="718460"/>
                  <a:pt x="0" y="483490"/>
                </a:cubicBezTo>
                <a:lnTo>
                  <a:pt x="0" y="305690"/>
                </a:lnTo>
                <a:cubicBezTo>
                  <a:pt x="0" y="188205"/>
                  <a:pt x="47620" y="81842"/>
                  <a:pt x="124611" y="4851"/>
                </a:cubicBezTo>
                <a:lnTo>
                  <a:pt x="13049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044FADFC-A322-D83A-B462-1A332FD5BC3C}"/>
              </a:ext>
            </a:extLst>
          </p:cNvPr>
          <p:cNvSpPr/>
          <p:nvPr/>
        </p:nvSpPr>
        <p:spPr>
          <a:xfrm>
            <a:off x="3841751" y="2914650"/>
            <a:ext cx="682625" cy="1028700"/>
          </a:xfrm>
          <a:custGeom>
            <a:avLst/>
            <a:gdLst>
              <a:gd name="connsiteX0" fmla="*/ 75701 w 682625"/>
              <a:gd name="connsiteY0" fmla="*/ 0 h 1028700"/>
              <a:gd name="connsiteX1" fmla="*/ 257175 w 682625"/>
              <a:gd name="connsiteY1" fmla="*/ 0 h 1028700"/>
              <a:gd name="connsiteX2" fmla="*/ 682625 w 682625"/>
              <a:gd name="connsiteY2" fmla="*/ 425450 h 1028700"/>
              <a:gd name="connsiteX3" fmla="*/ 682625 w 682625"/>
              <a:gd name="connsiteY3" fmla="*/ 603250 h 1028700"/>
              <a:gd name="connsiteX4" fmla="*/ 257175 w 682625"/>
              <a:gd name="connsiteY4" fmla="*/ 1028700 h 1028700"/>
              <a:gd name="connsiteX5" fmla="*/ 75701 w 682625"/>
              <a:gd name="connsiteY5" fmla="*/ 1028700 h 1028700"/>
              <a:gd name="connsiteX6" fmla="*/ 45798 w 682625"/>
              <a:gd name="connsiteY6" fmla="*/ 923869 h 1028700"/>
              <a:gd name="connsiteX7" fmla="*/ 0 w 682625"/>
              <a:gd name="connsiteY7" fmla="*/ 514350 h 1028700"/>
              <a:gd name="connsiteX8" fmla="*/ 45798 w 682625"/>
              <a:gd name="connsiteY8" fmla="*/ 104831 h 1028700"/>
              <a:gd name="connsiteX9" fmla="*/ 75701 w 6826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2625" h="1028700">
                <a:moveTo>
                  <a:pt x="75701" y="0"/>
                </a:moveTo>
                <a:lnTo>
                  <a:pt x="257175" y="0"/>
                </a:lnTo>
                <a:cubicBezTo>
                  <a:pt x="492145" y="0"/>
                  <a:pt x="682625" y="190480"/>
                  <a:pt x="682625" y="425450"/>
                </a:cubicBezTo>
                <a:lnTo>
                  <a:pt x="682625" y="603250"/>
                </a:lnTo>
                <a:cubicBezTo>
                  <a:pt x="682625" y="838220"/>
                  <a:pt x="492145" y="1028700"/>
                  <a:pt x="257175" y="1028700"/>
                </a:cubicBezTo>
                <a:lnTo>
                  <a:pt x="75701" y="1028700"/>
                </a:lnTo>
                <a:lnTo>
                  <a:pt x="45798" y="923869"/>
                </a:lnTo>
                <a:cubicBezTo>
                  <a:pt x="15770" y="791591"/>
                  <a:pt x="0" y="654630"/>
                  <a:pt x="0" y="514350"/>
                </a:cubicBezTo>
                <a:cubicBezTo>
                  <a:pt x="0" y="374069"/>
                  <a:pt x="15770" y="237109"/>
                  <a:pt x="45798" y="104831"/>
                </a:cubicBezTo>
                <a:lnTo>
                  <a:pt x="75701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6BECF6BD-DE86-844D-6EAC-82822C142DF5}"/>
              </a:ext>
            </a:extLst>
          </p:cNvPr>
          <p:cNvSpPr/>
          <p:nvPr/>
        </p:nvSpPr>
        <p:spPr>
          <a:xfrm>
            <a:off x="7667626" y="2914650"/>
            <a:ext cx="682625" cy="1028700"/>
          </a:xfrm>
          <a:custGeom>
            <a:avLst/>
            <a:gdLst>
              <a:gd name="connsiteX0" fmla="*/ 425450 w 682625"/>
              <a:gd name="connsiteY0" fmla="*/ 0 h 1028700"/>
              <a:gd name="connsiteX1" fmla="*/ 606924 w 682625"/>
              <a:gd name="connsiteY1" fmla="*/ 0 h 1028700"/>
              <a:gd name="connsiteX2" fmla="*/ 636827 w 682625"/>
              <a:gd name="connsiteY2" fmla="*/ 104831 h 1028700"/>
              <a:gd name="connsiteX3" fmla="*/ 682625 w 682625"/>
              <a:gd name="connsiteY3" fmla="*/ 514350 h 1028700"/>
              <a:gd name="connsiteX4" fmla="*/ 636827 w 682625"/>
              <a:gd name="connsiteY4" fmla="*/ 923869 h 1028700"/>
              <a:gd name="connsiteX5" fmla="*/ 606924 w 682625"/>
              <a:gd name="connsiteY5" fmla="*/ 1028700 h 1028700"/>
              <a:gd name="connsiteX6" fmla="*/ 425450 w 682625"/>
              <a:gd name="connsiteY6" fmla="*/ 1028700 h 1028700"/>
              <a:gd name="connsiteX7" fmla="*/ 0 w 682625"/>
              <a:gd name="connsiteY7" fmla="*/ 603250 h 1028700"/>
              <a:gd name="connsiteX8" fmla="*/ 0 w 682625"/>
              <a:gd name="connsiteY8" fmla="*/ 425450 h 1028700"/>
              <a:gd name="connsiteX9" fmla="*/ 425450 w 6826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2625" h="1028700">
                <a:moveTo>
                  <a:pt x="425450" y="0"/>
                </a:moveTo>
                <a:lnTo>
                  <a:pt x="606924" y="0"/>
                </a:lnTo>
                <a:lnTo>
                  <a:pt x="636827" y="104831"/>
                </a:lnTo>
                <a:cubicBezTo>
                  <a:pt x="666856" y="237109"/>
                  <a:pt x="682625" y="374069"/>
                  <a:pt x="682625" y="514350"/>
                </a:cubicBezTo>
                <a:cubicBezTo>
                  <a:pt x="682625" y="654630"/>
                  <a:pt x="666856" y="791591"/>
                  <a:pt x="636827" y="923869"/>
                </a:cubicBezTo>
                <a:lnTo>
                  <a:pt x="606924" y="1028700"/>
                </a:lnTo>
                <a:lnTo>
                  <a:pt x="425450" y="1028700"/>
                </a:lnTo>
                <a:cubicBezTo>
                  <a:pt x="190480" y="1028700"/>
                  <a:pt x="0" y="838220"/>
                  <a:pt x="0" y="603250"/>
                </a:cubicBezTo>
                <a:lnTo>
                  <a:pt x="0" y="425450"/>
                </a:lnTo>
                <a:cubicBezTo>
                  <a:pt x="0" y="190480"/>
                  <a:pt x="190480" y="0"/>
                  <a:pt x="42545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44704F9C-B18D-8D9B-2360-5119108B9C97}"/>
              </a:ext>
            </a:extLst>
          </p:cNvPr>
          <p:cNvSpPr/>
          <p:nvPr/>
        </p:nvSpPr>
        <p:spPr>
          <a:xfrm>
            <a:off x="4078088" y="4330700"/>
            <a:ext cx="1128912" cy="908940"/>
          </a:xfrm>
          <a:custGeom>
            <a:avLst/>
            <a:gdLst>
              <a:gd name="connsiteX0" fmla="*/ 0 w 1128912"/>
              <a:gd name="connsiteY0" fmla="*/ 0 h 908940"/>
              <a:gd name="connsiteX1" fmla="*/ 703462 w 1128912"/>
              <a:gd name="connsiteY1" fmla="*/ 0 h 908940"/>
              <a:gd name="connsiteX2" fmla="*/ 1128912 w 1128912"/>
              <a:gd name="connsiteY2" fmla="*/ 425450 h 908940"/>
              <a:gd name="connsiteX3" fmla="*/ 1128912 w 1128912"/>
              <a:gd name="connsiteY3" fmla="*/ 603250 h 908940"/>
              <a:gd name="connsiteX4" fmla="*/ 1004301 w 1128912"/>
              <a:gd name="connsiteY4" fmla="*/ 904089 h 908940"/>
              <a:gd name="connsiteX5" fmla="*/ 998422 w 1128912"/>
              <a:gd name="connsiteY5" fmla="*/ 908940 h 908940"/>
              <a:gd name="connsiteX6" fmla="*/ 943403 w 1128912"/>
              <a:gd name="connsiteY6" fmla="*/ 885049 h 908940"/>
              <a:gd name="connsiteX7" fmla="*/ 35738 w 1128912"/>
              <a:gd name="connsiteY7" fmla="*/ 66872 h 908940"/>
              <a:gd name="connsiteX8" fmla="*/ 0 w 1128912"/>
              <a:gd name="connsiteY8" fmla="*/ 0 h 9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912" h="908940">
                <a:moveTo>
                  <a:pt x="0" y="0"/>
                </a:moveTo>
                <a:lnTo>
                  <a:pt x="703462" y="0"/>
                </a:lnTo>
                <a:cubicBezTo>
                  <a:pt x="938432" y="0"/>
                  <a:pt x="1128912" y="190480"/>
                  <a:pt x="1128912" y="425450"/>
                </a:cubicBezTo>
                <a:lnTo>
                  <a:pt x="1128912" y="603250"/>
                </a:lnTo>
                <a:cubicBezTo>
                  <a:pt x="1128912" y="720735"/>
                  <a:pt x="1081292" y="827098"/>
                  <a:pt x="1004301" y="904089"/>
                </a:cubicBezTo>
                <a:lnTo>
                  <a:pt x="998422" y="908940"/>
                </a:lnTo>
                <a:lnTo>
                  <a:pt x="943403" y="885049"/>
                </a:lnTo>
                <a:cubicBezTo>
                  <a:pt x="560108" y="697359"/>
                  <a:pt x="243956" y="412377"/>
                  <a:pt x="35738" y="66872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D2878D70-CFB0-E955-058F-34D81B0A73D0}"/>
              </a:ext>
            </a:extLst>
          </p:cNvPr>
          <p:cNvSpPr/>
          <p:nvPr/>
        </p:nvSpPr>
        <p:spPr>
          <a:xfrm>
            <a:off x="6985000" y="4330700"/>
            <a:ext cx="1128912" cy="908940"/>
          </a:xfrm>
          <a:custGeom>
            <a:avLst/>
            <a:gdLst>
              <a:gd name="connsiteX0" fmla="*/ 425450 w 1128912"/>
              <a:gd name="connsiteY0" fmla="*/ 0 h 908940"/>
              <a:gd name="connsiteX1" fmla="*/ 1128912 w 1128912"/>
              <a:gd name="connsiteY1" fmla="*/ 0 h 908940"/>
              <a:gd name="connsiteX2" fmla="*/ 1093174 w 1128912"/>
              <a:gd name="connsiteY2" fmla="*/ 66872 h 908940"/>
              <a:gd name="connsiteX3" fmla="*/ 185509 w 1128912"/>
              <a:gd name="connsiteY3" fmla="*/ 885049 h 908940"/>
              <a:gd name="connsiteX4" fmla="*/ 130490 w 1128912"/>
              <a:gd name="connsiteY4" fmla="*/ 908940 h 908940"/>
              <a:gd name="connsiteX5" fmla="*/ 124611 w 1128912"/>
              <a:gd name="connsiteY5" fmla="*/ 904089 h 908940"/>
              <a:gd name="connsiteX6" fmla="*/ 0 w 1128912"/>
              <a:gd name="connsiteY6" fmla="*/ 603250 h 908940"/>
              <a:gd name="connsiteX7" fmla="*/ 0 w 1128912"/>
              <a:gd name="connsiteY7" fmla="*/ 425450 h 908940"/>
              <a:gd name="connsiteX8" fmla="*/ 425450 w 1128912"/>
              <a:gd name="connsiteY8" fmla="*/ 0 h 90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912" h="908940">
                <a:moveTo>
                  <a:pt x="425450" y="0"/>
                </a:moveTo>
                <a:lnTo>
                  <a:pt x="1128912" y="0"/>
                </a:lnTo>
                <a:lnTo>
                  <a:pt x="1093174" y="66872"/>
                </a:lnTo>
                <a:cubicBezTo>
                  <a:pt x="884956" y="412377"/>
                  <a:pt x="568804" y="697359"/>
                  <a:pt x="185509" y="885049"/>
                </a:cubicBezTo>
                <a:lnTo>
                  <a:pt x="130490" y="908940"/>
                </a:lnTo>
                <a:lnTo>
                  <a:pt x="124611" y="904089"/>
                </a:lnTo>
                <a:cubicBezTo>
                  <a:pt x="47620" y="827098"/>
                  <a:pt x="0" y="720735"/>
                  <a:pt x="0" y="603250"/>
                </a:cubicBezTo>
                <a:lnTo>
                  <a:pt x="0" y="425450"/>
                </a:lnTo>
                <a:cubicBezTo>
                  <a:pt x="0" y="190480"/>
                  <a:pt x="190480" y="0"/>
                  <a:pt x="425450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F782C8F-C324-AA80-F32C-F7C8EBCFA740}"/>
              </a:ext>
            </a:extLst>
          </p:cNvPr>
          <p:cNvSpPr/>
          <p:nvPr/>
        </p:nvSpPr>
        <p:spPr>
          <a:xfrm>
            <a:off x="1333500" y="1498600"/>
            <a:ext cx="3743010" cy="1028700"/>
          </a:xfrm>
          <a:custGeom>
            <a:avLst/>
            <a:gdLst>
              <a:gd name="connsiteX0" fmla="*/ 425450 w 3743010"/>
              <a:gd name="connsiteY0" fmla="*/ 0 h 1028700"/>
              <a:gd name="connsiteX1" fmla="*/ 3448050 w 3743010"/>
              <a:gd name="connsiteY1" fmla="*/ 0 h 1028700"/>
              <a:gd name="connsiteX2" fmla="*/ 3685923 w 3743010"/>
              <a:gd name="connsiteY2" fmla="*/ 72660 h 1028700"/>
              <a:gd name="connsiteX3" fmla="*/ 3743010 w 3743010"/>
              <a:gd name="connsiteY3" fmla="*/ 119760 h 1028700"/>
              <a:gd name="connsiteX4" fmla="*/ 3687991 w 3743010"/>
              <a:gd name="connsiteY4" fmla="*/ 143651 h 1028700"/>
              <a:gd name="connsiteX5" fmla="*/ 2780326 w 3743010"/>
              <a:gd name="connsiteY5" fmla="*/ 961828 h 1028700"/>
              <a:gd name="connsiteX6" fmla="*/ 2744588 w 3743010"/>
              <a:gd name="connsiteY6" fmla="*/ 1028700 h 1028700"/>
              <a:gd name="connsiteX7" fmla="*/ 425450 w 3743010"/>
              <a:gd name="connsiteY7" fmla="*/ 1028700 h 1028700"/>
              <a:gd name="connsiteX8" fmla="*/ 0 w 3743010"/>
              <a:gd name="connsiteY8" fmla="*/ 603250 h 1028700"/>
              <a:gd name="connsiteX9" fmla="*/ 0 w 3743010"/>
              <a:gd name="connsiteY9" fmla="*/ 425450 h 1028700"/>
              <a:gd name="connsiteX10" fmla="*/ 425450 w 3743010"/>
              <a:gd name="connsiteY10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3010" h="1028700">
                <a:moveTo>
                  <a:pt x="425450" y="0"/>
                </a:moveTo>
                <a:lnTo>
                  <a:pt x="3448050" y="0"/>
                </a:lnTo>
                <a:cubicBezTo>
                  <a:pt x="3536164" y="0"/>
                  <a:pt x="3618021" y="26786"/>
                  <a:pt x="3685923" y="72660"/>
                </a:cubicBezTo>
                <a:lnTo>
                  <a:pt x="3743010" y="119760"/>
                </a:lnTo>
                <a:lnTo>
                  <a:pt x="3687991" y="143651"/>
                </a:lnTo>
                <a:cubicBezTo>
                  <a:pt x="3304696" y="331341"/>
                  <a:pt x="2988544" y="616323"/>
                  <a:pt x="2780326" y="961828"/>
                </a:cubicBezTo>
                <a:lnTo>
                  <a:pt x="2744588" y="1028700"/>
                </a:lnTo>
                <a:lnTo>
                  <a:pt x="425450" y="1028700"/>
                </a:lnTo>
                <a:cubicBezTo>
                  <a:pt x="190480" y="1028700"/>
                  <a:pt x="0" y="838220"/>
                  <a:pt x="0" y="603250"/>
                </a:cubicBezTo>
                <a:lnTo>
                  <a:pt x="0" y="425450"/>
                </a:lnTo>
                <a:cubicBezTo>
                  <a:pt x="0" y="190480"/>
                  <a:pt x="190480" y="0"/>
                  <a:pt x="42545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E751A564-87E4-1B90-DB4F-B7FD7DEED346}"/>
              </a:ext>
            </a:extLst>
          </p:cNvPr>
          <p:cNvSpPr/>
          <p:nvPr/>
        </p:nvSpPr>
        <p:spPr>
          <a:xfrm>
            <a:off x="7115490" y="1498600"/>
            <a:ext cx="3743010" cy="1028700"/>
          </a:xfrm>
          <a:custGeom>
            <a:avLst/>
            <a:gdLst>
              <a:gd name="connsiteX0" fmla="*/ 294960 w 3743010"/>
              <a:gd name="connsiteY0" fmla="*/ 0 h 1028700"/>
              <a:gd name="connsiteX1" fmla="*/ 3317560 w 3743010"/>
              <a:gd name="connsiteY1" fmla="*/ 0 h 1028700"/>
              <a:gd name="connsiteX2" fmla="*/ 3743010 w 3743010"/>
              <a:gd name="connsiteY2" fmla="*/ 425450 h 1028700"/>
              <a:gd name="connsiteX3" fmla="*/ 3743010 w 3743010"/>
              <a:gd name="connsiteY3" fmla="*/ 603250 h 1028700"/>
              <a:gd name="connsiteX4" fmla="*/ 3317560 w 3743010"/>
              <a:gd name="connsiteY4" fmla="*/ 1028700 h 1028700"/>
              <a:gd name="connsiteX5" fmla="*/ 998422 w 3743010"/>
              <a:gd name="connsiteY5" fmla="*/ 1028700 h 1028700"/>
              <a:gd name="connsiteX6" fmla="*/ 962684 w 3743010"/>
              <a:gd name="connsiteY6" fmla="*/ 961828 h 1028700"/>
              <a:gd name="connsiteX7" fmla="*/ 55019 w 3743010"/>
              <a:gd name="connsiteY7" fmla="*/ 143651 h 1028700"/>
              <a:gd name="connsiteX8" fmla="*/ 0 w 3743010"/>
              <a:gd name="connsiteY8" fmla="*/ 119760 h 1028700"/>
              <a:gd name="connsiteX9" fmla="*/ 57087 w 3743010"/>
              <a:gd name="connsiteY9" fmla="*/ 72660 h 1028700"/>
              <a:gd name="connsiteX10" fmla="*/ 294960 w 3743010"/>
              <a:gd name="connsiteY10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3010" h="1028700">
                <a:moveTo>
                  <a:pt x="294960" y="0"/>
                </a:moveTo>
                <a:lnTo>
                  <a:pt x="3317560" y="0"/>
                </a:lnTo>
                <a:cubicBezTo>
                  <a:pt x="3552530" y="0"/>
                  <a:pt x="3743010" y="190480"/>
                  <a:pt x="3743010" y="425450"/>
                </a:cubicBezTo>
                <a:lnTo>
                  <a:pt x="3743010" y="603250"/>
                </a:lnTo>
                <a:cubicBezTo>
                  <a:pt x="3743010" y="838220"/>
                  <a:pt x="3552530" y="1028700"/>
                  <a:pt x="3317560" y="1028700"/>
                </a:cubicBezTo>
                <a:lnTo>
                  <a:pt x="998422" y="1028700"/>
                </a:lnTo>
                <a:lnTo>
                  <a:pt x="962684" y="961828"/>
                </a:lnTo>
                <a:cubicBezTo>
                  <a:pt x="754466" y="616323"/>
                  <a:pt x="438314" y="331341"/>
                  <a:pt x="55019" y="143651"/>
                </a:cubicBezTo>
                <a:lnTo>
                  <a:pt x="0" y="119760"/>
                </a:lnTo>
                <a:lnTo>
                  <a:pt x="57087" y="72660"/>
                </a:lnTo>
                <a:cubicBezTo>
                  <a:pt x="124989" y="26786"/>
                  <a:pt x="206846" y="0"/>
                  <a:pt x="29496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2E1C5F0F-10B7-1AE1-C3E6-1689CDFA08D7}"/>
              </a:ext>
            </a:extLst>
          </p:cNvPr>
          <p:cNvSpPr/>
          <p:nvPr/>
        </p:nvSpPr>
        <p:spPr>
          <a:xfrm>
            <a:off x="650875" y="2914650"/>
            <a:ext cx="3266576" cy="1028700"/>
          </a:xfrm>
          <a:custGeom>
            <a:avLst/>
            <a:gdLst>
              <a:gd name="connsiteX0" fmla="*/ 425450 w 3266576"/>
              <a:gd name="connsiteY0" fmla="*/ 0 h 1028700"/>
              <a:gd name="connsiteX1" fmla="*/ 3266576 w 3266576"/>
              <a:gd name="connsiteY1" fmla="*/ 0 h 1028700"/>
              <a:gd name="connsiteX2" fmla="*/ 3236673 w 3266576"/>
              <a:gd name="connsiteY2" fmla="*/ 104831 h 1028700"/>
              <a:gd name="connsiteX3" fmla="*/ 3190875 w 3266576"/>
              <a:gd name="connsiteY3" fmla="*/ 514350 h 1028700"/>
              <a:gd name="connsiteX4" fmla="*/ 3236673 w 3266576"/>
              <a:gd name="connsiteY4" fmla="*/ 923869 h 1028700"/>
              <a:gd name="connsiteX5" fmla="*/ 3266576 w 3266576"/>
              <a:gd name="connsiteY5" fmla="*/ 1028700 h 1028700"/>
              <a:gd name="connsiteX6" fmla="*/ 425450 w 3266576"/>
              <a:gd name="connsiteY6" fmla="*/ 1028700 h 1028700"/>
              <a:gd name="connsiteX7" fmla="*/ 0 w 3266576"/>
              <a:gd name="connsiteY7" fmla="*/ 603250 h 1028700"/>
              <a:gd name="connsiteX8" fmla="*/ 0 w 3266576"/>
              <a:gd name="connsiteY8" fmla="*/ 425450 h 1028700"/>
              <a:gd name="connsiteX9" fmla="*/ 425450 w 3266576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6576" h="1028700">
                <a:moveTo>
                  <a:pt x="425450" y="0"/>
                </a:moveTo>
                <a:lnTo>
                  <a:pt x="3266576" y="0"/>
                </a:lnTo>
                <a:lnTo>
                  <a:pt x="3236673" y="104831"/>
                </a:lnTo>
                <a:cubicBezTo>
                  <a:pt x="3206645" y="237109"/>
                  <a:pt x="3190875" y="374069"/>
                  <a:pt x="3190875" y="514350"/>
                </a:cubicBezTo>
                <a:cubicBezTo>
                  <a:pt x="3190875" y="654630"/>
                  <a:pt x="3206645" y="791591"/>
                  <a:pt x="3236673" y="923869"/>
                </a:cubicBezTo>
                <a:lnTo>
                  <a:pt x="3266576" y="1028700"/>
                </a:lnTo>
                <a:lnTo>
                  <a:pt x="425450" y="1028700"/>
                </a:lnTo>
                <a:cubicBezTo>
                  <a:pt x="190480" y="1028700"/>
                  <a:pt x="0" y="838220"/>
                  <a:pt x="0" y="603250"/>
                </a:cubicBezTo>
                <a:lnTo>
                  <a:pt x="0" y="425450"/>
                </a:lnTo>
                <a:cubicBezTo>
                  <a:pt x="0" y="190480"/>
                  <a:pt x="190480" y="0"/>
                  <a:pt x="42545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4A5F580-A4DE-AE5B-B58A-30657C355BE1}"/>
              </a:ext>
            </a:extLst>
          </p:cNvPr>
          <p:cNvSpPr/>
          <p:nvPr/>
        </p:nvSpPr>
        <p:spPr>
          <a:xfrm>
            <a:off x="8274549" y="2914650"/>
            <a:ext cx="3266576" cy="1028700"/>
          </a:xfrm>
          <a:custGeom>
            <a:avLst/>
            <a:gdLst>
              <a:gd name="connsiteX0" fmla="*/ 0 w 3266576"/>
              <a:gd name="connsiteY0" fmla="*/ 0 h 1028700"/>
              <a:gd name="connsiteX1" fmla="*/ 2841126 w 3266576"/>
              <a:gd name="connsiteY1" fmla="*/ 0 h 1028700"/>
              <a:gd name="connsiteX2" fmla="*/ 3266576 w 3266576"/>
              <a:gd name="connsiteY2" fmla="*/ 425450 h 1028700"/>
              <a:gd name="connsiteX3" fmla="*/ 3266576 w 3266576"/>
              <a:gd name="connsiteY3" fmla="*/ 603250 h 1028700"/>
              <a:gd name="connsiteX4" fmla="*/ 2841126 w 3266576"/>
              <a:gd name="connsiteY4" fmla="*/ 1028700 h 1028700"/>
              <a:gd name="connsiteX5" fmla="*/ 0 w 3266576"/>
              <a:gd name="connsiteY5" fmla="*/ 1028700 h 1028700"/>
              <a:gd name="connsiteX6" fmla="*/ 29903 w 3266576"/>
              <a:gd name="connsiteY6" fmla="*/ 923869 h 1028700"/>
              <a:gd name="connsiteX7" fmla="*/ 75701 w 3266576"/>
              <a:gd name="connsiteY7" fmla="*/ 514350 h 1028700"/>
              <a:gd name="connsiteX8" fmla="*/ 29903 w 3266576"/>
              <a:gd name="connsiteY8" fmla="*/ 104831 h 1028700"/>
              <a:gd name="connsiteX9" fmla="*/ 0 w 3266576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66576" h="1028700">
                <a:moveTo>
                  <a:pt x="0" y="0"/>
                </a:moveTo>
                <a:lnTo>
                  <a:pt x="2841126" y="0"/>
                </a:lnTo>
                <a:cubicBezTo>
                  <a:pt x="3076096" y="0"/>
                  <a:pt x="3266576" y="190480"/>
                  <a:pt x="3266576" y="425450"/>
                </a:cubicBezTo>
                <a:lnTo>
                  <a:pt x="3266576" y="603250"/>
                </a:lnTo>
                <a:cubicBezTo>
                  <a:pt x="3266576" y="838220"/>
                  <a:pt x="3076096" y="1028700"/>
                  <a:pt x="2841126" y="1028700"/>
                </a:cubicBezTo>
                <a:lnTo>
                  <a:pt x="0" y="1028700"/>
                </a:lnTo>
                <a:lnTo>
                  <a:pt x="29903" y="923869"/>
                </a:lnTo>
                <a:cubicBezTo>
                  <a:pt x="59932" y="791591"/>
                  <a:pt x="75701" y="654630"/>
                  <a:pt x="75701" y="514350"/>
                </a:cubicBezTo>
                <a:cubicBezTo>
                  <a:pt x="75701" y="374069"/>
                  <a:pt x="59932" y="237109"/>
                  <a:pt x="29903" y="104831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2B8C47EE-4F2A-E48D-02C3-6A02B595E665}"/>
              </a:ext>
            </a:extLst>
          </p:cNvPr>
          <p:cNvSpPr/>
          <p:nvPr/>
        </p:nvSpPr>
        <p:spPr>
          <a:xfrm>
            <a:off x="1333500" y="4330700"/>
            <a:ext cx="3743010" cy="1028700"/>
          </a:xfrm>
          <a:custGeom>
            <a:avLst/>
            <a:gdLst>
              <a:gd name="connsiteX0" fmla="*/ 425450 w 3743010"/>
              <a:gd name="connsiteY0" fmla="*/ 0 h 1028700"/>
              <a:gd name="connsiteX1" fmla="*/ 2744588 w 3743010"/>
              <a:gd name="connsiteY1" fmla="*/ 0 h 1028700"/>
              <a:gd name="connsiteX2" fmla="*/ 2780326 w 3743010"/>
              <a:gd name="connsiteY2" fmla="*/ 66872 h 1028700"/>
              <a:gd name="connsiteX3" fmla="*/ 3687991 w 3743010"/>
              <a:gd name="connsiteY3" fmla="*/ 885049 h 1028700"/>
              <a:gd name="connsiteX4" fmla="*/ 3743010 w 3743010"/>
              <a:gd name="connsiteY4" fmla="*/ 908940 h 1028700"/>
              <a:gd name="connsiteX5" fmla="*/ 3685923 w 3743010"/>
              <a:gd name="connsiteY5" fmla="*/ 956040 h 1028700"/>
              <a:gd name="connsiteX6" fmla="*/ 3448050 w 3743010"/>
              <a:gd name="connsiteY6" fmla="*/ 1028700 h 1028700"/>
              <a:gd name="connsiteX7" fmla="*/ 425450 w 3743010"/>
              <a:gd name="connsiteY7" fmla="*/ 1028700 h 1028700"/>
              <a:gd name="connsiteX8" fmla="*/ 0 w 3743010"/>
              <a:gd name="connsiteY8" fmla="*/ 603250 h 1028700"/>
              <a:gd name="connsiteX9" fmla="*/ 0 w 3743010"/>
              <a:gd name="connsiteY9" fmla="*/ 425450 h 1028700"/>
              <a:gd name="connsiteX10" fmla="*/ 425450 w 3743010"/>
              <a:gd name="connsiteY10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3010" h="1028700">
                <a:moveTo>
                  <a:pt x="425450" y="0"/>
                </a:moveTo>
                <a:lnTo>
                  <a:pt x="2744588" y="0"/>
                </a:lnTo>
                <a:lnTo>
                  <a:pt x="2780326" y="66872"/>
                </a:lnTo>
                <a:cubicBezTo>
                  <a:pt x="2988544" y="412377"/>
                  <a:pt x="3304696" y="697359"/>
                  <a:pt x="3687991" y="885049"/>
                </a:cubicBezTo>
                <a:lnTo>
                  <a:pt x="3743010" y="908940"/>
                </a:lnTo>
                <a:lnTo>
                  <a:pt x="3685923" y="956040"/>
                </a:lnTo>
                <a:cubicBezTo>
                  <a:pt x="3618021" y="1001914"/>
                  <a:pt x="3536164" y="1028700"/>
                  <a:pt x="3448050" y="1028700"/>
                </a:cubicBezTo>
                <a:lnTo>
                  <a:pt x="425450" y="1028700"/>
                </a:lnTo>
                <a:cubicBezTo>
                  <a:pt x="190480" y="1028700"/>
                  <a:pt x="0" y="838220"/>
                  <a:pt x="0" y="603250"/>
                </a:cubicBezTo>
                <a:lnTo>
                  <a:pt x="0" y="425450"/>
                </a:lnTo>
                <a:cubicBezTo>
                  <a:pt x="0" y="190480"/>
                  <a:pt x="190480" y="0"/>
                  <a:pt x="42545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5E374577-7B25-E18A-B744-11D3D1FC7BE0}"/>
              </a:ext>
            </a:extLst>
          </p:cNvPr>
          <p:cNvSpPr/>
          <p:nvPr/>
        </p:nvSpPr>
        <p:spPr>
          <a:xfrm>
            <a:off x="7115490" y="4330700"/>
            <a:ext cx="3743010" cy="1028700"/>
          </a:xfrm>
          <a:custGeom>
            <a:avLst/>
            <a:gdLst>
              <a:gd name="connsiteX0" fmla="*/ 998422 w 3743010"/>
              <a:gd name="connsiteY0" fmla="*/ 0 h 1028700"/>
              <a:gd name="connsiteX1" fmla="*/ 3317560 w 3743010"/>
              <a:gd name="connsiteY1" fmla="*/ 0 h 1028700"/>
              <a:gd name="connsiteX2" fmla="*/ 3743010 w 3743010"/>
              <a:gd name="connsiteY2" fmla="*/ 425450 h 1028700"/>
              <a:gd name="connsiteX3" fmla="*/ 3743010 w 3743010"/>
              <a:gd name="connsiteY3" fmla="*/ 603250 h 1028700"/>
              <a:gd name="connsiteX4" fmla="*/ 3317560 w 3743010"/>
              <a:gd name="connsiteY4" fmla="*/ 1028700 h 1028700"/>
              <a:gd name="connsiteX5" fmla="*/ 294960 w 3743010"/>
              <a:gd name="connsiteY5" fmla="*/ 1028700 h 1028700"/>
              <a:gd name="connsiteX6" fmla="*/ 57087 w 3743010"/>
              <a:gd name="connsiteY6" fmla="*/ 956040 h 1028700"/>
              <a:gd name="connsiteX7" fmla="*/ 0 w 3743010"/>
              <a:gd name="connsiteY7" fmla="*/ 908940 h 1028700"/>
              <a:gd name="connsiteX8" fmla="*/ 55019 w 3743010"/>
              <a:gd name="connsiteY8" fmla="*/ 885049 h 1028700"/>
              <a:gd name="connsiteX9" fmla="*/ 962684 w 3743010"/>
              <a:gd name="connsiteY9" fmla="*/ 66872 h 1028700"/>
              <a:gd name="connsiteX10" fmla="*/ 998422 w 3743010"/>
              <a:gd name="connsiteY10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3010" h="1028700">
                <a:moveTo>
                  <a:pt x="998422" y="0"/>
                </a:moveTo>
                <a:lnTo>
                  <a:pt x="3317560" y="0"/>
                </a:lnTo>
                <a:cubicBezTo>
                  <a:pt x="3552530" y="0"/>
                  <a:pt x="3743010" y="190480"/>
                  <a:pt x="3743010" y="425450"/>
                </a:cubicBezTo>
                <a:lnTo>
                  <a:pt x="3743010" y="603250"/>
                </a:lnTo>
                <a:cubicBezTo>
                  <a:pt x="3743010" y="838220"/>
                  <a:pt x="3552530" y="1028700"/>
                  <a:pt x="3317560" y="1028700"/>
                </a:cubicBezTo>
                <a:lnTo>
                  <a:pt x="294960" y="1028700"/>
                </a:lnTo>
                <a:cubicBezTo>
                  <a:pt x="206846" y="1028700"/>
                  <a:pt x="124989" y="1001914"/>
                  <a:pt x="57087" y="956040"/>
                </a:cubicBezTo>
                <a:lnTo>
                  <a:pt x="0" y="908940"/>
                </a:lnTo>
                <a:lnTo>
                  <a:pt x="55019" y="885049"/>
                </a:lnTo>
                <a:cubicBezTo>
                  <a:pt x="438314" y="697359"/>
                  <a:pt x="754466" y="412377"/>
                  <a:pt x="962684" y="66872"/>
                </a:cubicBezTo>
                <a:lnTo>
                  <a:pt x="99842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292100" dir="5400000" algn="ctr" rotWithShape="0">
              <a:srgbClr val="000000">
                <a:alpha val="49859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99000">
                    <a:schemeClr val="bg1"/>
                  </a:gs>
                </a:gsLst>
                <a:lin ang="16200000" scaled="1"/>
                <a:tileRect/>
              </a:gra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0D2E29-CBF7-BC58-399B-9B4C84BA5EEC}"/>
              </a:ext>
            </a:extLst>
          </p:cNvPr>
          <p:cNvSpPr/>
          <p:nvPr/>
        </p:nvSpPr>
        <p:spPr>
          <a:xfrm>
            <a:off x="4540787" y="170649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F8E5DC-EDE1-7E8F-CA98-48EE683AF141}"/>
              </a:ext>
            </a:extLst>
          </p:cNvPr>
          <p:cNvSpPr/>
          <p:nvPr/>
        </p:nvSpPr>
        <p:spPr>
          <a:xfrm>
            <a:off x="3953051" y="291465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0D1921-90A0-17B2-5B5A-EB80B50A2A97}"/>
              </a:ext>
            </a:extLst>
          </p:cNvPr>
          <p:cNvSpPr/>
          <p:nvPr/>
        </p:nvSpPr>
        <p:spPr>
          <a:xfrm>
            <a:off x="4559720" y="42109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475786-2E16-682F-6E1F-CECCEDB1B30F}"/>
              </a:ext>
            </a:extLst>
          </p:cNvPr>
          <p:cNvSpPr/>
          <p:nvPr/>
        </p:nvSpPr>
        <p:spPr>
          <a:xfrm>
            <a:off x="7013733" y="4210940"/>
            <a:ext cx="5357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395EAA-36AE-7946-D9DB-5F833B0A5136}"/>
              </a:ext>
            </a:extLst>
          </p:cNvPr>
          <p:cNvSpPr/>
          <p:nvPr/>
        </p:nvSpPr>
        <p:spPr>
          <a:xfrm>
            <a:off x="7703225" y="292674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37AABC-8774-0C0D-A61D-60A92A70FB6B}"/>
              </a:ext>
            </a:extLst>
          </p:cNvPr>
          <p:cNvSpPr/>
          <p:nvPr/>
        </p:nvSpPr>
        <p:spPr>
          <a:xfrm>
            <a:off x="7036456" y="170649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fr-F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0D2FBDA-8B3A-06E0-ECAA-9BE4F8055A32}"/>
              </a:ext>
            </a:extLst>
          </p:cNvPr>
          <p:cNvSpPr txBox="1"/>
          <p:nvPr/>
        </p:nvSpPr>
        <p:spPr>
          <a:xfrm>
            <a:off x="1640687" y="1618360"/>
            <a:ext cx="25997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2"/>
              </a:lnSpc>
            </a:pPr>
            <a:r>
              <a:rPr lang="en-US" sz="1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Préparation des données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73AF000-CAA3-6FFF-0D62-59752695F9C6}"/>
              </a:ext>
            </a:extLst>
          </p:cNvPr>
          <p:cNvSpPr txBox="1"/>
          <p:nvPr/>
        </p:nvSpPr>
        <p:spPr>
          <a:xfrm>
            <a:off x="615275" y="3126557"/>
            <a:ext cx="322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Conception des </a:t>
            </a:r>
            <a:r>
              <a:rPr lang="en-US" sz="1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r>
              <a:rPr lang="en-US" sz="1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CNN</a:t>
            </a:r>
            <a:endParaRPr lang="fr-F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848D3CE-C7DC-D788-5208-3C4A79459717}"/>
              </a:ext>
            </a:extLst>
          </p:cNvPr>
          <p:cNvSpPr txBox="1"/>
          <p:nvPr/>
        </p:nvSpPr>
        <p:spPr>
          <a:xfrm>
            <a:off x="1489151" y="4409354"/>
            <a:ext cx="2751261" cy="871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72"/>
              </a:lnSpc>
            </a:pPr>
            <a:r>
              <a:rPr lang="fr-FR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des </a:t>
            </a:r>
            <a:r>
              <a:rPr lang="fr-FR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modèles</a:t>
            </a:r>
            <a:r>
              <a:rPr lang="fr-FR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172"/>
              </a:lnSpc>
            </a:pPr>
            <a:endParaRPr lang="en-US" sz="1400" b="1" dirty="0">
              <a:latin typeface="Times New Roman" panose="02020603050405020304" pitchFamily="18" charset="0"/>
              <a:ea typeface="Telegraf"/>
              <a:cs typeface="Times New Roman" panose="02020603050405020304" pitchFamily="18" charset="0"/>
              <a:sym typeface="Telegraf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7703A0B-7693-5648-D9BD-9692972C672B}"/>
              </a:ext>
            </a:extLst>
          </p:cNvPr>
          <p:cNvSpPr txBox="1"/>
          <p:nvPr/>
        </p:nvSpPr>
        <p:spPr>
          <a:xfrm>
            <a:off x="8008938" y="4564051"/>
            <a:ext cx="2491397" cy="4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72"/>
              </a:lnSpc>
            </a:pPr>
            <a:r>
              <a:rPr lang="en-US" sz="1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Évaluation des modèles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BEBD227-6181-A9DD-83FD-B1A716902014}"/>
              </a:ext>
            </a:extLst>
          </p:cNvPr>
          <p:cNvSpPr txBox="1"/>
          <p:nvPr/>
        </p:nvSpPr>
        <p:spPr>
          <a:xfrm>
            <a:off x="8420638" y="3203008"/>
            <a:ext cx="233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Améliorations des modèles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414F2819-F125-3F02-F22E-43DD65B89C6C}"/>
              </a:ext>
            </a:extLst>
          </p:cNvPr>
          <p:cNvSpPr txBox="1"/>
          <p:nvPr/>
        </p:nvSpPr>
        <p:spPr>
          <a:xfrm>
            <a:off x="7623636" y="1741031"/>
            <a:ext cx="3409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Visualisations des résultats et conclusion 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2A370F4-240B-914C-44CA-D2E2E078F993}"/>
              </a:ext>
            </a:extLst>
          </p:cNvPr>
          <p:cNvSpPr/>
          <p:nvPr/>
        </p:nvSpPr>
        <p:spPr>
          <a:xfrm>
            <a:off x="5017192" y="3095287"/>
            <a:ext cx="22052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Présentation</a:t>
            </a:r>
            <a:endParaRPr lang="fr-FR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9EF365FB-557D-1188-5931-F9BA414526DE}"/>
              </a:ext>
            </a:extLst>
          </p:cNvPr>
          <p:cNvSpPr/>
          <p:nvPr/>
        </p:nvSpPr>
        <p:spPr>
          <a:xfrm>
            <a:off x="68243" y="66227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CFF2C1A2-6CDE-8BF5-CA60-3312BE3C51E6}"/>
              </a:ext>
            </a:extLst>
          </p:cNvPr>
          <p:cNvSpPr/>
          <p:nvPr/>
        </p:nvSpPr>
        <p:spPr>
          <a:xfrm>
            <a:off x="10827370" y="42073"/>
            <a:ext cx="1296387" cy="833116"/>
          </a:xfrm>
          <a:custGeom>
            <a:avLst/>
            <a:gdLst/>
            <a:ahLst/>
            <a:cxnLst/>
            <a:rect l="l" t="t" r="r" b="b"/>
            <a:pathLst>
              <a:path w="1946061" h="2150142">
                <a:moveTo>
                  <a:pt x="0" y="0"/>
                </a:moveTo>
                <a:lnTo>
                  <a:pt x="1946061" y="0"/>
                </a:lnTo>
                <a:lnTo>
                  <a:pt x="1946061" y="2150142"/>
                </a:lnTo>
                <a:lnTo>
                  <a:pt x="0" y="2150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94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361" y="300427"/>
            <a:ext cx="4045278" cy="532689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Préparation des données</a:t>
            </a:r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endParaRPr lang="fr-FR" sz="2400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232B2A8D-377B-2E19-4B38-7AA7E02A0E94}"/>
              </a:ext>
            </a:extLst>
          </p:cNvPr>
          <p:cNvSpPr/>
          <p:nvPr/>
        </p:nvSpPr>
        <p:spPr>
          <a:xfrm>
            <a:off x="0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6" name="Image 5" descr="Une image contenant symbole, Rectangle, conception&#10;&#10;Description générée automatiquement">
            <a:extLst>
              <a:ext uri="{FF2B5EF4-FFF2-40B4-BE49-F238E27FC236}">
                <a16:creationId xmlns:a16="http://schemas.microsoft.com/office/drawing/2014/main" id="{72F6379C-59F3-DE95-C0CE-438E2572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984" y="65187"/>
            <a:ext cx="890954" cy="767929"/>
          </a:xfrm>
          <a:prstGeom prst="rect">
            <a:avLst/>
          </a:prstGeom>
        </p:spPr>
      </p:pic>
      <p:sp>
        <p:nvSpPr>
          <p:cNvPr id="4" name="Freeform 13">
            <a:extLst>
              <a:ext uri="{FF2B5EF4-FFF2-40B4-BE49-F238E27FC236}">
                <a16:creationId xmlns:a16="http://schemas.microsoft.com/office/drawing/2014/main" id="{AF3DC0E5-CFE3-2CC6-ED27-878B69AAC657}"/>
              </a:ext>
            </a:extLst>
          </p:cNvPr>
          <p:cNvSpPr/>
          <p:nvPr/>
        </p:nvSpPr>
        <p:spPr>
          <a:xfrm>
            <a:off x="245013" y="1458097"/>
            <a:ext cx="6244277" cy="3657600"/>
          </a:xfrm>
          <a:custGeom>
            <a:avLst/>
            <a:gdLst/>
            <a:ahLst/>
            <a:cxnLst/>
            <a:rect l="l" t="t" r="r" b="b"/>
            <a:pathLst>
              <a:path w="9579221" h="3855636">
                <a:moveTo>
                  <a:pt x="0" y="0"/>
                </a:moveTo>
                <a:lnTo>
                  <a:pt x="9579221" y="0"/>
                </a:lnTo>
                <a:lnTo>
                  <a:pt x="9579221" y="3855637"/>
                </a:lnTo>
                <a:lnTo>
                  <a:pt x="0" y="3855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4678088C-6B8A-F3BF-F6F9-53690B6EB818}"/>
              </a:ext>
            </a:extLst>
          </p:cNvPr>
          <p:cNvSpPr/>
          <p:nvPr/>
        </p:nvSpPr>
        <p:spPr>
          <a:xfrm>
            <a:off x="6835975" y="1668162"/>
            <a:ext cx="4671170" cy="3447535"/>
          </a:xfrm>
          <a:custGeom>
            <a:avLst/>
            <a:gdLst/>
            <a:ahLst/>
            <a:cxnLst/>
            <a:rect l="l" t="t" r="r" b="b"/>
            <a:pathLst>
              <a:path w="6248476" h="3483525">
                <a:moveTo>
                  <a:pt x="0" y="0"/>
                </a:moveTo>
                <a:lnTo>
                  <a:pt x="6248476" y="0"/>
                </a:lnTo>
                <a:lnTo>
                  <a:pt x="6248476" y="3483526"/>
                </a:lnTo>
                <a:lnTo>
                  <a:pt x="0" y="3483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74" y="331292"/>
            <a:ext cx="5007040" cy="501824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Conception des </a:t>
            </a:r>
            <a:r>
              <a:rPr lang="en-US" sz="2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CNN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373626" y="1893987"/>
            <a:ext cx="2340077" cy="7213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CNN 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2939845" y="1893987"/>
            <a:ext cx="3401961" cy="658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Modèle 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CNN Simple avec early stopping &amp; </a:t>
            </a:r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Kernel regularizer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C9BA2-6302-FEE9-95B0-C1DAA3B4DBF5}"/>
              </a:ext>
            </a:extLst>
          </p:cNvPr>
          <p:cNvSpPr/>
          <p:nvPr/>
        </p:nvSpPr>
        <p:spPr>
          <a:xfrm>
            <a:off x="6685936" y="1893987"/>
            <a:ext cx="2241755" cy="658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Modèle VGG16 “créé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E1EFC-44A8-A3AA-652B-EE42B5D7576B}"/>
              </a:ext>
            </a:extLst>
          </p:cNvPr>
          <p:cNvSpPr/>
          <p:nvPr/>
        </p:nvSpPr>
        <p:spPr>
          <a:xfrm>
            <a:off x="9271821" y="1893987"/>
            <a:ext cx="2418734" cy="6587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Modèle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 VGG16 “</a:t>
            </a:r>
            <a:r>
              <a:rPr lang="en-US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importé</a:t>
            </a:r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”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FF9A4EE-0299-6A2E-7470-E2EE554B5A75}"/>
              </a:ext>
            </a:extLst>
          </p:cNvPr>
          <p:cNvCxnSpPr>
            <a:cxnSpLocks/>
          </p:cNvCxnSpPr>
          <p:nvPr/>
        </p:nvCxnSpPr>
        <p:spPr>
          <a:xfrm>
            <a:off x="1377387" y="2615381"/>
            <a:ext cx="0" cy="18408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15286-2F3C-63EA-B81D-740980F324AB}"/>
              </a:ext>
            </a:extLst>
          </p:cNvPr>
          <p:cNvSpPr/>
          <p:nvPr/>
        </p:nvSpPr>
        <p:spPr>
          <a:xfrm>
            <a:off x="373626" y="4457771"/>
            <a:ext cx="2651226" cy="1840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377,003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377,003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 fontAlgn="base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 Apprendre à créer un modèle simple et se familiariser aux CNN</a:t>
            </a:r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05F9C1-8F5E-9A80-E841-C24941CA533C}"/>
              </a:ext>
            </a:extLst>
          </p:cNvPr>
          <p:cNvSpPr/>
          <p:nvPr/>
        </p:nvSpPr>
        <p:spPr>
          <a:xfrm>
            <a:off x="3271777" y="4456252"/>
            <a:ext cx="2620856" cy="1840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377,003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377,003</a:t>
            </a:r>
          </a:p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 fontAlgn="base"/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 Améliorer un modèle pour éviter le surapprentissage</a:t>
            </a:r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932456-F7CD-C815-C516-C2EFEB7AE5C6}"/>
              </a:ext>
            </a:extLst>
          </p:cNvPr>
          <p:cNvSpPr/>
          <p:nvPr/>
        </p:nvSpPr>
        <p:spPr>
          <a:xfrm>
            <a:off x="6299365" y="4473052"/>
            <a:ext cx="2628326" cy="182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</a:t>
            </a:r>
            <a:r>
              <a:rPr lang="fr-FR" sz="1400" b="1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3,388,523</a:t>
            </a:r>
            <a:r>
              <a:rPr lang="fr-FR" sz="1400" b="0" i="0" u="none" strike="noStrike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 fontAlgn="base"/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3,386,987</a:t>
            </a:r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1,536</a:t>
            </a:r>
          </a:p>
          <a:p>
            <a:pPr algn="l" fontAlgn="base"/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 Utiliser un modèle adapté à la reconnaissance d’images</a:t>
            </a:r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08B29-F6DE-EE56-AFAB-122B8D48D7A8}"/>
              </a:ext>
            </a:extLst>
          </p:cNvPr>
          <p:cNvSpPr/>
          <p:nvPr/>
        </p:nvSpPr>
        <p:spPr>
          <a:xfrm>
            <a:off x="9091478" y="4446385"/>
            <a:ext cx="2599077" cy="1850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15,122,795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 fontAlgn="base"/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15,121,259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trainable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params: </a:t>
            </a:r>
            <a:r>
              <a:rPr lang="fr-FR" sz="1400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1,536</a:t>
            </a:r>
          </a:p>
          <a:p>
            <a:pPr algn="l" fontAlgn="base"/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0" i="0" u="none" strike="noStrik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: Utiliser un modèle prêt à l’emploi et adapté au cas d’utilisation</a:t>
            </a:r>
            <a:endParaRPr lang="fr-FR" sz="1400" b="0" i="0" u="none" strike="noStrike" dirty="0">
              <a:solidFill>
                <a:srgbClr val="00A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0474DFA-2D20-9AC5-17BD-E9E065256EE2}"/>
              </a:ext>
            </a:extLst>
          </p:cNvPr>
          <p:cNvCxnSpPr/>
          <p:nvPr/>
        </p:nvCxnSpPr>
        <p:spPr>
          <a:xfrm>
            <a:off x="4514127" y="2552749"/>
            <a:ext cx="0" cy="18936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7362B0B-4304-A66E-D731-7CA6B3E6BE87}"/>
              </a:ext>
            </a:extLst>
          </p:cNvPr>
          <p:cNvCxnSpPr>
            <a:stCxn id="16" idx="2"/>
          </p:cNvCxnSpPr>
          <p:nvPr/>
        </p:nvCxnSpPr>
        <p:spPr>
          <a:xfrm>
            <a:off x="7806814" y="2552749"/>
            <a:ext cx="29247" cy="19203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184623B-44FA-8D3C-6329-FD85BC8A84BF}"/>
              </a:ext>
            </a:extLst>
          </p:cNvPr>
          <p:cNvCxnSpPr>
            <a:cxnSpLocks/>
          </p:cNvCxnSpPr>
          <p:nvPr/>
        </p:nvCxnSpPr>
        <p:spPr>
          <a:xfrm>
            <a:off x="10347767" y="2615381"/>
            <a:ext cx="0" cy="18310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9" name="Image 48" descr="Une image contenant symbole, Rectangle, conception&#10;&#10;Description générée automatiquement">
            <a:extLst>
              <a:ext uri="{FF2B5EF4-FFF2-40B4-BE49-F238E27FC236}">
                <a16:creationId xmlns:a16="http://schemas.microsoft.com/office/drawing/2014/main" id="{1F2305EA-7D72-BC01-7DE4-8210F340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046" y="0"/>
            <a:ext cx="890954" cy="76792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41B7D1-32AA-3B85-7FEF-06A9468C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0AF00"/>
                </a:solidFill>
                <a:effectLst/>
                <a:latin typeface="Menlo"/>
              </a:rPr>
              <a:t>15,121,259</a:t>
            </a:r>
            <a:r>
              <a:rPr kumimoji="0" lang="fr-FR" altLang="fr-FR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7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6" name="Image 5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8005CBFA-22F9-D42F-F72A-0A79E784E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911" y="0"/>
            <a:ext cx="792583" cy="8331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334815" y="1246432"/>
            <a:ext cx="410944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Sur données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originelles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334815" y="3533283"/>
            <a:ext cx="452613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Avec augmentation des images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15286-2F3C-63EA-B81D-740980F324AB}"/>
              </a:ext>
            </a:extLst>
          </p:cNvPr>
          <p:cNvSpPr/>
          <p:nvPr/>
        </p:nvSpPr>
        <p:spPr>
          <a:xfrm>
            <a:off x="6158869" y="1933874"/>
            <a:ext cx="1946132" cy="83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97,28%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98,13%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7,02%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9EFE0C62-1D43-3EB3-3F2C-A84F85671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20" y="1624942"/>
            <a:ext cx="2869984" cy="1594199"/>
          </a:xfrm>
          <a:prstGeom prst="rect">
            <a:avLst/>
          </a:prstGeom>
        </p:spPr>
      </p:pic>
      <p:pic>
        <p:nvPicPr>
          <p:cNvPr id="11" name="Image 10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9BF2DB4A-5CD3-1AAB-A15F-E55C2AC87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130" y="1624941"/>
            <a:ext cx="2615003" cy="1594199"/>
          </a:xfrm>
          <a:prstGeom prst="rect">
            <a:avLst/>
          </a:prstGeom>
        </p:spPr>
      </p:pic>
      <p:sp>
        <p:nvSpPr>
          <p:cNvPr id="12" name="Freeform 25">
            <a:extLst>
              <a:ext uri="{FF2B5EF4-FFF2-40B4-BE49-F238E27FC236}">
                <a16:creationId xmlns:a16="http://schemas.microsoft.com/office/drawing/2014/main" id="{DF8612DF-6EE7-E41C-C403-254D8B00181C}"/>
              </a:ext>
            </a:extLst>
          </p:cNvPr>
          <p:cNvSpPr/>
          <p:nvPr/>
        </p:nvSpPr>
        <p:spPr>
          <a:xfrm>
            <a:off x="334815" y="3961838"/>
            <a:ext cx="2724178" cy="1509129"/>
          </a:xfrm>
          <a:custGeom>
            <a:avLst/>
            <a:gdLst/>
            <a:ahLst/>
            <a:cxnLst/>
            <a:rect l="l" t="t" r="r" b="b"/>
            <a:pathLst>
              <a:path w="4264894" h="3134621">
                <a:moveTo>
                  <a:pt x="0" y="0"/>
                </a:moveTo>
                <a:lnTo>
                  <a:pt x="4264894" y="0"/>
                </a:lnTo>
                <a:lnTo>
                  <a:pt x="4264894" y="3134622"/>
                </a:lnTo>
                <a:lnTo>
                  <a:pt x="0" y="3134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8C2E88D8-BCE8-A2C0-29B1-97300BD128C9}"/>
              </a:ext>
            </a:extLst>
          </p:cNvPr>
          <p:cNvSpPr/>
          <p:nvPr/>
        </p:nvSpPr>
        <p:spPr>
          <a:xfrm>
            <a:off x="3124782" y="4010965"/>
            <a:ext cx="2638953" cy="1513756"/>
          </a:xfrm>
          <a:custGeom>
            <a:avLst/>
            <a:gdLst/>
            <a:ahLst/>
            <a:cxnLst/>
            <a:rect l="l" t="t" r="r" b="b"/>
            <a:pathLst>
              <a:path w="4318511" h="3037898">
                <a:moveTo>
                  <a:pt x="0" y="0"/>
                </a:moveTo>
                <a:lnTo>
                  <a:pt x="4318511" y="0"/>
                </a:lnTo>
                <a:lnTo>
                  <a:pt x="4318511" y="3037898"/>
                </a:lnTo>
                <a:lnTo>
                  <a:pt x="0" y="3037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AF9336-D1C8-4AC2-D5F6-D1D44B46A8B1}"/>
              </a:ext>
            </a:extLst>
          </p:cNvPr>
          <p:cNvSpPr/>
          <p:nvPr/>
        </p:nvSpPr>
        <p:spPr>
          <a:xfrm>
            <a:off x="5985981" y="4225317"/>
            <a:ext cx="2119020" cy="982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96,67%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10,94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,48%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,78%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E784DEF3-0C89-B3D8-CBB1-41DD865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327" y="331292"/>
            <a:ext cx="4898468" cy="501824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 CNN « Simple »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03F87-06E1-1C1C-166F-586F38192A2F}"/>
              </a:ext>
            </a:extLst>
          </p:cNvPr>
          <p:cNvSpPr/>
          <p:nvPr/>
        </p:nvSpPr>
        <p:spPr>
          <a:xfrm>
            <a:off x="8554279" y="3042198"/>
            <a:ext cx="2983035" cy="982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 </a:t>
            </a: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Très bon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fort risque de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surrapprentissage</a:t>
            </a:r>
            <a:endParaRPr lang="fr-FR" sz="160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334815" y="1246432"/>
            <a:ext cx="410944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Sur données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originelles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334815" y="3533283"/>
            <a:ext cx="452613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Avec augmentation des images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E784DEF3-0C89-B3D8-CBB1-41DD865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326" y="331291"/>
            <a:ext cx="6845821" cy="600997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 CNN « Simple » </a:t>
            </a:r>
            <a:br>
              <a:rPr lang="fr-FR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fr-FR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Avec </a:t>
            </a: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early stopping et  kernel regularization 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03F87-06E1-1C1C-166F-586F38192A2F}"/>
              </a:ext>
            </a:extLst>
          </p:cNvPr>
          <p:cNvSpPr/>
          <p:nvPr/>
        </p:nvSpPr>
        <p:spPr>
          <a:xfrm>
            <a:off x="8721846" y="2903382"/>
            <a:ext cx="2983035" cy="159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 </a:t>
            </a: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Données originelles : très bon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Données augmentées : mauvais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 modèle n’arrive pas à apprendre  </a:t>
            </a:r>
          </a:p>
        </p:txBody>
      </p:sp>
      <p:pic>
        <p:nvPicPr>
          <p:cNvPr id="4" name="Image 3" descr="Une image contenant Panneau de signalisation, signalisation, limite de vitesse, cercle&#10;&#10;Description générée automatiquement">
            <a:extLst>
              <a:ext uri="{FF2B5EF4-FFF2-40B4-BE49-F238E27FC236}">
                <a16:creationId xmlns:a16="http://schemas.microsoft.com/office/drawing/2014/main" id="{800A7DF2-F1FB-0430-D696-4DE426BF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269" y="44265"/>
            <a:ext cx="873225" cy="942742"/>
          </a:xfrm>
          <a:prstGeom prst="rect">
            <a:avLst/>
          </a:prstGeom>
        </p:spPr>
      </p:pic>
      <p:sp>
        <p:nvSpPr>
          <p:cNvPr id="5" name="Freeform 22">
            <a:extLst>
              <a:ext uri="{FF2B5EF4-FFF2-40B4-BE49-F238E27FC236}">
                <a16:creationId xmlns:a16="http://schemas.microsoft.com/office/drawing/2014/main" id="{DA208F63-C4D1-5955-A344-299A72975C9B}"/>
              </a:ext>
            </a:extLst>
          </p:cNvPr>
          <p:cNvSpPr/>
          <p:nvPr/>
        </p:nvSpPr>
        <p:spPr>
          <a:xfrm>
            <a:off x="361932" y="1673396"/>
            <a:ext cx="2929723" cy="1556271"/>
          </a:xfrm>
          <a:custGeom>
            <a:avLst/>
            <a:gdLst/>
            <a:ahLst/>
            <a:cxnLst/>
            <a:rect l="l" t="t" r="r" b="b"/>
            <a:pathLst>
              <a:path w="4644631" h="3497809">
                <a:moveTo>
                  <a:pt x="0" y="0"/>
                </a:moveTo>
                <a:lnTo>
                  <a:pt x="4644632" y="0"/>
                </a:lnTo>
                <a:lnTo>
                  <a:pt x="4644632" y="3497809"/>
                </a:lnTo>
                <a:lnTo>
                  <a:pt x="0" y="3497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EC3041D5-FDBC-2742-DC16-89AE13561F86}"/>
              </a:ext>
            </a:extLst>
          </p:cNvPr>
          <p:cNvSpPr/>
          <p:nvPr/>
        </p:nvSpPr>
        <p:spPr>
          <a:xfrm>
            <a:off x="3214764" y="1677308"/>
            <a:ext cx="2822395" cy="1592950"/>
          </a:xfrm>
          <a:custGeom>
            <a:avLst/>
            <a:gdLst/>
            <a:ahLst/>
            <a:cxnLst/>
            <a:rect l="l" t="t" r="r" b="b"/>
            <a:pathLst>
              <a:path w="4312555" h="3398481">
                <a:moveTo>
                  <a:pt x="0" y="0"/>
                </a:moveTo>
                <a:lnTo>
                  <a:pt x="4312555" y="0"/>
                </a:lnTo>
                <a:lnTo>
                  <a:pt x="4312555" y="3398481"/>
                </a:lnTo>
                <a:lnTo>
                  <a:pt x="0" y="339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125BD34C-E645-C165-E065-CEA6B104F74B}"/>
              </a:ext>
            </a:extLst>
          </p:cNvPr>
          <p:cNvSpPr/>
          <p:nvPr/>
        </p:nvSpPr>
        <p:spPr>
          <a:xfrm>
            <a:off x="200882" y="4024367"/>
            <a:ext cx="2988488" cy="1491207"/>
          </a:xfrm>
          <a:custGeom>
            <a:avLst/>
            <a:gdLst/>
            <a:ahLst/>
            <a:cxnLst/>
            <a:rect l="l" t="t" r="r" b="b"/>
            <a:pathLst>
              <a:path w="4149505" h="2990189">
                <a:moveTo>
                  <a:pt x="0" y="0"/>
                </a:moveTo>
                <a:lnTo>
                  <a:pt x="4149505" y="0"/>
                </a:lnTo>
                <a:lnTo>
                  <a:pt x="4149505" y="2990188"/>
                </a:lnTo>
                <a:lnTo>
                  <a:pt x="0" y="29901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26">
            <a:extLst>
              <a:ext uri="{FF2B5EF4-FFF2-40B4-BE49-F238E27FC236}">
                <a16:creationId xmlns:a16="http://schemas.microsoft.com/office/drawing/2014/main" id="{A4A5534C-AEF1-61FE-947C-190A3DC5658A}"/>
              </a:ext>
            </a:extLst>
          </p:cNvPr>
          <p:cNvSpPr/>
          <p:nvPr/>
        </p:nvSpPr>
        <p:spPr>
          <a:xfrm>
            <a:off x="3120685" y="4024367"/>
            <a:ext cx="2647147" cy="1448352"/>
          </a:xfrm>
          <a:custGeom>
            <a:avLst/>
            <a:gdLst/>
            <a:ahLst/>
            <a:cxnLst/>
            <a:rect l="l" t="t" r="r" b="b"/>
            <a:pathLst>
              <a:path w="3893317" h="2889884">
                <a:moveTo>
                  <a:pt x="0" y="0"/>
                </a:moveTo>
                <a:lnTo>
                  <a:pt x="3893316" y="0"/>
                </a:lnTo>
                <a:lnTo>
                  <a:pt x="3893316" y="2889884"/>
                </a:lnTo>
                <a:lnTo>
                  <a:pt x="0" y="28898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8F778C-1997-63FE-A26C-DA0AA25CF0F8}"/>
              </a:ext>
            </a:extLst>
          </p:cNvPr>
          <p:cNvSpPr/>
          <p:nvPr/>
        </p:nvSpPr>
        <p:spPr>
          <a:xfrm>
            <a:off x="6435260" y="2057225"/>
            <a:ext cx="2119019" cy="83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92,09%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37,69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94,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33,</a:t>
            </a:r>
            <a:r>
              <a:rPr lang="fr-FR" sz="1400" b="1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58F53-AC5D-B89B-20E0-B2EA362B727F}"/>
              </a:ext>
            </a:extLst>
          </p:cNvPr>
          <p:cNvSpPr/>
          <p:nvPr/>
        </p:nvSpPr>
        <p:spPr>
          <a:xfrm>
            <a:off x="6264657" y="4257458"/>
            <a:ext cx="2113756" cy="982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0,69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,55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0,62%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394,01%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334815" y="1246432"/>
            <a:ext cx="410944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Sur données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originelles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334815" y="3533283"/>
            <a:ext cx="4526134" cy="3331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pen Sans Bold"/>
              </a:rPr>
              <a:t>Avec augmentation des images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E784DEF3-0C89-B3D8-CBB1-41DD865A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326" y="331291"/>
            <a:ext cx="6845821" cy="600997"/>
          </a:xfrm>
        </p:spPr>
        <p:txBody>
          <a:bodyPr>
            <a:no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 VGG16 « créé »</a:t>
            </a:r>
            <a:endParaRPr lang="fr-FR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F03F87-06E1-1C1C-166F-586F38192A2F}"/>
              </a:ext>
            </a:extLst>
          </p:cNvPr>
          <p:cNvSpPr/>
          <p:nvPr/>
        </p:nvSpPr>
        <p:spPr>
          <a:xfrm>
            <a:off x="8721846" y="2903382"/>
            <a:ext cx="2983035" cy="2672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i="0" u="sng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: </a:t>
            </a: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Données originelles : très bon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Données augmentées : 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toujours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mauvais </a:t>
            </a:r>
            <a:r>
              <a:rPr lang="fr-F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 modèle n’arrive pas à apprendre  </a:t>
            </a:r>
          </a:p>
          <a:p>
            <a:pPr marL="285750" indent="-285750" algn="l" fontAlgn="base">
              <a:buFontTx/>
              <a:buChar char="-"/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base">
              <a:buFontTx/>
              <a:buChar char="-"/>
            </a:pPr>
            <a:endParaRPr lang="fr-F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l’augmentation des données perturbe le fonctionnement de nos modèles</a:t>
            </a:r>
          </a:p>
        </p:txBody>
      </p:sp>
      <p:pic>
        <p:nvPicPr>
          <p:cNvPr id="4" name="Image 3" descr="Une image contenant Panneau de signalisation, signalisation, limite de vitesse, cercle&#10;&#10;Description générée automatiquement">
            <a:extLst>
              <a:ext uri="{FF2B5EF4-FFF2-40B4-BE49-F238E27FC236}">
                <a16:creationId xmlns:a16="http://schemas.microsoft.com/office/drawing/2014/main" id="{800A7DF2-F1FB-0430-D696-4DE426BF2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269" y="44265"/>
            <a:ext cx="873225" cy="942742"/>
          </a:xfrm>
          <a:prstGeom prst="rect">
            <a:avLst/>
          </a:prstGeom>
        </p:spPr>
      </p:pic>
      <p:sp>
        <p:nvSpPr>
          <p:cNvPr id="6" name="Freeform 25">
            <a:extLst>
              <a:ext uri="{FF2B5EF4-FFF2-40B4-BE49-F238E27FC236}">
                <a16:creationId xmlns:a16="http://schemas.microsoft.com/office/drawing/2014/main" id="{4A9DA9D5-B7A9-2812-48DB-8C1ABB135A9B}"/>
              </a:ext>
            </a:extLst>
          </p:cNvPr>
          <p:cNvSpPr/>
          <p:nvPr/>
        </p:nvSpPr>
        <p:spPr>
          <a:xfrm>
            <a:off x="123616" y="4034482"/>
            <a:ext cx="2809000" cy="1541510"/>
          </a:xfrm>
          <a:custGeom>
            <a:avLst/>
            <a:gdLst/>
            <a:ahLst/>
            <a:cxnLst/>
            <a:rect l="l" t="t" r="r" b="b"/>
            <a:pathLst>
              <a:path w="4096285" h="3059526">
                <a:moveTo>
                  <a:pt x="0" y="0"/>
                </a:moveTo>
                <a:lnTo>
                  <a:pt x="4096285" y="0"/>
                </a:lnTo>
                <a:lnTo>
                  <a:pt x="4096285" y="3059526"/>
                </a:lnTo>
                <a:lnTo>
                  <a:pt x="0" y="3059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22">
            <a:extLst>
              <a:ext uri="{FF2B5EF4-FFF2-40B4-BE49-F238E27FC236}">
                <a16:creationId xmlns:a16="http://schemas.microsoft.com/office/drawing/2014/main" id="{1EB6562F-0506-D362-EBBB-89560BAD0541}"/>
              </a:ext>
            </a:extLst>
          </p:cNvPr>
          <p:cNvSpPr/>
          <p:nvPr/>
        </p:nvSpPr>
        <p:spPr>
          <a:xfrm>
            <a:off x="220807" y="1701348"/>
            <a:ext cx="2958851" cy="1541510"/>
          </a:xfrm>
          <a:custGeom>
            <a:avLst/>
            <a:gdLst/>
            <a:ahLst/>
            <a:cxnLst/>
            <a:rect l="l" t="t" r="r" b="b"/>
            <a:pathLst>
              <a:path w="4314809" h="3328119">
                <a:moveTo>
                  <a:pt x="0" y="0"/>
                </a:moveTo>
                <a:lnTo>
                  <a:pt x="4314809" y="0"/>
                </a:lnTo>
                <a:lnTo>
                  <a:pt x="4314809" y="3328119"/>
                </a:lnTo>
                <a:lnTo>
                  <a:pt x="0" y="3328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9C0C9069-9EC6-BC4A-99AB-74F857FF0B21}"/>
              </a:ext>
            </a:extLst>
          </p:cNvPr>
          <p:cNvSpPr/>
          <p:nvPr/>
        </p:nvSpPr>
        <p:spPr>
          <a:xfrm>
            <a:off x="3067864" y="1725320"/>
            <a:ext cx="2752790" cy="1541510"/>
          </a:xfrm>
          <a:custGeom>
            <a:avLst/>
            <a:gdLst/>
            <a:ahLst/>
            <a:cxnLst/>
            <a:rect l="l" t="t" r="r" b="b"/>
            <a:pathLst>
              <a:path w="4199532" h="3334264">
                <a:moveTo>
                  <a:pt x="0" y="0"/>
                </a:moveTo>
                <a:lnTo>
                  <a:pt x="4199532" y="0"/>
                </a:lnTo>
                <a:lnTo>
                  <a:pt x="4199532" y="3334264"/>
                </a:lnTo>
                <a:lnTo>
                  <a:pt x="0" y="33342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02015B32-87CC-4FC2-3221-A9E0F8533EB7}"/>
              </a:ext>
            </a:extLst>
          </p:cNvPr>
          <p:cNvSpPr/>
          <p:nvPr/>
        </p:nvSpPr>
        <p:spPr>
          <a:xfrm>
            <a:off x="2814586" y="4034482"/>
            <a:ext cx="2651208" cy="1541510"/>
          </a:xfrm>
          <a:custGeom>
            <a:avLst/>
            <a:gdLst/>
            <a:ahLst/>
            <a:cxnLst/>
            <a:rect l="l" t="t" r="r" b="b"/>
            <a:pathLst>
              <a:path w="3866180" h="3006264">
                <a:moveTo>
                  <a:pt x="0" y="0"/>
                </a:moveTo>
                <a:lnTo>
                  <a:pt x="3866180" y="0"/>
                </a:lnTo>
                <a:lnTo>
                  <a:pt x="3866180" y="3006264"/>
                </a:lnTo>
                <a:lnTo>
                  <a:pt x="0" y="3006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AD1547-AC3E-DBB1-C93D-80C7C8A79048}"/>
              </a:ext>
            </a:extLst>
          </p:cNvPr>
          <p:cNvSpPr/>
          <p:nvPr/>
        </p:nvSpPr>
        <p:spPr>
          <a:xfrm>
            <a:off x="5981045" y="1932884"/>
            <a:ext cx="2119020" cy="8331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,73%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32,5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99,17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,59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E90B8-9441-82B6-8BB8-1107F4035693}"/>
              </a:ext>
            </a:extLst>
          </p:cNvPr>
          <p:cNvSpPr/>
          <p:nvPr/>
        </p:nvSpPr>
        <p:spPr>
          <a:xfrm>
            <a:off x="5981045" y="4237006"/>
            <a:ext cx="2119020" cy="982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16,58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243,3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fr-FR" sz="1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,32%</a:t>
            </a:r>
          </a:p>
          <a:p>
            <a:pPr fontAlgn="base"/>
            <a:r>
              <a:rPr lang="fr-F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Val_loss</a:t>
            </a:r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352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,67%</a:t>
            </a:r>
            <a:endParaRPr lang="fr-FR" sz="14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8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361" y="259084"/>
            <a:ext cx="3582379" cy="501824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en-US" sz="2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Évaluation</a:t>
            </a: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des </a:t>
            </a:r>
            <a:r>
              <a:rPr lang="en-US" sz="2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412815" y="1459162"/>
            <a:ext cx="2340077" cy="481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Modèles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CNN 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3001473" y="1411462"/>
            <a:ext cx="5036896" cy="501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3"/>
              </a:lnSpc>
            </a:pP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Modèles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CNN Simple avec early stopping &amp; Kernel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regularizer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C9BA2-6302-FEE9-95B0-C1DAA3B4DBF5}"/>
              </a:ext>
            </a:extLst>
          </p:cNvPr>
          <p:cNvSpPr/>
          <p:nvPr/>
        </p:nvSpPr>
        <p:spPr>
          <a:xfrm>
            <a:off x="8197190" y="1374147"/>
            <a:ext cx="3257391" cy="566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11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VGG16 (avec données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originelles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15286-2F3C-63EA-B81D-740980F324AB}"/>
              </a:ext>
            </a:extLst>
          </p:cNvPr>
          <p:cNvSpPr/>
          <p:nvPr/>
        </p:nvSpPr>
        <p:spPr>
          <a:xfrm>
            <a:off x="487861" y="2193246"/>
            <a:ext cx="2005720" cy="329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80,60%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05F9C1-8F5E-9A80-E841-C24941CA533C}"/>
              </a:ext>
            </a:extLst>
          </p:cNvPr>
          <p:cNvSpPr/>
          <p:nvPr/>
        </p:nvSpPr>
        <p:spPr>
          <a:xfrm>
            <a:off x="4636842" y="2202148"/>
            <a:ext cx="1975350" cy="3294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80,62%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932456-F7CD-C815-C516-C2EFEB7AE5C6}"/>
              </a:ext>
            </a:extLst>
          </p:cNvPr>
          <p:cNvSpPr/>
          <p:nvPr/>
        </p:nvSpPr>
        <p:spPr>
          <a:xfrm>
            <a:off x="8695559" y="2144363"/>
            <a:ext cx="2005720" cy="387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400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89,06%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Image 48" descr="Une image contenant symbole, Rectangle, conception&#10;&#10;Description générée automatiquement">
            <a:extLst>
              <a:ext uri="{FF2B5EF4-FFF2-40B4-BE49-F238E27FC236}">
                <a16:creationId xmlns:a16="http://schemas.microsoft.com/office/drawing/2014/main" id="{1F2305EA-7D72-BC01-7DE4-8210F340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046" y="0"/>
            <a:ext cx="890954" cy="767929"/>
          </a:xfrm>
          <a:prstGeom prst="rect">
            <a:avLst/>
          </a:prstGeom>
        </p:spPr>
      </p:pic>
      <p:sp>
        <p:nvSpPr>
          <p:cNvPr id="33" name="Freeform 17">
            <a:extLst>
              <a:ext uri="{FF2B5EF4-FFF2-40B4-BE49-F238E27FC236}">
                <a16:creationId xmlns:a16="http://schemas.microsoft.com/office/drawing/2014/main" id="{F5E41835-49F3-9D20-72B8-24251F989340}"/>
              </a:ext>
            </a:extLst>
          </p:cNvPr>
          <p:cNvSpPr/>
          <p:nvPr/>
        </p:nvSpPr>
        <p:spPr>
          <a:xfrm>
            <a:off x="4036101" y="3065664"/>
            <a:ext cx="6666909" cy="3675211"/>
          </a:xfrm>
          <a:custGeom>
            <a:avLst/>
            <a:gdLst/>
            <a:ahLst/>
            <a:cxnLst/>
            <a:rect l="l" t="t" r="r" b="b"/>
            <a:pathLst>
              <a:path w="7916864" h="5719934">
                <a:moveTo>
                  <a:pt x="0" y="0"/>
                </a:moveTo>
                <a:lnTo>
                  <a:pt x="7916864" y="0"/>
                </a:lnTo>
                <a:lnTo>
                  <a:pt x="7916864" y="5719934"/>
                </a:lnTo>
                <a:lnTo>
                  <a:pt x="0" y="5719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CDCE0010-A6DC-C01C-7D8B-DAE3B32804FD}"/>
              </a:ext>
            </a:extLst>
          </p:cNvPr>
          <p:cNvSpPr txBox="1">
            <a:spLocks/>
          </p:cNvSpPr>
          <p:nvPr/>
        </p:nvSpPr>
        <p:spPr>
          <a:xfrm>
            <a:off x="164235" y="1069591"/>
            <a:ext cx="4083126" cy="43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Performance des </a:t>
            </a:r>
            <a:r>
              <a:rPr lang="en-US" sz="16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sur le test</a:t>
            </a:r>
            <a:b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8F9BF6C1-3ADE-5641-FF9D-36324CDF5BDB}"/>
              </a:ext>
            </a:extLst>
          </p:cNvPr>
          <p:cNvSpPr txBox="1">
            <a:spLocks/>
          </p:cNvSpPr>
          <p:nvPr/>
        </p:nvSpPr>
        <p:spPr>
          <a:xfrm>
            <a:off x="164235" y="3056762"/>
            <a:ext cx="4168877" cy="501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Courbe</a:t>
            </a: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ROC des 3 </a:t>
            </a:r>
            <a:r>
              <a:rPr lang="en-US" sz="16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  <a:b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7EFDEF-B255-20A1-C057-E55C78178CF7}"/>
              </a:ext>
            </a:extLst>
          </p:cNvPr>
          <p:cNvCxnSpPr>
            <a:stCxn id="14" idx="2"/>
          </p:cNvCxnSpPr>
          <p:nvPr/>
        </p:nvCxnSpPr>
        <p:spPr>
          <a:xfrm flipH="1">
            <a:off x="1582853" y="1940459"/>
            <a:ext cx="1" cy="25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C952B2D-6F62-107A-7891-5F002F4FC4A8}"/>
              </a:ext>
            </a:extLst>
          </p:cNvPr>
          <p:cNvCxnSpPr>
            <a:stCxn id="15" idx="2"/>
          </p:cNvCxnSpPr>
          <p:nvPr/>
        </p:nvCxnSpPr>
        <p:spPr>
          <a:xfrm>
            <a:off x="5519921" y="1913286"/>
            <a:ext cx="0" cy="28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C1D4E9D-779C-C2A8-7606-780CA2287597}"/>
              </a:ext>
            </a:extLst>
          </p:cNvPr>
          <p:cNvCxnSpPr>
            <a:endCxn id="30" idx="0"/>
          </p:cNvCxnSpPr>
          <p:nvPr/>
        </p:nvCxnSpPr>
        <p:spPr>
          <a:xfrm>
            <a:off x="9698419" y="1940459"/>
            <a:ext cx="0" cy="203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25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3E4C2-F483-9EA2-B580-124C3606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908" y="297472"/>
            <a:ext cx="3681234" cy="501824"/>
          </a:xfrm>
        </p:spPr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</a:br>
            <a:r>
              <a:rPr lang="en-US" sz="2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Évaluation</a:t>
            </a:r>
            <a:r>
              <a:rPr lang="en-US" sz="24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des </a:t>
            </a:r>
            <a:r>
              <a:rPr lang="en-US" sz="24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modèles</a:t>
            </a:r>
            <a:b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400" dirty="0"/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763A7FCB-5C0C-418D-98B0-FBC3ADB34AC1}"/>
              </a:ext>
            </a:extLst>
          </p:cNvPr>
          <p:cNvSpPr/>
          <p:nvPr/>
        </p:nvSpPr>
        <p:spPr>
          <a:xfrm>
            <a:off x="50506" y="0"/>
            <a:ext cx="2502969" cy="833116"/>
          </a:xfrm>
          <a:custGeom>
            <a:avLst/>
            <a:gdLst/>
            <a:ahLst/>
            <a:cxnLst/>
            <a:rect l="l" t="t" r="r" b="b"/>
            <a:pathLst>
              <a:path w="4202313" h="1584087">
                <a:moveTo>
                  <a:pt x="0" y="0"/>
                </a:moveTo>
                <a:lnTo>
                  <a:pt x="4202313" y="0"/>
                </a:lnTo>
                <a:lnTo>
                  <a:pt x="4202313" y="1584087"/>
                </a:lnTo>
                <a:lnTo>
                  <a:pt x="0" y="1584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B76B6-74C9-D312-CEA9-8DE447EF1EFE}"/>
              </a:ext>
            </a:extLst>
          </p:cNvPr>
          <p:cNvSpPr/>
          <p:nvPr/>
        </p:nvSpPr>
        <p:spPr>
          <a:xfrm>
            <a:off x="412815" y="1459162"/>
            <a:ext cx="2340077" cy="481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Modèles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CNN Simple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EE4250-C261-2B2C-B023-72D72D2DD778}"/>
              </a:ext>
            </a:extLst>
          </p:cNvPr>
          <p:cNvSpPr/>
          <p:nvPr/>
        </p:nvSpPr>
        <p:spPr>
          <a:xfrm>
            <a:off x="3001473" y="1411462"/>
            <a:ext cx="5036896" cy="5018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3"/>
              </a:lnSpc>
            </a:pP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Modèles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CNN Simple avec early stopping &amp; Kernel </a:t>
            </a:r>
            <a:r>
              <a:rPr lang="en-US" sz="1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regularizer</a:t>
            </a: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C9BA2-6302-FEE9-95B0-C1DAA3B4DBF5}"/>
              </a:ext>
            </a:extLst>
          </p:cNvPr>
          <p:cNvSpPr/>
          <p:nvPr/>
        </p:nvSpPr>
        <p:spPr>
          <a:xfrm>
            <a:off x="8197190" y="1438633"/>
            <a:ext cx="3257391" cy="4746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11"/>
              </a:lnSpc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Modèle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VGG16 (avec données </a:t>
            </a:r>
            <a:r>
              <a:rPr lang="en-US" sz="14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originelles</a:t>
            </a:r>
            <a:r>
              <a:rPr lang="en-US" sz="1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015286-2F3C-63EA-B81D-740980F324AB}"/>
              </a:ext>
            </a:extLst>
          </p:cNvPr>
          <p:cNvSpPr/>
          <p:nvPr/>
        </p:nvSpPr>
        <p:spPr>
          <a:xfrm>
            <a:off x="487861" y="2193246"/>
            <a:ext cx="2005707" cy="776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Précision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Image 48" descr="Une image contenant symbole, Rectangle, conception&#10;&#10;Description générée automatiquement">
            <a:extLst>
              <a:ext uri="{FF2B5EF4-FFF2-40B4-BE49-F238E27FC236}">
                <a16:creationId xmlns:a16="http://schemas.microsoft.com/office/drawing/2014/main" id="{1F2305EA-7D72-BC01-7DE4-8210F340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046" y="0"/>
            <a:ext cx="890954" cy="767929"/>
          </a:xfrm>
          <a:prstGeom prst="rect">
            <a:avLst/>
          </a:prstGeom>
        </p:spPr>
      </p:pic>
      <p:sp>
        <p:nvSpPr>
          <p:cNvPr id="37" name="Titre 1">
            <a:extLst>
              <a:ext uri="{FF2B5EF4-FFF2-40B4-BE49-F238E27FC236}">
                <a16:creationId xmlns:a16="http://schemas.microsoft.com/office/drawing/2014/main" id="{CDCE0010-A6DC-C01C-7D8B-DAE3B32804FD}"/>
              </a:ext>
            </a:extLst>
          </p:cNvPr>
          <p:cNvSpPr txBox="1">
            <a:spLocks/>
          </p:cNvSpPr>
          <p:nvPr/>
        </p:nvSpPr>
        <p:spPr>
          <a:xfrm>
            <a:off x="164235" y="1069591"/>
            <a:ext cx="4083126" cy="432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Métriques</a:t>
            </a: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perfomance</a:t>
            </a:r>
            <a:b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8F9BF6C1-3ADE-5641-FF9D-36324CDF5BDB}"/>
              </a:ext>
            </a:extLst>
          </p:cNvPr>
          <p:cNvSpPr txBox="1">
            <a:spLocks/>
          </p:cNvSpPr>
          <p:nvPr/>
        </p:nvSpPr>
        <p:spPr>
          <a:xfrm>
            <a:off x="216031" y="3222129"/>
            <a:ext cx="4168877" cy="501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Matrices de confusion </a:t>
            </a:r>
            <a:b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16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17EFDEF-B255-20A1-C057-E55C78178CF7}"/>
              </a:ext>
            </a:extLst>
          </p:cNvPr>
          <p:cNvCxnSpPr>
            <a:stCxn id="14" idx="2"/>
          </p:cNvCxnSpPr>
          <p:nvPr/>
        </p:nvCxnSpPr>
        <p:spPr>
          <a:xfrm flipH="1">
            <a:off x="1582853" y="1940459"/>
            <a:ext cx="1" cy="25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DC952B2D-6F62-107A-7891-5F002F4FC4A8}"/>
              </a:ext>
            </a:extLst>
          </p:cNvPr>
          <p:cNvCxnSpPr>
            <a:stCxn id="15" idx="2"/>
          </p:cNvCxnSpPr>
          <p:nvPr/>
        </p:nvCxnSpPr>
        <p:spPr>
          <a:xfrm>
            <a:off x="5519921" y="1913286"/>
            <a:ext cx="0" cy="28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C1D4E9D-779C-C2A8-7606-780CA2287597}"/>
              </a:ext>
            </a:extLst>
          </p:cNvPr>
          <p:cNvCxnSpPr>
            <a:cxnSpLocks/>
          </p:cNvCxnSpPr>
          <p:nvPr/>
        </p:nvCxnSpPr>
        <p:spPr>
          <a:xfrm>
            <a:off x="9698419" y="1913286"/>
            <a:ext cx="0" cy="2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FFD9A5D-FA6B-FDE4-7AE4-881CE848A11A}"/>
              </a:ext>
            </a:extLst>
          </p:cNvPr>
          <p:cNvSpPr/>
          <p:nvPr/>
        </p:nvSpPr>
        <p:spPr>
          <a:xfrm>
            <a:off x="4517065" y="2202148"/>
            <a:ext cx="2005712" cy="776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Précision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85%</a:t>
            </a: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CF286-F895-B374-71F7-45AF69C336E4}"/>
              </a:ext>
            </a:extLst>
          </p:cNvPr>
          <p:cNvSpPr/>
          <p:nvPr/>
        </p:nvSpPr>
        <p:spPr>
          <a:xfrm>
            <a:off x="8823029" y="2153600"/>
            <a:ext cx="2005708" cy="824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fr-F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Précision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Rappel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89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fr-F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</a:t>
            </a:r>
            <a:r>
              <a:rPr lang="fr-FR" sz="14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FR" sz="1400" b="1" dirty="0">
                <a:solidFill>
                  <a:srgbClr val="00A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fr-FR" sz="1400" b="1" i="0" u="none" strike="noStrike" dirty="0">
                <a:solidFill>
                  <a:srgbClr val="00A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endParaRPr lang="fr-FR" sz="1400" dirty="0">
              <a:solidFill>
                <a:srgbClr val="00A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 descr="Une image contenant ligne, capture d’écran, motif&#10;&#10;Description générée automatiquement">
            <a:extLst>
              <a:ext uri="{FF2B5EF4-FFF2-40B4-BE49-F238E27FC236}">
                <a16:creationId xmlns:a16="http://schemas.microsoft.com/office/drawing/2014/main" id="{927406E3-B913-F0BE-30BF-92AA5648A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31" y="3504101"/>
            <a:ext cx="3108633" cy="3108633"/>
          </a:xfrm>
          <a:prstGeom prst="rect">
            <a:avLst/>
          </a:prstGeom>
        </p:spPr>
      </p:pic>
      <p:pic>
        <p:nvPicPr>
          <p:cNvPr id="8" name="Image 7" descr="Une image contenant capture d’écran, ligne, point, motif&#10;&#10;Description générée automatiquement">
            <a:extLst>
              <a:ext uri="{FF2B5EF4-FFF2-40B4-BE49-F238E27FC236}">
                <a16:creationId xmlns:a16="http://schemas.microsoft.com/office/drawing/2014/main" id="{728A8C71-4985-B5B4-E066-71B62FD83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242" y="3504101"/>
            <a:ext cx="3481238" cy="3108633"/>
          </a:xfrm>
          <a:prstGeom prst="rect">
            <a:avLst/>
          </a:prstGeom>
        </p:spPr>
      </p:pic>
      <p:pic>
        <p:nvPicPr>
          <p:cNvPr id="9" name="Image 8" descr="Une image contenant ligne, capture d’écran&#10;&#10;Description générée automatiquement">
            <a:extLst>
              <a:ext uri="{FF2B5EF4-FFF2-40B4-BE49-F238E27FC236}">
                <a16:creationId xmlns:a16="http://schemas.microsoft.com/office/drawing/2014/main" id="{E03D91C0-DA24-D1AC-B9B1-A620AB879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289" y="3567041"/>
            <a:ext cx="3251416" cy="30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33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665</Words>
  <Application>Microsoft Office PowerPoint</Application>
  <PresentationFormat>Grand écran</PresentationFormat>
  <Paragraphs>153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Lato</vt:lpstr>
      <vt:lpstr>Menlo</vt:lpstr>
      <vt:lpstr>Open Sans Bold</vt:lpstr>
      <vt:lpstr>Times New Roman</vt:lpstr>
      <vt:lpstr>Wingdings</vt:lpstr>
      <vt:lpstr>Thème Office</vt:lpstr>
      <vt:lpstr>DEEP LEARNING</vt:lpstr>
      <vt:lpstr>Présentation PowerPoint</vt:lpstr>
      <vt:lpstr> Préparation des données </vt:lpstr>
      <vt:lpstr> Conception des modèles CNN </vt:lpstr>
      <vt:lpstr>Modèle CNN « Simple »</vt:lpstr>
      <vt:lpstr>Modèle CNN « Simple »  Avec early stopping et  kernel regularization </vt:lpstr>
      <vt:lpstr>Modèle VGG16 « créé »</vt:lpstr>
      <vt:lpstr> Évaluation des modèles </vt:lpstr>
      <vt:lpstr> Évaluation des modèles </vt:lpstr>
      <vt:lpstr> Améliorations, visualisations et conclusion  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robinwabo6@gmail.com</dc:creator>
  <cp:lastModifiedBy>Ilias B</cp:lastModifiedBy>
  <cp:revision>16</cp:revision>
  <dcterms:created xsi:type="dcterms:W3CDTF">2022-11-14T13:07:25Z</dcterms:created>
  <dcterms:modified xsi:type="dcterms:W3CDTF">2025-03-12T23:48:00Z</dcterms:modified>
</cp:coreProperties>
</file>