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
  </p:notesMasterIdLst>
  <p:sldIdLst>
    <p:sldId id="256" r:id="rId2"/>
    <p:sldId id="258" r:id="rId3"/>
    <p:sldId id="257"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493"/>
  </p:normalViewPr>
  <p:slideViewPr>
    <p:cSldViewPr snapToGrid="0" snapToObjects="1">
      <p:cViewPr varScale="1">
        <p:scale>
          <a:sx n="76" d="100"/>
          <a:sy n="76" d="100"/>
        </p:scale>
        <p:origin x="216" y="3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CF1046-321D-3A43-A56C-0A29D371A774}" type="datetimeFigureOut">
              <a:rPr lang="en-US" smtClean="0"/>
              <a:t>10/29/19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42E0D0-BDBC-B740-A62F-729E040551DA}" type="slidenum">
              <a:rPr lang="en-US" smtClean="0"/>
              <a:t>‹#›</a:t>
            </a:fld>
            <a:endParaRPr lang="en-US"/>
          </a:p>
        </p:txBody>
      </p:sp>
    </p:spTree>
    <p:extLst>
      <p:ext uri="{BB962C8B-B14F-4D97-AF65-F5344CB8AC3E}">
        <p14:creationId xmlns:p14="http://schemas.microsoft.com/office/powerpoint/2010/main" val="384563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all this area including sides of geometry that face away from the light source, we can use a simple technique. Get the surface normal the direction of the light source, both as unit vectors. Then dot-product them, and that's your brightness.</a:t>
            </a:r>
          </a:p>
          <a:p>
            <a:r>
              <a:rPr lang="en-US" dirty="0"/>
              <a:t>... (hand illustration)</a:t>
            </a:r>
          </a:p>
          <a:p>
            <a:r>
              <a:rPr lang="en-US" dirty="0"/>
              <a:t>For shadows, it's more complicated. First of all, we need to render the geometry from the perspective of the light source, but for each pixel, we don't record the red-blue-green values, we record the distance from the geometry to the camera, in this case, the light source. So then we've got a big grid of distance values called a depth texture, but I recommend thinking of it as a distance texture when we're shadow mapping because it's easier to think about and that's what we're going to use it for.</a:t>
            </a:r>
          </a:p>
          <a:p>
            <a:r>
              <a:rPr lang="en-US" dirty="0"/>
              <a:t>Okay great, so we've got a distance texture now. Let's Render the scene from the normal perspective.</a:t>
            </a:r>
          </a:p>
          <a:p>
            <a:r>
              <a:rPr lang="en-US" dirty="0"/>
              <a:t>When rendering as we normally do, every pixel corresponds to a location in world space of course. Using the information of how the distance texture was rendered, we can run the location through a function that will return the corresponding pixel from the distance texture. For example, we now know that this pixel at the corner of the cube corresponds to a pixel here, on the corner of the cube in the center. What does that tell us? It tells the distance from our location to the light source. And you might be thinking "well, if that's the information we're trying to get, why don't we just compare these two points to get the distance? It'll give the same answer." Yes. It will give us the same answer unless the location we're talking about is in shadow. We can't see any shadow from the perspective of the light source. So what the distance pixel tells us is the distance from about here, to the light source. So our two distance values are now different. When they are different, we can confirm that our location is in shadow, and we darken the pixel.</a:t>
            </a:r>
          </a:p>
        </p:txBody>
      </p:sp>
      <p:sp>
        <p:nvSpPr>
          <p:cNvPr id="4" name="Slide Number Placeholder 3"/>
          <p:cNvSpPr>
            <a:spLocks noGrp="1"/>
          </p:cNvSpPr>
          <p:nvPr>
            <p:ph type="sldNum" sz="quarter" idx="5"/>
          </p:nvPr>
        </p:nvSpPr>
        <p:spPr/>
        <p:txBody>
          <a:bodyPr/>
          <a:lstStyle/>
          <a:p>
            <a:fld id="{6842E0D0-BDBC-B740-A62F-729E040551DA}" type="slidenum">
              <a:rPr lang="en-US" smtClean="0"/>
              <a:t>4</a:t>
            </a:fld>
            <a:endParaRPr lang="en-US"/>
          </a:p>
        </p:txBody>
      </p:sp>
    </p:spTree>
    <p:extLst>
      <p:ext uri="{BB962C8B-B14F-4D97-AF65-F5344CB8AC3E}">
        <p14:creationId xmlns:p14="http://schemas.microsoft.com/office/powerpoint/2010/main" val="1270450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think the main risk whenever working to a deadline, especially when aiming to learn something new is that I can underestimate how much I can do in the timeframe; there are lots of unknowns; that's kind of the point of this sort of project. I've structured this project so that I get the basics done first (classical shadow mapping) then I can squeeze in as many incremental changes as the time allows.</a:t>
            </a:r>
          </a:p>
        </p:txBody>
      </p:sp>
      <p:sp>
        <p:nvSpPr>
          <p:cNvPr id="4" name="Slide Number Placeholder 3"/>
          <p:cNvSpPr>
            <a:spLocks noGrp="1"/>
          </p:cNvSpPr>
          <p:nvPr>
            <p:ph type="sldNum" sz="quarter" idx="5"/>
          </p:nvPr>
        </p:nvSpPr>
        <p:spPr/>
        <p:txBody>
          <a:bodyPr/>
          <a:lstStyle/>
          <a:p>
            <a:fld id="{6842E0D0-BDBC-B740-A62F-729E040551DA}" type="slidenum">
              <a:rPr lang="en-US" smtClean="0"/>
              <a:t>5</a:t>
            </a:fld>
            <a:endParaRPr lang="en-US"/>
          </a:p>
        </p:txBody>
      </p:sp>
    </p:spTree>
    <p:extLst>
      <p:ext uri="{BB962C8B-B14F-4D97-AF65-F5344CB8AC3E}">
        <p14:creationId xmlns:p14="http://schemas.microsoft.com/office/powerpoint/2010/main" val="15813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10/29/19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10/29/19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10/29/19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10/29/19</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10/29/19</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g"/><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4CF015-D24E-8A46-AEA2-FA4D01AFE08F}"/>
              </a:ext>
            </a:extLst>
          </p:cNvPr>
          <p:cNvPicPr>
            <a:picLocks noChangeAspect="1"/>
          </p:cNvPicPr>
          <p:nvPr/>
        </p:nvPicPr>
        <p:blipFill>
          <a:blip r:embed="rId2"/>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619BDF79-4968-1742-94D6-5C1CA0B4C0E1}"/>
              </a:ext>
            </a:extLst>
          </p:cNvPr>
          <p:cNvSpPr txBox="1"/>
          <p:nvPr/>
        </p:nvSpPr>
        <p:spPr>
          <a:xfrm>
            <a:off x="154431" y="6185384"/>
            <a:ext cx="8955701" cy="461665"/>
          </a:xfrm>
          <a:prstGeom prst="rect">
            <a:avLst/>
          </a:prstGeom>
          <a:noFill/>
          <a:effectLst>
            <a:outerShdw blurRad="114300" dist="38100" dir="5400000" algn="ctr" rotWithShape="0">
              <a:srgbClr val="000000"/>
            </a:outerShdw>
          </a:effectLst>
        </p:spPr>
        <p:txBody>
          <a:bodyPr wrap="square" rtlCol="0">
            <a:spAutoFit/>
          </a:bodyPr>
          <a:lstStyle/>
          <a:p>
            <a:r>
              <a:rPr lang="en-US" sz="2400" dirty="0">
                <a:effectLst>
                  <a:outerShdw blurRad="50800" dist="50800" dir="5400000" algn="ctr" rotWithShape="0">
                    <a:schemeClr val="bg1"/>
                  </a:outerShdw>
                </a:effectLst>
                <a:latin typeface="Times" pitchFamily="2" charset="0"/>
              </a:rPr>
              <a:t>Image: Durand, 2013 - </a:t>
            </a:r>
            <a:r>
              <a:rPr lang="en-US" sz="2400" dirty="0" err="1">
                <a:effectLst>
                  <a:outerShdw blurRad="50800" dist="50800" dir="5400000" algn="ctr" rotWithShape="0">
                    <a:schemeClr val="bg1"/>
                  </a:outerShdw>
                </a:effectLst>
                <a:latin typeface="Times" pitchFamily="2" charset="0"/>
              </a:rPr>
              <a:t>youtube.com</a:t>
            </a:r>
            <a:r>
              <a:rPr lang="en-US" sz="2400" dirty="0">
                <a:effectLst>
                  <a:outerShdw blurRad="50800" dist="50800" dir="5400000" algn="ctr" rotWithShape="0">
                    <a:schemeClr val="bg1"/>
                  </a:outerShdw>
                </a:effectLst>
                <a:latin typeface="Times" pitchFamily="2" charset="0"/>
              </a:rPr>
              <a:t>/</a:t>
            </a:r>
            <a:r>
              <a:rPr lang="en-US" sz="2400" dirty="0" err="1">
                <a:effectLst>
                  <a:outerShdw blurRad="50800" dist="50800" dir="5400000" algn="ctr" rotWithShape="0">
                    <a:schemeClr val="bg1"/>
                  </a:outerShdw>
                </a:effectLst>
                <a:latin typeface="Times" pitchFamily="2" charset="0"/>
              </a:rPr>
              <a:t>watch?v</a:t>
            </a:r>
            <a:r>
              <a:rPr lang="en-US" sz="2400" dirty="0">
                <a:effectLst>
                  <a:outerShdw blurRad="50800" dist="50800" dir="5400000" algn="ctr" rotWithShape="0">
                    <a:schemeClr val="bg1"/>
                  </a:outerShdw>
                </a:effectLst>
                <a:latin typeface="Times" pitchFamily="2" charset="0"/>
              </a:rPr>
              <a:t>=t9v7z6ZXWXg</a:t>
            </a:r>
          </a:p>
        </p:txBody>
      </p:sp>
    </p:spTree>
    <p:extLst>
      <p:ext uri="{BB962C8B-B14F-4D97-AF65-F5344CB8AC3E}">
        <p14:creationId xmlns:p14="http://schemas.microsoft.com/office/powerpoint/2010/main" val="14270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4CF015-D24E-8A46-AEA2-FA4D01AFE08F}"/>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60000"/>
                    </a14:imgEffect>
                  </a14:imgLayer>
                </a14:imgProps>
              </a:ext>
            </a:extLst>
          </a:blip>
          <a:stretch>
            <a:fillRect/>
          </a:stretch>
        </p:blipFill>
        <p:spPr>
          <a:xfrm>
            <a:off x="0" y="0"/>
            <a:ext cx="12192000" cy="6858000"/>
          </a:xfrm>
          <a:prstGeom prst="rect">
            <a:avLst/>
          </a:prstGeom>
        </p:spPr>
      </p:pic>
      <p:sp>
        <p:nvSpPr>
          <p:cNvPr id="8" name="TextBox 7">
            <a:extLst>
              <a:ext uri="{FF2B5EF4-FFF2-40B4-BE49-F238E27FC236}">
                <a16:creationId xmlns:a16="http://schemas.microsoft.com/office/drawing/2014/main" id="{023E485F-280A-AA48-8D22-147F5F4D267D}"/>
              </a:ext>
            </a:extLst>
          </p:cNvPr>
          <p:cNvSpPr txBox="1"/>
          <p:nvPr/>
        </p:nvSpPr>
        <p:spPr>
          <a:xfrm>
            <a:off x="804333" y="1643972"/>
            <a:ext cx="10583333" cy="2554545"/>
          </a:xfrm>
          <a:prstGeom prst="rect">
            <a:avLst/>
          </a:prstGeom>
          <a:noFill/>
          <a:effectLst>
            <a:outerShdw blurRad="114300" dist="38100" dir="5400000" algn="ctr" rotWithShape="0">
              <a:srgbClr val="000000"/>
            </a:outerShdw>
          </a:effectLst>
        </p:spPr>
        <p:txBody>
          <a:bodyPr wrap="square" rtlCol="0">
            <a:spAutoFit/>
          </a:bodyPr>
          <a:lstStyle/>
          <a:p>
            <a:pPr algn="ctr"/>
            <a:r>
              <a:rPr lang="en-US" sz="8000" dirty="0">
                <a:effectLst>
                  <a:outerShdw blurRad="50800" dist="50800" dir="5400000" algn="ctr" rotWithShape="0">
                    <a:schemeClr val="bg1"/>
                  </a:outerShdw>
                </a:effectLst>
                <a:latin typeface="Times" pitchFamily="2" charset="0"/>
              </a:rPr>
              <a:t>Rendering Light and Shadows with Vulkan</a:t>
            </a:r>
          </a:p>
        </p:txBody>
      </p:sp>
      <p:sp>
        <p:nvSpPr>
          <p:cNvPr id="9" name="TextBox 8">
            <a:extLst>
              <a:ext uri="{FF2B5EF4-FFF2-40B4-BE49-F238E27FC236}">
                <a16:creationId xmlns:a16="http://schemas.microsoft.com/office/drawing/2014/main" id="{C32F069F-1BB1-B148-85E7-D01065F12613}"/>
              </a:ext>
            </a:extLst>
          </p:cNvPr>
          <p:cNvSpPr txBox="1"/>
          <p:nvPr/>
        </p:nvSpPr>
        <p:spPr>
          <a:xfrm>
            <a:off x="2562351" y="4660030"/>
            <a:ext cx="7067296" cy="553998"/>
          </a:xfrm>
          <a:prstGeom prst="rect">
            <a:avLst/>
          </a:prstGeom>
          <a:noFill/>
          <a:effectLst>
            <a:outerShdw blurRad="114300" dist="38100" dir="5400000" algn="ctr" rotWithShape="0">
              <a:srgbClr val="000000"/>
            </a:outerShdw>
          </a:effectLst>
        </p:spPr>
        <p:txBody>
          <a:bodyPr wrap="square" rtlCol="0">
            <a:spAutoFit/>
          </a:bodyPr>
          <a:lstStyle/>
          <a:p>
            <a:pPr algn="ctr"/>
            <a:r>
              <a:rPr lang="en-US" sz="3000" dirty="0">
                <a:effectLst>
                  <a:outerShdw blurRad="50800" dist="50800" dir="5400000" algn="ctr" rotWithShape="0">
                    <a:schemeClr val="bg1"/>
                  </a:outerShdw>
                </a:effectLst>
                <a:latin typeface="Times" pitchFamily="2" charset="0"/>
              </a:rPr>
              <a:t>Robin Wragg</a:t>
            </a:r>
          </a:p>
        </p:txBody>
      </p:sp>
    </p:spTree>
    <p:extLst>
      <p:ext uri="{BB962C8B-B14F-4D97-AF65-F5344CB8AC3E}">
        <p14:creationId xmlns:p14="http://schemas.microsoft.com/office/powerpoint/2010/main" val="3266552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4CF015-D24E-8A46-AEA2-FA4D01AFE08F}"/>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60000"/>
                    </a14:imgEffect>
                  </a14:imgLayer>
                </a14:imgProps>
              </a:ext>
            </a:extLst>
          </a:blip>
          <a:stretch>
            <a:fillRect/>
          </a:stretch>
        </p:blipFill>
        <p:spPr>
          <a:xfrm>
            <a:off x="0" y="0"/>
            <a:ext cx="12192000" cy="6858000"/>
          </a:xfrm>
          <a:prstGeom prst="rect">
            <a:avLst/>
          </a:prstGeom>
        </p:spPr>
      </p:pic>
      <p:sp>
        <p:nvSpPr>
          <p:cNvPr id="8" name="TextBox 7">
            <a:extLst>
              <a:ext uri="{FF2B5EF4-FFF2-40B4-BE49-F238E27FC236}">
                <a16:creationId xmlns:a16="http://schemas.microsoft.com/office/drawing/2014/main" id="{023E485F-280A-AA48-8D22-147F5F4D267D}"/>
              </a:ext>
            </a:extLst>
          </p:cNvPr>
          <p:cNvSpPr txBox="1"/>
          <p:nvPr/>
        </p:nvSpPr>
        <p:spPr>
          <a:xfrm>
            <a:off x="804332" y="589422"/>
            <a:ext cx="10583333" cy="1169551"/>
          </a:xfrm>
          <a:prstGeom prst="rect">
            <a:avLst/>
          </a:prstGeom>
          <a:noFill/>
          <a:effectLst>
            <a:outerShdw blurRad="114300" dist="38100" dir="5400000" algn="ctr" rotWithShape="0">
              <a:srgbClr val="000000"/>
            </a:outerShdw>
          </a:effectLst>
        </p:spPr>
        <p:txBody>
          <a:bodyPr wrap="square" rtlCol="0">
            <a:spAutoFit/>
          </a:bodyPr>
          <a:lstStyle/>
          <a:p>
            <a:r>
              <a:rPr lang="en-US" sz="7000" dirty="0">
                <a:effectLst>
                  <a:outerShdw blurRad="50800" dist="50800" dir="5400000" algn="ctr" rotWithShape="0">
                    <a:schemeClr val="bg1"/>
                  </a:outerShdw>
                </a:effectLst>
                <a:latin typeface="Times" pitchFamily="2" charset="0"/>
              </a:rPr>
              <a:t>Rationale</a:t>
            </a:r>
          </a:p>
        </p:txBody>
      </p:sp>
      <p:sp>
        <p:nvSpPr>
          <p:cNvPr id="9" name="TextBox 8">
            <a:extLst>
              <a:ext uri="{FF2B5EF4-FFF2-40B4-BE49-F238E27FC236}">
                <a16:creationId xmlns:a16="http://schemas.microsoft.com/office/drawing/2014/main" id="{C32F069F-1BB1-B148-85E7-D01065F12613}"/>
              </a:ext>
            </a:extLst>
          </p:cNvPr>
          <p:cNvSpPr txBox="1"/>
          <p:nvPr/>
        </p:nvSpPr>
        <p:spPr>
          <a:xfrm>
            <a:off x="804332" y="1623506"/>
            <a:ext cx="10583333" cy="4872488"/>
          </a:xfrm>
          <a:prstGeom prst="rect">
            <a:avLst/>
          </a:prstGeom>
          <a:noFill/>
          <a:effectLst>
            <a:outerShdw blurRad="114300" dist="38100" dir="5400000" algn="ctr" rotWithShape="0">
              <a:srgbClr val="000000"/>
            </a:outerShdw>
          </a:effectLst>
        </p:spPr>
        <p:txBody>
          <a:bodyPr wrap="square" rtlCol="0">
            <a:spAutoFit/>
          </a:bodyPr>
          <a:lstStyle/>
          <a:p>
            <a:pPr marL="457200" indent="-457200">
              <a:lnSpc>
                <a:spcPct val="150000"/>
              </a:lnSpc>
              <a:buFont typeface="Arial" panose="020B0604020202020204" pitchFamily="34" charset="0"/>
              <a:buChar char="•"/>
            </a:pPr>
            <a:r>
              <a:rPr lang="en-US" sz="3500" dirty="0">
                <a:effectLst>
                  <a:outerShdw blurRad="50800" dist="50800" dir="5400000" algn="ctr" rotWithShape="0">
                    <a:schemeClr val="bg1"/>
                  </a:outerShdw>
                </a:effectLst>
                <a:latin typeface="Times" pitchFamily="2" charset="0"/>
              </a:rPr>
              <a:t>A graphics/Vulkan programmer is a good career path</a:t>
            </a:r>
          </a:p>
          <a:p>
            <a:pPr marL="457200" indent="-457200">
              <a:lnSpc>
                <a:spcPct val="150000"/>
              </a:lnSpc>
              <a:buFont typeface="Arial" panose="020B0604020202020204" pitchFamily="34" charset="0"/>
              <a:buChar char="•"/>
            </a:pPr>
            <a:r>
              <a:rPr lang="en-US" sz="3500" dirty="0">
                <a:effectLst>
                  <a:outerShdw blurRad="50800" dist="50800" dir="5400000" algn="ctr" rotWithShape="0">
                    <a:schemeClr val="bg1"/>
                  </a:outerShdw>
                </a:effectLst>
                <a:latin typeface="Times" pitchFamily="2" charset="0"/>
              </a:rPr>
              <a:t>Easy to show my skills to potential employers</a:t>
            </a:r>
          </a:p>
          <a:p>
            <a:pPr marL="457200" indent="-457200">
              <a:lnSpc>
                <a:spcPct val="150000"/>
              </a:lnSpc>
              <a:buFont typeface="Arial" panose="020B0604020202020204" pitchFamily="34" charset="0"/>
              <a:buChar char="•"/>
            </a:pPr>
            <a:r>
              <a:rPr lang="en-US" sz="3500" dirty="0">
                <a:effectLst>
                  <a:outerShdw blurRad="50800" dist="50800" dir="5400000" algn="ctr" rotWithShape="0">
                    <a:schemeClr val="bg1"/>
                  </a:outerShdw>
                </a:effectLst>
                <a:latin typeface="Times" pitchFamily="2" charset="0"/>
              </a:rPr>
              <a:t>I can utilize my existing knowledge of Vulkan</a:t>
            </a:r>
          </a:p>
          <a:p>
            <a:pPr marL="457200" indent="-457200">
              <a:lnSpc>
                <a:spcPct val="150000"/>
              </a:lnSpc>
              <a:buFont typeface="Arial" panose="020B0604020202020204" pitchFamily="34" charset="0"/>
              <a:buChar char="•"/>
            </a:pPr>
            <a:r>
              <a:rPr lang="en-US" sz="3500" dirty="0">
                <a:effectLst>
                  <a:outerShdw blurRad="50800" dist="50800" dir="5400000" algn="ctr" rotWithShape="0">
                    <a:schemeClr val="bg1"/>
                  </a:outerShdw>
                </a:effectLst>
                <a:latin typeface="Times" pitchFamily="2" charset="0"/>
              </a:rPr>
              <a:t>Lights and shadows make a big difference to any scene</a:t>
            </a:r>
          </a:p>
          <a:p>
            <a:pPr marL="457200" indent="-457200">
              <a:lnSpc>
                <a:spcPct val="150000"/>
              </a:lnSpc>
              <a:buFont typeface="Arial" panose="020B0604020202020204" pitchFamily="34" charset="0"/>
              <a:buChar char="•"/>
            </a:pPr>
            <a:r>
              <a:rPr lang="en-US" sz="3500" dirty="0">
                <a:effectLst>
                  <a:outerShdw blurRad="50800" dist="50800" dir="5400000" algn="ctr" rotWithShape="0">
                    <a:schemeClr val="bg1"/>
                  </a:outerShdw>
                </a:effectLst>
                <a:latin typeface="Times" pitchFamily="2" charset="0"/>
              </a:rPr>
              <a:t>Gives a good foundation to build from</a:t>
            </a:r>
          </a:p>
          <a:p>
            <a:pPr marL="457200" indent="-457200">
              <a:lnSpc>
                <a:spcPct val="150000"/>
              </a:lnSpc>
              <a:buFont typeface="Arial" panose="020B0604020202020204" pitchFamily="34" charset="0"/>
              <a:buChar char="•"/>
            </a:pPr>
            <a:r>
              <a:rPr lang="en-US" sz="3500" dirty="0">
                <a:effectLst>
                  <a:outerShdw blurRad="50800" dist="50800" dir="5400000" algn="ctr" rotWithShape="0">
                    <a:schemeClr val="bg1"/>
                  </a:outerShdw>
                </a:effectLst>
                <a:latin typeface="Times" pitchFamily="2" charset="0"/>
              </a:rPr>
              <a:t>Rendering is fun!</a:t>
            </a:r>
          </a:p>
        </p:txBody>
      </p:sp>
    </p:spTree>
    <p:extLst>
      <p:ext uri="{BB962C8B-B14F-4D97-AF65-F5344CB8AC3E}">
        <p14:creationId xmlns:p14="http://schemas.microsoft.com/office/powerpoint/2010/main" val="3284795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4CF015-D24E-8A46-AEA2-FA4D01AFE08F}"/>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60000"/>
                    </a14:imgEffect>
                  </a14:imgLayer>
                </a14:imgProps>
              </a:ext>
            </a:extLst>
          </a:blip>
          <a:stretch>
            <a:fillRect/>
          </a:stretch>
        </p:blipFill>
        <p:spPr>
          <a:xfrm>
            <a:off x="0" y="0"/>
            <a:ext cx="12192000" cy="6858000"/>
          </a:xfrm>
          <a:prstGeom prst="rect">
            <a:avLst/>
          </a:prstGeom>
        </p:spPr>
      </p:pic>
      <p:sp>
        <p:nvSpPr>
          <p:cNvPr id="8" name="TextBox 7">
            <a:extLst>
              <a:ext uri="{FF2B5EF4-FFF2-40B4-BE49-F238E27FC236}">
                <a16:creationId xmlns:a16="http://schemas.microsoft.com/office/drawing/2014/main" id="{023E485F-280A-AA48-8D22-147F5F4D267D}"/>
              </a:ext>
            </a:extLst>
          </p:cNvPr>
          <p:cNvSpPr txBox="1"/>
          <p:nvPr/>
        </p:nvSpPr>
        <p:spPr>
          <a:xfrm>
            <a:off x="804332" y="589422"/>
            <a:ext cx="10583333" cy="1169551"/>
          </a:xfrm>
          <a:prstGeom prst="rect">
            <a:avLst/>
          </a:prstGeom>
          <a:noFill/>
          <a:effectLst>
            <a:outerShdw blurRad="114300" dist="38100" dir="5400000" algn="ctr" rotWithShape="0">
              <a:srgbClr val="000000"/>
            </a:outerShdw>
          </a:effectLst>
        </p:spPr>
        <p:txBody>
          <a:bodyPr wrap="square" rtlCol="0">
            <a:spAutoFit/>
          </a:bodyPr>
          <a:lstStyle/>
          <a:p>
            <a:r>
              <a:rPr lang="en-US" sz="7000" dirty="0">
                <a:effectLst>
                  <a:outerShdw blurRad="50800" dist="50800" dir="5400000" algn="ctr" rotWithShape="0">
                    <a:schemeClr val="bg1"/>
                  </a:outerShdw>
                </a:effectLst>
                <a:latin typeface="Times" pitchFamily="2" charset="0"/>
              </a:rPr>
              <a:t>How is it Done?</a:t>
            </a:r>
          </a:p>
        </p:txBody>
      </p:sp>
      <p:pic>
        <p:nvPicPr>
          <p:cNvPr id="3" name="Picture 2">
            <a:extLst>
              <a:ext uri="{FF2B5EF4-FFF2-40B4-BE49-F238E27FC236}">
                <a16:creationId xmlns:a16="http://schemas.microsoft.com/office/drawing/2014/main" id="{7BAD97FF-0EF6-9146-92C5-8AF8637FE23B}"/>
              </a:ext>
            </a:extLst>
          </p:cNvPr>
          <p:cNvPicPr>
            <a:picLocks noChangeAspect="1"/>
          </p:cNvPicPr>
          <p:nvPr/>
        </p:nvPicPr>
        <p:blipFill>
          <a:blip r:embed="rId5"/>
          <a:stretch>
            <a:fillRect/>
          </a:stretch>
        </p:blipFill>
        <p:spPr>
          <a:xfrm>
            <a:off x="248120" y="2015067"/>
            <a:ext cx="11728065" cy="4625775"/>
          </a:xfrm>
          <a:prstGeom prst="rect">
            <a:avLst/>
          </a:prstGeom>
        </p:spPr>
      </p:pic>
      <p:pic>
        <p:nvPicPr>
          <p:cNvPr id="6" name="Picture 5">
            <a:extLst>
              <a:ext uri="{FF2B5EF4-FFF2-40B4-BE49-F238E27FC236}">
                <a16:creationId xmlns:a16="http://schemas.microsoft.com/office/drawing/2014/main" id="{5CEA164C-5177-604C-97BC-CF98282B6132}"/>
              </a:ext>
            </a:extLst>
          </p:cNvPr>
          <p:cNvPicPr>
            <a:picLocks noChangeAspect="1"/>
          </p:cNvPicPr>
          <p:nvPr/>
        </p:nvPicPr>
        <p:blipFill>
          <a:blip r:embed="rId6"/>
          <a:stretch>
            <a:fillRect/>
          </a:stretch>
        </p:blipFill>
        <p:spPr>
          <a:xfrm>
            <a:off x="8272019" y="3873612"/>
            <a:ext cx="3704166" cy="2767230"/>
          </a:xfrm>
          <a:prstGeom prst="rect">
            <a:avLst/>
          </a:prstGeom>
        </p:spPr>
      </p:pic>
    </p:spTree>
    <p:extLst>
      <p:ext uri="{BB962C8B-B14F-4D97-AF65-F5344CB8AC3E}">
        <p14:creationId xmlns:p14="http://schemas.microsoft.com/office/powerpoint/2010/main" val="2586833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4CF015-D24E-8A46-AEA2-FA4D01AFE08F}"/>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60000"/>
                    </a14:imgEffect>
                  </a14:imgLayer>
                </a14:imgProps>
              </a:ext>
            </a:extLst>
          </a:blip>
          <a:stretch>
            <a:fillRect/>
          </a:stretch>
        </p:blipFill>
        <p:spPr>
          <a:xfrm>
            <a:off x="0" y="0"/>
            <a:ext cx="12192000" cy="6858000"/>
          </a:xfrm>
          <a:prstGeom prst="rect">
            <a:avLst/>
          </a:prstGeom>
        </p:spPr>
      </p:pic>
      <p:sp>
        <p:nvSpPr>
          <p:cNvPr id="8" name="TextBox 7">
            <a:extLst>
              <a:ext uri="{FF2B5EF4-FFF2-40B4-BE49-F238E27FC236}">
                <a16:creationId xmlns:a16="http://schemas.microsoft.com/office/drawing/2014/main" id="{023E485F-280A-AA48-8D22-147F5F4D267D}"/>
              </a:ext>
            </a:extLst>
          </p:cNvPr>
          <p:cNvSpPr txBox="1"/>
          <p:nvPr/>
        </p:nvSpPr>
        <p:spPr>
          <a:xfrm>
            <a:off x="804332" y="589422"/>
            <a:ext cx="10583333" cy="1169551"/>
          </a:xfrm>
          <a:prstGeom prst="rect">
            <a:avLst/>
          </a:prstGeom>
          <a:noFill/>
          <a:effectLst>
            <a:outerShdw blurRad="114300" dist="38100" dir="5400000" algn="ctr" rotWithShape="0">
              <a:srgbClr val="000000"/>
            </a:outerShdw>
          </a:effectLst>
        </p:spPr>
        <p:txBody>
          <a:bodyPr wrap="square" rtlCol="0">
            <a:spAutoFit/>
          </a:bodyPr>
          <a:lstStyle/>
          <a:p>
            <a:r>
              <a:rPr lang="en-US" sz="7000" dirty="0">
                <a:effectLst>
                  <a:outerShdw blurRad="50800" dist="50800" dir="5400000" algn="ctr" rotWithShape="0">
                    <a:schemeClr val="bg1"/>
                  </a:outerShdw>
                </a:effectLst>
                <a:latin typeface="Times" pitchFamily="2" charset="0"/>
              </a:rPr>
              <a:t>The Plan &amp; Risk Mitigation</a:t>
            </a:r>
          </a:p>
        </p:txBody>
      </p:sp>
      <p:sp>
        <p:nvSpPr>
          <p:cNvPr id="9" name="TextBox 8">
            <a:extLst>
              <a:ext uri="{FF2B5EF4-FFF2-40B4-BE49-F238E27FC236}">
                <a16:creationId xmlns:a16="http://schemas.microsoft.com/office/drawing/2014/main" id="{32273716-E588-4A4C-BB67-E8C159E25D43}"/>
              </a:ext>
            </a:extLst>
          </p:cNvPr>
          <p:cNvSpPr txBox="1"/>
          <p:nvPr/>
        </p:nvSpPr>
        <p:spPr>
          <a:xfrm>
            <a:off x="804332" y="1758973"/>
            <a:ext cx="10583333" cy="4939814"/>
          </a:xfrm>
          <a:prstGeom prst="rect">
            <a:avLst/>
          </a:prstGeom>
          <a:noFill/>
          <a:effectLst>
            <a:outerShdw blurRad="114300" dist="38100" dir="5400000" algn="ctr" rotWithShape="0">
              <a:srgbClr val="000000"/>
            </a:outerShdw>
          </a:effectLst>
        </p:spPr>
        <p:txBody>
          <a:bodyPr wrap="square" rtlCol="0">
            <a:spAutoFit/>
          </a:bodyPr>
          <a:lstStyle/>
          <a:p>
            <a:r>
              <a:rPr lang="en-US" sz="3400" dirty="0">
                <a:effectLst>
                  <a:outerShdw blurRad="50800" dist="50800" dir="5400000" algn="ctr" rotWithShape="0">
                    <a:schemeClr val="bg1"/>
                  </a:outerShdw>
                </a:effectLst>
                <a:latin typeface="Times" pitchFamily="2" charset="0"/>
              </a:rPr>
              <a:t>First two weeks:</a:t>
            </a:r>
          </a:p>
          <a:p>
            <a:pPr marL="514350" indent="-514350">
              <a:buFont typeface="+mj-lt"/>
              <a:buAutoNum type="arabicPeriod"/>
            </a:pPr>
            <a:r>
              <a:rPr lang="en-US" sz="3400" dirty="0">
                <a:effectLst>
                  <a:outerShdw blurRad="50800" dist="50800" dir="5400000" algn="ctr" rotWithShape="0">
                    <a:schemeClr val="bg1"/>
                  </a:outerShdw>
                </a:effectLst>
                <a:latin typeface="Times" pitchFamily="2" charset="0"/>
              </a:rPr>
              <a:t>Set up a simple scene</a:t>
            </a:r>
          </a:p>
          <a:p>
            <a:pPr marL="514350" indent="-514350">
              <a:buFont typeface="+mj-lt"/>
              <a:buAutoNum type="arabicPeriod"/>
            </a:pPr>
            <a:r>
              <a:rPr lang="en-US" sz="3400" dirty="0">
                <a:effectLst>
                  <a:outerShdw blurRad="50800" dist="50800" dir="5400000" algn="ctr" rotWithShape="0">
                    <a:schemeClr val="bg1"/>
                  </a:outerShdw>
                </a:effectLst>
                <a:latin typeface="Times" pitchFamily="2" charset="0"/>
              </a:rPr>
              <a:t>Implement basic lighting and shadows</a:t>
            </a:r>
          </a:p>
          <a:p>
            <a:pPr marL="514350" indent="-514350">
              <a:buFont typeface="+mj-lt"/>
              <a:buAutoNum type="arabicPeriod"/>
            </a:pPr>
            <a:endParaRPr lang="en-US" sz="3400" dirty="0">
              <a:effectLst>
                <a:outerShdw blurRad="50800" dist="50800" dir="5400000" algn="ctr" rotWithShape="0">
                  <a:schemeClr val="bg1"/>
                </a:outerShdw>
              </a:effectLst>
              <a:latin typeface="Times" pitchFamily="2" charset="0"/>
            </a:endParaRPr>
          </a:p>
          <a:p>
            <a:r>
              <a:rPr lang="en-US" sz="3400" dirty="0">
                <a:effectLst>
                  <a:outerShdw blurRad="50800" dist="50800" dir="5400000" algn="ctr" rotWithShape="0">
                    <a:schemeClr val="bg1"/>
                  </a:outerShdw>
                </a:effectLst>
                <a:latin typeface="Times" pitchFamily="2" charset="0"/>
              </a:rPr>
              <a:t>Remaining time:</a:t>
            </a:r>
          </a:p>
          <a:p>
            <a:pPr marL="514350" indent="-514350">
              <a:buFont typeface="+mj-lt"/>
              <a:buAutoNum type="arabicPeriod"/>
            </a:pPr>
            <a:r>
              <a:rPr lang="en-US" sz="3400" dirty="0">
                <a:effectLst>
                  <a:outerShdw blurRad="50800" dist="50800" dir="5400000" algn="ctr" rotWithShape="0">
                    <a:schemeClr val="bg1"/>
                  </a:outerShdw>
                </a:effectLst>
                <a:latin typeface="Times" pitchFamily="2" charset="0"/>
              </a:rPr>
              <a:t>Research</a:t>
            </a:r>
          </a:p>
          <a:p>
            <a:pPr marL="514350" indent="-514350">
              <a:buFont typeface="+mj-lt"/>
              <a:buAutoNum type="arabicPeriod"/>
            </a:pPr>
            <a:r>
              <a:rPr lang="en-US" sz="3400" dirty="0">
                <a:effectLst>
                  <a:outerShdw blurRad="50800" dist="50800" dir="5400000" algn="ctr" rotWithShape="0">
                    <a:schemeClr val="bg1"/>
                  </a:outerShdw>
                </a:effectLst>
                <a:latin typeface="Times" pitchFamily="2" charset="0"/>
              </a:rPr>
              <a:t>Develop</a:t>
            </a:r>
          </a:p>
          <a:p>
            <a:pPr marL="514350" indent="-514350">
              <a:buFont typeface="+mj-lt"/>
              <a:buAutoNum type="arabicPeriod"/>
            </a:pPr>
            <a:r>
              <a:rPr lang="en-US" sz="3400" dirty="0">
                <a:effectLst>
                  <a:outerShdw blurRad="50800" dist="50800" dir="5400000" algn="ctr" rotWithShape="0">
                    <a:schemeClr val="bg1"/>
                  </a:outerShdw>
                </a:effectLst>
                <a:latin typeface="Times" pitchFamily="2" charset="0"/>
              </a:rPr>
              <a:t>Document</a:t>
            </a:r>
          </a:p>
          <a:p>
            <a:pPr marL="514350" indent="-514350">
              <a:buFont typeface="+mj-lt"/>
              <a:buAutoNum type="arabicPeriod"/>
            </a:pPr>
            <a:r>
              <a:rPr lang="en-US" sz="3400" dirty="0">
                <a:effectLst>
                  <a:outerShdw blurRad="50800" dist="50800" dir="5400000" algn="ctr" rotWithShape="0">
                    <a:schemeClr val="bg1"/>
                  </a:outerShdw>
                </a:effectLst>
                <a:latin typeface="Times" pitchFamily="2" charset="0"/>
              </a:rPr>
              <a:t>Repeat</a:t>
            </a:r>
          </a:p>
        </p:txBody>
      </p:sp>
    </p:spTree>
    <p:extLst>
      <p:ext uri="{BB962C8B-B14F-4D97-AF65-F5344CB8AC3E}">
        <p14:creationId xmlns:p14="http://schemas.microsoft.com/office/powerpoint/2010/main" val="3032646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Mesh</Template>
  <TotalTime>132</TotalTime>
  <Words>573</Words>
  <Application>Microsoft Macintosh PowerPoint</Application>
  <PresentationFormat>Widescreen</PresentationFormat>
  <Paragraphs>29</Paragraphs>
  <Slides>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Century Gothic</vt:lpstr>
      <vt:lpstr>Times</vt:lpstr>
      <vt:lpstr>Mesh</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Robin Wragg</dc:creator>
  <cp:lastModifiedBy>Robin Wragg</cp:lastModifiedBy>
  <cp:revision>13</cp:revision>
  <dcterms:created xsi:type="dcterms:W3CDTF">2019-10-29T16:47:15Z</dcterms:created>
  <dcterms:modified xsi:type="dcterms:W3CDTF">2019-10-29T19:23:45Z</dcterms:modified>
</cp:coreProperties>
</file>