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72" d="100"/>
          <a:sy n="72" d="100"/>
        </p:scale>
        <p:origin x="3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324D49-B06C-4164-9CC4-B45DEA525F9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00E5672-C972-447B-A45B-BBA72B5DC9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313B972-A60C-4864-BDEA-CFF3ECCD783F}"/>
              </a:ext>
            </a:extLst>
          </p:cNvPr>
          <p:cNvSpPr>
            <a:spLocks noGrp="1"/>
          </p:cNvSpPr>
          <p:nvPr>
            <p:ph type="dt" sz="half" idx="10"/>
          </p:nvPr>
        </p:nvSpPr>
        <p:spPr/>
        <p:txBody>
          <a:bodyPr/>
          <a:lstStyle/>
          <a:p>
            <a:fld id="{8A268C73-DAD7-426B-9BF8-A766AF4C069F}" type="datetimeFigureOut">
              <a:rPr lang="zh-CN" altLang="en-US" smtClean="0"/>
              <a:t>2019/12/18</a:t>
            </a:fld>
            <a:endParaRPr lang="zh-CN" altLang="en-US"/>
          </a:p>
        </p:txBody>
      </p:sp>
      <p:sp>
        <p:nvSpPr>
          <p:cNvPr id="5" name="页脚占位符 4">
            <a:extLst>
              <a:ext uri="{FF2B5EF4-FFF2-40B4-BE49-F238E27FC236}">
                <a16:creationId xmlns:a16="http://schemas.microsoft.com/office/drawing/2014/main" id="{098727C1-08D0-4C74-B53E-D3C37B7F3E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1D671A-A4C2-4AAF-AA2C-F6DA46F9659B}"/>
              </a:ext>
            </a:extLst>
          </p:cNvPr>
          <p:cNvSpPr>
            <a:spLocks noGrp="1"/>
          </p:cNvSpPr>
          <p:nvPr>
            <p:ph type="sldNum" sz="quarter" idx="12"/>
          </p:nvPr>
        </p:nvSpPr>
        <p:spPr/>
        <p:txBody>
          <a:bodyPr/>
          <a:lstStyle/>
          <a:p>
            <a:fld id="{D87C279B-D40E-4F44-B883-487EA87FDEED}" type="slidenum">
              <a:rPr lang="zh-CN" altLang="en-US" smtClean="0"/>
              <a:t>‹#›</a:t>
            </a:fld>
            <a:endParaRPr lang="zh-CN" altLang="en-US"/>
          </a:p>
        </p:txBody>
      </p:sp>
    </p:spTree>
    <p:extLst>
      <p:ext uri="{BB962C8B-B14F-4D97-AF65-F5344CB8AC3E}">
        <p14:creationId xmlns:p14="http://schemas.microsoft.com/office/powerpoint/2010/main" val="1092640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36C52-0D98-4299-BE25-788731583FC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CA5F222-A780-444A-A76A-C324E1CE937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DCED58-F5C9-40FA-9F8A-C6558D2D2A8C}"/>
              </a:ext>
            </a:extLst>
          </p:cNvPr>
          <p:cNvSpPr>
            <a:spLocks noGrp="1"/>
          </p:cNvSpPr>
          <p:nvPr>
            <p:ph type="dt" sz="half" idx="10"/>
          </p:nvPr>
        </p:nvSpPr>
        <p:spPr/>
        <p:txBody>
          <a:bodyPr/>
          <a:lstStyle/>
          <a:p>
            <a:fld id="{8A268C73-DAD7-426B-9BF8-A766AF4C069F}" type="datetimeFigureOut">
              <a:rPr lang="zh-CN" altLang="en-US" smtClean="0"/>
              <a:t>2019/12/18</a:t>
            </a:fld>
            <a:endParaRPr lang="zh-CN" altLang="en-US"/>
          </a:p>
        </p:txBody>
      </p:sp>
      <p:sp>
        <p:nvSpPr>
          <p:cNvPr id="5" name="页脚占位符 4">
            <a:extLst>
              <a:ext uri="{FF2B5EF4-FFF2-40B4-BE49-F238E27FC236}">
                <a16:creationId xmlns:a16="http://schemas.microsoft.com/office/drawing/2014/main" id="{C931E1BF-AD0A-4451-9610-F3F57DBBAE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FBBE01-B3B2-4A0C-BCDD-72F7C3E3B469}"/>
              </a:ext>
            </a:extLst>
          </p:cNvPr>
          <p:cNvSpPr>
            <a:spLocks noGrp="1"/>
          </p:cNvSpPr>
          <p:nvPr>
            <p:ph type="sldNum" sz="quarter" idx="12"/>
          </p:nvPr>
        </p:nvSpPr>
        <p:spPr/>
        <p:txBody>
          <a:bodyPr/>
          <a:lstStyle/>
          <a:p>
            <a:fld id="{D87C279B-D40E-4F44-B883-487EA87FDEED}" type="slidenum">
              <a:rPr lang="zh-CN" altLang="en-US" smtClean="0"/>
              <a:t>‹#›</a:t>
            </a:fld>
            <a:endParaRPr lang="zh-CN" altLang="en-US"/>
          </a:p>
        </p:txBody>
      </p:sp>
    </p:spTree>
    <p:extLst>
      <p:ext uri="{BB962C8B-B14F-4D97-AF65-F5344CB8AC3E}">
        <p14:creationId xmlns:p14="http://schemas.microsoft.com/office/powerpoint/2010/main" val="839701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193F17A-DB1E-4F17-8485-7044317586F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D6A9A5B-7257-4E8C-AFDC-2AFBA5F9D86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6B0590-1057-4C6A-9D82-F34E62DA96A0}"/>
              </a:ext>
            </a:extLst>
          </p:cNvPr>
          <p:cNvSpPr>
            <a:spLocks noGrp="1"/>
          </p:cNvSpPr>
          <p:nvPr>
            <p:ph type="dt" sz="half" idx="10"/>
          </p:nvPr>
        </p:nvSpPr>
        <p:spPr/>
        <p:txBody>
          <a:bodyPr/>
          <a:lstStyle/>
          <a:p>
            <a:fld id="{8A268C73-DAD7-426B-9BF8-A766AF4C069F}" type="datetimeFigureOut">
              <a:rPr lang="zh-CN" altLang="en-US" smtClean="0"/>
              <a:t>2019/12/18</a:t>
            </a:fld>
            <a:endParaRPr lang="zh-CN" altLang="en-US"/>
          </a:p>
        </p:txBody>
      </p:sp>
      <p:sp>
        <p:nvSpPr>
          <p:cNvPr id="5" name="页脚占位符 4">
            <a:extLst>
              <a:ext uri="{FF2B5EF4-FFF2-40B4-BE49-F238E27FC236}">
                <a16:creationId xmlns:a16="http://schemas.microsoft.com/office/drawing/2014/main" id="{1F0BB35E-C658-4F23-B707-D35141603D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05F5E8-A5FC-4D20-941F-CCA7D915E16C}"/>
              </a:ext>
            </a:extLst>
          </p:cNvPr>
          <p:cNvSpPr>
            <a:spLocks noGrp="1"/>
          </p:cNvSpPr>
          <p:nvPr>
            <p:ph type="sldNum" sz="quarter" idx="12"/>
          </p:nvPr>
        </p:nvSpPr>
        <p:spPr/>
        <p:txBody>
          <a:bodyPr/>
          <a:lstStyle/>
          <a:p>
            <a:fld id="{D87C279B-D40E-4F44-B883-487EA87FDEED}" type="slidenum">
              <a:rPr lang="zh-CN" altLang="en-US" smtClean="0"/>
              <a:t>‹#›</a:t>
            </a:fld>
            <a:endParaRPr lang="zh-CN" altLang="en-US"/>
          </a:p>
        </p:txBody>
      </p:sp>
    </p:spTree>
    <p:extLst>
      <p:ext uri="{BB962C8B-B14F-4D97-AF65-F5344CB8AC3E}">
        <p14:creationId xmlns:p14="http://schemas.microsoft.com/office/powerpoint/2010/main" val="385257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2BBF8C-D09F-4C64-8592-4113A4C71D7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2DAF1D7-F487-4C5C-A265-1F0ACA20979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1902E0-CE47-45B2-9764-92A0B385A063}"/>
              </a:ext>
            </a:extLst>
          </p:cNvPr>
          <p:cNvSpPr>
            <a:spLocks noGrp="1"/>
          </p:cNvSpPr>
          <p:nvPr>
            <p:ph type="dt" sz="half" idx="10"/>
          </p:nvPr>
        </p:nvSpPr>
        <p:spPr/>
        <p:txBody>
          <a:bodyPr/>
          <a:lstStyle/>
          <a:p>
            <a:fld id="{8A268C73-DAD7-426B-9BF8-A766AF4C069F}" type="datetimeFigureOut">
              <a:rPr lang="zh-CN" altLang="en-US" smtClean="0"/>
              <a:t>2019/12/18</a:t>
            </a:fld>
            <a:endParaRPr lang="zh-CN" altLang="en-US"/>
          </a:p>
        </p:txBody>
      </p:sp>
      <p:sp>
        <p:nvSpPr>
          <p:cNvPr id="5" name="页脚占位符 4">
            <a:extLst>
              <a:ext uri="{FF2B5EF4-FFF2-40B4-BE49-F238E27FC236}">
                <a16:creationId xmlns:a16="http://schemas.microsoft.com/office/drawing/2014/main" id="{3DB23514-DF36-460B-AB73-461B7EB896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0F43C4-E15D-4F71-ACA0-4B02C86F77C0}"/>
              </a:ext>
            </a:extLst>
          </p:cNvPr>
          <p:cNvSpPr>
            <a:spLocks noGrp="1"/>
          </p:cNvSpPr>
          <p:nvPr>
            <p:ph type="sldNum" sz="quarter" idx="12"/>
          </p:nvPr>
        </p:nvSpPr>
        <p:spPr/>
        <p:txBody>
          <a:bodyPr/>
          <a:lstStyle/>
          <a:p>
            <a:fld id="{D87C279B-D40E-4F44-B883-487EA87FDEED}" type="slidenum">
              <a:rPr lang="zh-CN" altLang="en-US" smtClean="0"/>
              <a:t>‹#›</a:t>
            </a:fld>
            <a:endParaRPr lang="zh-CN" altLang="en-US"/>
          </a:p>
        </p:txBody>
      </p:sp>
    </p:spTree>
    <p:extLst>
      <p:ext uri="{BB962C8B-B14F-4D97-AF65-F5344CB8AC3E}">
        <p14:creationId xmlns:p14="http://schemas.microsoft.com/office/powerpoint/2010/main" val="958554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E71AF-FAC2-41C5-B278-9E473C1C2CA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A92AA1E-2BC5-4BA5-8490-6668DDE36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FAF2302-1D29-4664-94F5-75F2FDE7DDFD}"/>
              </a:ext>
            </a:extLst>
          </p:cNvPr>
          <p:cNvSpPr>
            <a:spLocks noGrp="1"/>
          </p:cNvSpPr>
          <p:nvPr>
            <p:ph type="dt" sz="half" idx="10"/>
          </p:nvPr>
        </p:nvSpPr>
        <p:spPr/>
        <p:txBody>
          <a:bodyPr/>
          <a:lstStyle/>
          <a:p>
            <a:fld id="{8A268C73-DAD7-426B-9BF8-A766AF4C069F}" type="datetimeFigureOut">
              <a:rPr lang="zh-CN" altLang="en-US" smtClean="0"/>
              <a:t>2019/12/18</a:t>
            </a:fld>
            <a:endParaRPr lang="zh-CN" altLang="en-US"/>
          </a:p>
        </p:txBody>
      </p:sp>
      <p:sp>
        <p:nvSpPr>
          <p:cNvPr id="5" name="页脚占位符 4">
            <a:extLst>
              <a:ext uri="{FF2B5EF4-FFF2-40B4-BE49-F238E27FC236}">
                <a16:creationId xmlns:a16="http://schemas.microsoft.com/office/drawing/2014/main" id="{5FEBCFD7-03BC-4004-B250-8EC74949F4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03CC95-43A4-4E82-91A9-E0E328CA2C7E}"/>
              </a:ext>
            </a:extLst>
          </p:cNvPr>
          <p:cNvSpPr>
            <a:spLocks noGrp="1"/>
          </p:cNvSpPr>
          <p:nvPr>
            <p:ph type="sldNum" sz="quarter" idx="12"/>
          </p:nvPr>
        </p:nvSpPr>
        <p:spPr/>
        <p:txBody>
          <a:bodyPr/>
          <a:lstStyle/>
          <a:p>
            <a:fld id="{D87C279B-D40E-4F44-B883-487EA87FDEED}" type="slidenum">
              <a:rPr lang="zh-CN" altLang="en-US" smtClean="0"/>
              <a:t>‹#›</a:t>
            </a:fld>
            <a:endParaRPr lang="zh-CN" altLang="en-US"/>
          </a:p>
        </p:txBody>
      </p:sp>
    </p:spTree>
    <p:extLst>
      <p:ext uri="{BB962C8B-B14F-4D97-AF65-F5344CB8AC3E}">
        <p14:creationId xmlns:p14="http://schemas.microsoft.com/office/powerpoint/2010/main" val="327669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B9A9E8-8057-4E1B-8CB8-0E1973EDCF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2678D02-CD58-4214-B123-BC76358A661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000432F-82E0-4B81-B500-0F0BCEAF281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6E672BA-5FE1-4176-A6FD-2ED94853BAE8}"/>
              </a:ext>
            </a:extLst>
          </p:cNvPr>
          <p:cNvSpPr>
            <a:spLocks noGrp="1"/>
          </p:cNvSpPr>
          <p:nvPr>
            <p:ph type="dt" sz="half" idx="10"/>
          </p:nvPr>
        </p:nvSpPr>
        <p:spPr/>
        <p:txBody>
          <a:bodyPr/>
          <a:lstStyle/>
          <a:p>
            <a:fld id="{8A268C73-DAD7-426B-9BF8-A766AF4C069F}" type="datetimeFigureOut">
              <a:rPr lang="zh-CN" altLang="en-US" smtClean="0"/>
              <a:t>2019/12/18</a:t>
            </a:fld>
            <a:endParaRPr lang="zh-CN" altLang="en-US"/>
          </a:p>
        </p:txBody>
      </p:sp>
      <p:sp>
        <p:nvSpPr>
          <p:cNvPr id="6" name="页脚占位符 5">
            <a:extLst>
              <a:ext uri="{FF2B5EF4-FFF2-40B4-BE49-F238E27FC236}">
                <a16:creationId xmlns:a16="http://schemas.microsoft.com/office/drawing/2014/main" id="{818AE641-32C7-4CEB-BE8F-466F97D958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DCB903-6417-4A1C-A045-D7D053A55E31}"/>
              </a:ext>
            </a:extLst>
          </p:cNvPr>
          <p:cNvSpPr>
            <a:spLocks noGrp="1"/>
          </p:cNvSpPr>
          <p:nvPr>
            <p:ph type="sldNum" sz="quarter" idx="12"/>
          </p:nvPr>
        </p:nvSpPr>
        <p:spPr/>
        <p:txBody>
          <a:bodyPr/>
          <a:lstStyle/>
          <a:p>
            <a:fld id="{D87C279B-D40E-4F44-B883-487EA87FDEED}" type="slidenum">
              <a:rPr lang="zh-CN" altLang="en-US" smtClean="0"/>
              <a:t>‹#›</a:t>
            </a:fld>
            <a:endParaRPr lang="zh-CN" altLang="en-US"/>
          </a:p>
        </p:txBody>
      </p:sp>
    </p:spTree>
    <p:extLst>
      <p:ext uri="{BB962C8B-B14F-4D97-AF65-F5344CB8AC3E}">
        <p14:creationId xmlns:p14="http://schemas.microsoft.com/office/powerpoint/2010/main" val="55310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7FC03-2A0C-4B36-A9F9-CC0C68656FA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3E962A3-FA78-478D-8D8D-52561138F0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19C4FCA-046A-41E1-A616-D78A9D1E154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565958D-A637-4102-892E-5D730453B0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A6A9F1B-BF7E-4252-8B27-413A314B8A8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5138FF6-03F6-4CF8-BF8E-685BB1D7C8DD}"/>
              </a:ext>
            </a:extLst>
          </p:cNvPr>
          <p:cNvSpPr>
            <a:spLocks noGrp="1"/>
          </p:cNvSpPr>
          <p:nvPr>
            <p:ph type="dt" sz="half" idx="10"/>
          </p:nvPr>
        </p:nvSpPr>
        <p:spPr/>
        <p:txBody>
          <a:bodyPr/>
          <a:lstStyle/>
          <a:p>
            <a:fld id="{8A268C73-DAD7-426B-9BF8-A766AF4C069F}" type="datetimeFigureOut">
              <a:rPr lang="zh-CN" altLang="en-US" smtClean="0"/>
              <a:t>2019/12/18</a:t>
            </a:fld>
            <a:endParaRPr lang="zh-CN" altLang="en-US"/>
          </a:p>
        </p:txBody>
      </p:sp>
      <p:sp>
        <p:nvSpPr>
          <p:cNvPr id="8" name="页脚占位符 7">
            <a:extLst>
              <a:ext uri="{FF2B5EF4-FFF2-40B4-BE49-F238E27FC236}">
                <a16:creationId xmlns:a16="http://schemas.microsoft.com/office/drawing/2014/main" id="{52FBB263-9E85-41CE-AFBF-BF807779D90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D1A1F70-6E39-4084-A55A-A5EE3AD561A4}"/>
              </a:ext>
            </a:extLst>
          </p:cNvPr>
          <p:cNvSpPr>
            <a:spLocks noGrp="1"/>
          </p:cNvSpPr>
          <p:nvPr>
            <p:ph type="sldNum" sz="quarter" idx="12"/>
          </p:nvPr>
        </p:nvSpPr>
        <p:spPr/>
        <p:txBody>
          <a:bodyPr/>
          <a:lstStyle/>
          <a:p>
            <a:fld id="{D87C279B-D40E-4F44-B883-487EA87FDEED}" type="slidenum">
              <a:rPr lang="zh-CN" altLang="en-US" smtClean="0"/>
              <a:t>‹#›</a:t>
            </a:fld>
            <a:endParaRPr lang="zh-CN" altLang="en-US"/>
          </a:p>
        </p:txBody>
      </p:sp>
    </p:spTree>
    <p:extLst>
      <p:ext uri="{BB962C8B-B14F-4D97-AF65-F5344CB8AC3E}">
        <p14:creationId xmlns:p14="http://schemas.microsoft.com/office/powerpoint/2010/main" val="226656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459E4F-FD37-4988-A6B6-0252EB5F765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566780B-7AFB-4420-8F6C-8EC1736EA356}"/>
              </a:ext>
            </a:extLst>
          </p:cNvPr>
          <p:cNvSpPr>
            <a:spLocks noGrp="1"/>
          </p:cNvSpPr>
          <p:nvPr>
            <p:ph type="dt" sz="half" idx="10"/>
          </p:nvPr>
        </p:nvSpPr>
        <p:spPr/>
        <p:txBody>
          <a:bodyPr/>
          <a:lstStyle/>
          <a:p>
            <a:fld id="{8A268C73-DAD7-426B-9BF8-A766AF4C069F}" type="datetimeFigureOut">
              <a:rPr lang="zh-CN" altLang="en-US" smtClean="0"/>
              <a:t>2019/12/18</a:t>
            </a:fld>
            <a:endParaRPr lang="zh-CN" altLang="en-US"/>
          </a:p>
        </p:txBody>
      </p:sp>
      <p:sp>
        <p:nvSpPr>
          <p:cNvPr id="4" name="页脚占位符 3">
            <a:extLst>
              <a:ext uri="{FF2B5EF4-FFF2-40B4-BE49-F238E27FC236}">
                <a16:creationId xmlns:a16="http://schemas.microsoft.com/office/drawing/2014/main" id="{78EB8EE3-01CF-4B5B-9627-33FC7BC82D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99496A2-9ECE-4DF7-94BA-F8D8838C8916}"/>
              </a:ext>
            </a:extLst>
          </p:cNvPr>
          <p:cNvSpPr>
            <a:spLocks noGrp="1"/>
          </p:cNvSpPr>
          <p:nvPr>
            <p:ph type="sldNum" sz="quarter" idx="12"/>
          </p:nvPr>
        </p:nvSpPr>
        <p:spPr/>
        <p:txBody>
          <a:bodyPr/>
          <a:lstStyle/>
          <a:p>
            <a:fld id="{D87C279B-D40E-4F44-B883-487EA87FDEED}" type="slidenum">
              <a:rPr lang="zh-CN" altLang="en-US" smtClean="0"/>
              <a:t>‹#›</a:t>
            </a:fld>
            <a:endParaRPr lang="zh-CN" altLang="en-US"/>
          </a:p>
        </p:txBody>
      </p:sp>
    </p:spTree>
    <p:extLst>
      <p:ext uri="{BB962C8B-B14F-4D97-AF65-F5344CB8AC3E}">
        <p14:creationId xmlns:p14="http://schemas.microsoft.com/office/powerpoint/2010/main" val="1694921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1D8F873-4CAF-4A8E-91A5-F6CBC58594D4}"/>
              </a:ext>
            </a:extLst>
          </p:cNvPr>
          <p:cNvSpPr>
            <a:spLocks noGrp="1"/>
          </p:cNvSpPr>
          <p:nvPr>
            <p:ph type="dt" sz="half" idx="10"/>
          </p:nvPr>
        </p:nvSpPr>
        <p:spPr/>
        <p:txBody>
          <a:bodyPr/>
          <a:lstStyle/>
          <a:p>
            <a:fld id="{8A268C73-DAD7-426B-9BF8-A766AF4C069F}" type="datetimeFigureOut">
              <a:rPr lang="zh-CN" altLang="en-US" smtClean="0"/>
              <a:t>2019/12/18</a:t>
            </a:fld>
            <a:endParaRPr lang="zh-CN" altLang="en-US"/>
          </a:p>
        </p:txBody>
      </p:sp>
      <p:sp>
        <p:nvSpPr>
          <p:cNvPr id="3" name="页脚占位符 2">
            <a:extLst>
              <a:ext uri="{FF2B5EF4-FFF2-40B4-BE49-F238E27FC236}">
                <a16:creationId xmlns:a16="http://schemas.microsoft.com/office/drawing/2014/main" id="{A3734568-0490-4434-AEF4-A386AA8886A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2D2ABE1-1E4C-48C8-964E-451ED094C4FB}"/>
              </a:ext>
            </a:extLst>
          </p:cNvPr>
          <p:cNvSpPr>
            <a:spLocks noGrp="1"/>
          </p:cNvSpPr>
          <p:nvPr>
            <p:ph type="sldNum" sz="quarter" idx="12"/>
          </p:nvPr>
        </p:nvSpPr>
        <p:spPr/>
        <p:txBody>
          <a:bodyPr/>
          <a:lstStyle/>
          <a:p>
            <a:fld id="{D87C279B-D40E-4F44-B883-487EA87FDEED}" type="slidenum">
              <a:rPr lang="zh-CN" altLang="en-US" smtClean="0"/>
              <a:t>‹#›</a:t>
            </a:fld>
            <a:endParaRPr lang="zh-CN" altLang="en-US"/>
          </a:p>
        </p:txBody>
      </p:sp>
    </p:spTree>
    <p:extLst>
      <p:ext uri="{BB962C8B-B14F-4D97-AF65-F5344CB8AC3E}">
        <p14:creationId xmlns:p14="http://schemas.microsoft.com/office/powerpoint/2010/main" val="3615426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7691F6-2227-44FD-9E21-30A0932F86E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D29AC3D-9C35-4CF8-B00B-C5E69A3E37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F23CAB6-1C83-48A8-9FF4-43299D48E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C2C5E92-9F5C-40E2-8408-DD18E1FF471E}"/>
              </a:ext>
            </a:extLst>
          </p:cNvPr>
          <p:cNvSpPr>
            <a:spLocks noGrp="1"/>
          </p:cNvSpPr>
          <p:nvPr>
            <p:ph type="dt" sz="half" idx="10"/>
          </p:nvPr>
        </p:nvSpPr>
        <p:spPr/>
        <p:txBody>
          <a:bodyPr/>
          <a:lstStyle/>
          <a:p>
            <a:fld id="{8A268C73-DAD7-426B-9BF8-A766AF4C069F}" type="datetimeFigureOut">
              <a:rPr lang="zh-CN" altLang="en-US" smtClean="0"/>
              <a:t>2019/12/18</a:t>
            </a:fld>
            <a:endParaRPr lang="zh-CN" altLang="en-US"/>
          </a:p>
        </p:txBody>
      </p:sp>
      <p:sp>
        <p:nvSpPr>
          <p:cNvPr id="6" name="页脚占位符 5">
            <a:extLst>
              <a:ext uri="{FF2B5EF4-FFF2-40B4-BE49-F238E27FC236}">
                <a16:creationId xmlns:a16="http://schemas.microsoft.com/office/drawing/2014/main" id="{D3FB8CCA-5F1E-480D-8D39-AC2868753A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82A81D-940D-4BDD-8CFA-27A607A93EA8}"/>
              </a:ext>
            </a:extLst>
          </p:cNvPr>
          <p:cNvSpPr>
            <a:spLocks noGrp="1"/>
          </p:cNvSpPr>
          <p:nvPr>
            <p:ph type="sldNum" sz="quarter" idx="12"/>
          </p:nvPr>
        </p:nvSpPr>
        <p:spPr/>
        <p:txBody>
          <a:bodyPr/>
          <a:lstStyle/>
          <a:p>
            <a:fld id="{D87C279B-D40E-4F44-B883-487EA87FDEED}" type="slidenum">
              <a:rPr lang="zh-CN" altLang="en-US" smtClean="0"/>
              <a:t>‹#›</a:t>
            </a:fld>
            <a:endParaRPr lang="zh-CN" altLang="en-US"/>
          </a:p>
        </p:txBody>
      </p:sp>
    </p:spTree>
    <p:extLst>
      <p:ext uri="{BB962C8B-B14F-4D97-AF65-F5344CB8AC3E}">
        <p14:creationId xmlns:p14="http://schemas.microsoft.com/office/powerpoint/2010/main" val="3753921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EDB983-AA9C-4690-907C-3D1DD72C6AB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C6E0891-91E8-442E-8D42-94AB32CE70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3D28482-14BD-4AAA-B7B6-A862F5F3E7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C048D32-F9B3-4D72-A19E-A94A5ACD8D91}"/>
              </a:ext>
            </a:extLst>
          </p:cNvPr>
          <p:cNvSpPr>
            <a:spLocks noGrp="1"/>
          </p:cNvSpPr>
          <p:nvPr>
            <p:ph type="dt" sz="half" idx="10"/>
          </p:nvPr>
        </p:nvSpPr>
        <p:spPr/>
        <p:txBody>
          <a:bodyPr/>
          <a:lstStyle/>
          <a:p>
            <a:fld id="{8A268C73-DAD7-426B-9BF8-A766AF4C069F}" type="datetimeFigureOut">
              <a:rPr lang="zh-CN" altLang="en-US" smtClean="0"/>
              <a:t>2019/12/18</a:t>
            </a:fld>
            <a:endParaRPr lang="zh-CN" altLang="en-US"/>
          </a:p>
        </p:txBody>
      </p:sp>
      <p:sp>
        <p:nvSpPr>
          <p:cNvPr id="6" name="页脚占位符 5">
            <a:extLst>
              <a:ext uri="{FF2B5EF4-FFF2-40B4-BE49-F238E27FC236}">
                <a16:creationId xmlns:a16="http://schemas.microsoft.com/office/drawing/2014/main" id="{FE5D2C3C-9E0B-44A8-88A9-6D11AB6D0A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5CBCE81-31BB-4BFD-BBF5-E3A7DE69705D}"/>
              </a:ext>
            </a:extLst>
          </p:cNvPr>
          <p:cNvSpPr>
            <a:spLocks noGrp="1"/>
          </p:cNvSpPr>
          <p:nvPr>
            <p:ph type="sldNum" sz="quarter" idx="12"/>
          </p:nvPr>
        </p:nvSpPr>
        <p:spPr/>
        <p:txBody>
          <a:bodyPr/>
          <a:lstStyle/>
          <a:p>
            <a:fld id="{D87C279B-D40E-4F44-B883-487EA87FDEED}" type="slidenum">
              <a:rPr lang="zh-CN" altLang="en-US" smtClean="0"/>
              <a:t>‹#›</a:t>
            </a:fld>
            <a:endParaRPr lang="zh-CN" altLang="en-US"/>
          </a:p>
        </p:txBody>
      </p:sp>
    </p:spTree>
    <p:extLst>
      <p:ext uri="{BB962C8B-B14F-4D97-AF65-F5344CB8AC3E}">
        <p14:creationId xmlns:p14="http://schemas.microsoft.com/office/powerpoint/2010/main" val="616757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8927D61-C2BF-4EB8-8D07-E5E6366E0F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C9B9144-A96A-422A-97B7-3BBB67AC1A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64B1C13-04EE-4F88-A928-CEB70B7FAC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68C73-DAD7-426B-9BF8-A766AF4C069F}" type="datetimeFigureOut">
              <a:rPr lang="zh-CN" altLang="en-US" smtClean="0"/>
              <a:t>2019/12/18</a:t>
            </a:fld>
            <a:endParaRPr lang="zh-CN" altLang="en-US"/>
          </a:p>
        </p:txBody>
      </p:sp>
      <p:sp>
        <p:nvSpPr>
          <p:cNvPr id="5" name="页脚占位符 4">
            <a:extLst>
              <a:ext uri="{FF2B5EF4-FFF2-40B4-BE49-F238E27FC236}">
                <a16:creationId xmlns:a16="http://schemas.microsoft.com/office/drawing/2014/main" id="{B27D9A5C-E6D2-402E-92C0-CC976BE7ED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8A848F7-2D5C-49D6-98F4-4C26444B33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7C279B-D40E-4F44-B883-487EA87FDEED}" type="slidenum">
              <a:rPr lang="zh-CN" altLang="en-US" smtClean="0"/>
              <a:t>‹#›</a:t>
            </a:fld>
            <a:endParaRPr lang="zh-CN" altLang="en-US"/>
          </a:p>
        </p:txBody>
      </p:sp>
    </p:spTree>
    <p:extLst>
      <p:ext uri="{BB962C8B-B14F-4D97-AF65-F5344CB8AC3E}">
        <p14:creationId xmlns:p14="http://schemas.microsoft.com/office/powerpoint/2010/main" val="3867737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A93223D-C1DD-4284-86A6-B4148B16D23F}"/>
              </a:ext>
            </a:extLst>
          </p:cNvPr>
          <p:cNvSpPr txBox="1"/>
          <p:nvPr/>
        </p:nvSpPr>
        <p:spPr>
          <a:xfrm>
            <a:off x="1100831" y="1029806"/>
            <a:ext cx="10235954" cy="1015663"/>
          </a:xfrm>
          <a:prstGeom prst="rect">
            <a:avLst/>
          </a:prstGeom>
          <a:noFill/>
        </p:spPr>
        <p:txBody>
          <a:bodyPr wrap="square" rtlCol="0">
            <a:spAutoFit/>
          </a:bodyPr>
          <a:lstStyle/>
          <a:p>
            <a:r>
              <a:rPr lang="zh-CN" altLang="en-US" sz="2000" b="1" dirty="0">
                <a:latin typeface="黑体" panose="02010609060101010101" pitchFamily="49" charset="-122"/>
                <a:ea typeface="黑体" panose="02010609060101010101" pitchFamily="49" charset="-122"/>
              </a:rPr>
              <a:t>翻薄饼 </a:t>
            </a:r>
            <a:r>
              <a:rPr lang="zh-CN" altLang="en-US" sz="2000" dirty="0">
                <a:latin typeface="黑体" panose="02010609060101010101" pitchFamily="49" charset="-122"/>
                <a:ea typeface="黑体" panose="02010609060101010101" pitchFamily="49" charset="-122"/>
              </a:rPr>
              <a:t>有</a:t>
            </a:r>
            <a:r>
              <a:rPr lang="en-US" altLang="zh-CN" sz="2000" dirty="0">
                <a:latin typeface="黑体" panose="02010609060101010101" pitchFamily="49" charset="-122"/>
                <a:ea typeface="黑体" panose="02010609060101010101" pitchFamily="49" charset="-122"/>
              </a:rPr>
              <a:t>n</a:t>
            </a:r>
            <a:r>
              <a:rPr lang="zh-CN" altLang="en-US" sz="2000" dirty="0">
                <a:latin typeface="黑体" panose="02010609060101010101" pitchFamily="49" charset="-122"/>
                <a:ea typeface="黑体" panose="02010609060101010101" pitchFamily="49" charset="-122"/>
              </a:rPr>
              <a:t>张大小各不相同的薄饼，一张叠在另一张上面。允许大家把一个翻板插到一个薄饼下面，然后可以把板上面的这叠薄饼翻个身。我们的目标是根据薄饼的大小重新安排它们的位置，最大的饼要放在最下面。</a:t>
            </a:r>
          </a:p>
        </p:txBody>
      </p:sp>
      <p:sp>
        <p:nvSpPr>
          <p:cNvPr id="5" name="矩形 4">
            <a:extLst>
              <a:ext uri="{FF2B5EF4-FFF2-40B4-BE49-F238E27FC236}">
                <a16:creationId xmlns:a16="http://schemas.microsoft.com/office/drawing/2014/main" id="{484918C8-1C81-461C-AA67-11E544E81E55}"/>
              </a:ext>
            </a:extLst>
          </p:cNvPr>
          <p:cNvSpPr/>
          <p:nvPr/>
        </p:nvSpPr>
        <p:spPr>
          <a:xfrm>
            <a:off x="1793287" y="4703079"/>
            <a:ext cx="3773010" cy="31071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7EEF09F4-675E-44E7-93C0-1FF667064E56}"/>
              </a:ext>
            </a:extLst>
          </p:cNvPr>
          <p:cNvSpPr/>
          <p:nvPr/>
        </p:nvSpPr>
        <p:spPr>
          <a:xfrm>
            <a:off x="1253229" y="4215417"/>
            <a:ext cx="4520214" cy="37225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452EB46B-94C3-4C84-8089-6920DF0CCB19}"/>
              </a:ext>
            </a:extLst>
          </p:cNvPr>
          <p:cNvSpPr/>
          <p:nvPr/>
        </p:nvSpPr>
        <p:spPr>
          <a:xfrm>
            <a:off x="881845" y="3282651"/>
            <a:ext cx="5297011" cy="36337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8F7E9344-1169-4090-B924-256ABE5897C4}"/>
              </a:ext>
            </a:extLst>
          </p:cNvPr>
          <p:cNvSpPr/>
          <p:nvPr/>
        </p:nvSpPr>
        <p:spPr>
          <a:xfrm>
            <a:off x="2000433" y="3736892"/>
            <a:ext cx="3213717" cy="363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D619A82B-7E99-4959-9293-3CEC88491671}"/>
              </a:ext>
            </a:extLst>
          </p:cNvPr>
          <p:cNvSpPr/>
          <p:nvPr/>
        </p:nvSpPr>
        <p:spPr>
          <a:xfrm>
            <a:off x="2752075" y="5157060"/>
            <a:ext cx="1953089" cy="31071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968FD68-D73B-44EC-A420-8FCD7073EE9A}"/>
              </a:ext>
            </a:extLst>
          </p:cNvPr>
          <p:cNvSpPr txBox="1"/>
          <p:nvPr/>
        </p:nvSpPr>
        <p:spPr>
          <a:xfrm>
            <a:off x="81377" y="2791675"/>
            <a:ext cx="939553" cy="400110"/>
          </a:xfrm>
          <a:prstGeom prst="rect">
            <a:avLst/>
          </a:prstGeom>
          <a:noFill/>
        </p:spPr>
        <p:txBody>
          <a:bodyPr wrap="square" rtlCol="0">
            <a:spAutoFit/>
          </a:bodyPr>
          <a:lstStyle/>
          <a:p>
            <a:r>
              <a:rPr lang="en-US" altLang="zh-CN" sz="2000" b="1" dirty="0">
                <a:latin typeface="黑体" panose="02010609060101010101" pitchFamily="49" charset="-122"/>
                <a:ea typeface="黑体" panose="02010609060101010101" pitchFamily="49" charset="-122"/>
              </a:rPr>
              <a:t>TOP</a:t>
            </a:r>
            <a:endParaRPr lang="zh-CN" altLang="en-US" sz="2000" dirty="0">
              <a:latin typeface="黑体" panose="02010609060101010101" pitchFamily="49" charset="-122"/>
              <a:ea typeface="黑体" panose="02010609060101010101" pitchFamily="49" charset="-122"/>
            </a:endParaRPr>
          </a:p>
        </p:txBody>
      </p:sp>
      <p:sp>
        <p:nvSpPr>
          <p:cNvPr id="11" name="文本框 10">
            <a:extLst>
              <a:ext uri="{FF2B5EF4-FFF2-40B4-BE49-F238E27FC236}">
                <a16:creationId xmlns:a16="http://schemas.microsoft.com/office/drawing/2014/main" id="{814E28CA-E72E-4B3A-95FD-1B85D2070174}"/>
              </a:ext>
            </a:extLst>
          </p:cNvPr>
          <p:cNvSpPr txBox="1"/>
          <p:nvPr/>
        </p:nvSpPr>
        <p:spPr>
          <a:xfrm>
            <a:off x="135382" y="5467778"/>
            <a:ext cx="1400453" cy="400110"/>
          </a:xfrm>
          <a:prstGeom prst="rect">
            <a:avLst/>
          </a:prstGeom>
          <a:noFill/>
        </p:spPr>
        <p:txBody>
          <a:bodyPr wrap="square" rtlCol="0">
            <a:spAutoFit/>
          </a:bodyPr>
          <a:lstStyle/>
          <a:p>
            <a:r>
              <a:rPr lang="en-US" altLang="zh-CN" sz="2000" b="1" dirty="0">
                <a:latin typeface="黑体" panose="02010609060101010101" pitchFamily="49" charset="-122"/>
                <a:ea typeface="黑体" panose="02010609060101010101" pitchFamily="49" charset="-122"/>
              </a:rPr>
              <a:t>bottom</a:t>
            </a:r>
            <a:endParaRPr lang="zh-CN" altLang="en-US" sz="2000" dirty="0">
              <a:latin typeface="黑体" panose="02010609060101010101" pitchFamily="49" charset="-122"/>
              <a:ea typeface="黑体" panose="02010609060101010101" pitchFamily="49" charset="-122"/>
            </a:endParaRPr>
          </a:p>
        </p:txBody>
      </p:sp>
      <p:sp>
        <p:nvSpPr>
          <p:cNvPr id="12" name="矩形 11">
            <a:extLst>
              <a:ext uri="{FF2B5EF4-FFF2-40B4-BE49-F238E27FC236}">
                <a16:creationId xmlns:a16="http://schemas.microsoft.com/office/drawing/2014/main" id="{F9D3264C-C8AB-44C8-9102-D77D87CBB782}"/>
              </a:ext>
            </a:extLst>
          </p:cNvPr>
          <p:cNvSpPr/>
          <p:nvPr/>
        </p:nvSpPr>
        <p:spPr>
          <a:xfrm>
            <a:off x="7698432" y="4722309"/>
            <a:ext cx="3773010" cy="31071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14F9C433-C9E0-42FF-9104-8E8DFE32193B}"/>
              </a:ext>
            </a:extLst>
          </p:cNvPr>
          <p:cNvSpPr/>
          <p:nvPr/>
        </p:nvSpPr>
        <p:spPr>
          <a:xfrm>
            <a:off x="7158374" y="4234647"/>
            <a:ext cx="4520214" cy="37225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1AA5697E-7D63-4B09-876D-C2457716BE6F}"/>
              </a:ext>
            </a:extLst>
          </p:cNvPr>
          <p:cNvSpPr/>
          <p:nvPr/>
        </p:nvSpPr>
        <p:spPr>
          <a:xfrm>
            <a:off x="6786990" y="3772393"/>
            <a:ext cx="5297011" cy="36337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14EA4EB-10E6-41E5-AF00-EB9EA928D4DB}"/>
              </a:ext>
            </a:extLst>
          </p:cNvPr>
          <p:cNvSpPr/>
          <p:nvPr/>
        </p:nvSpPr>
        <p:spPr>
          <a:xfrm>
            <a:off x="7905578" y="3321111"/>
            <a:ext cx="3213717" cy="363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A4171319-ABBD-4A4A-81CD-A63ED5FDB064}"/>
              </a:ext>
            </a:extLst>
          </p:cNvPr>
          <p:cNvSpPr/>
          <p:nvPr/>
        </p:nvSpPr>
        <p:spPr>
          <a:xfrm>
            <a:off x="8657220" y="5176290"/>
            <a:ext cx="1953089" cy="31071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01A08C9F-AE8C-4F4C-85E8-1006C4A631AF}"/>
              </a:ext>
            </a:extLst>
          </p:cNvPr>
          <p:cNvSpPr txBox="1"/>
          <p:nvPr/>
        </p:nvSpPr>
        <p:spPr>
          <a:xfrm>
            <a:off x="6368263" y="2810905"/>
            <a:ext cx="939553" cy="400110"/>
          </a:xfrm>
          <a:prstGeom prst="rect">
            <a:avLst/>
          </a:prstGeom>
          <a:noFill/>
        </p:spPr>
        <p:txBody>
          <a:bodyPr wrap="square" rtlCol="0">
            <a:spAutoFit/>
          </a:bodyPr>
          <a:lstStyle/>
          <a:p>
            <a:r>
              <a:rPr lang="en-US" altLang="zh-CN" sz="2000" b="1" dirty="0">
                <a:latin typeface="黑体" panose="02010609060101010101" pitchFamily="49" charset="-122"/>
                <a:ea typeface="黑体" panose="02010609060101010101" pitchFamily="49" charset="-122"/>
              </a:rPr>
              <a:t>TOP</a:t>
            </a:r>
            <a:endParaRPr lang="zh-CN" altLang="en-US" sz="2000" dirty="0">
              <a:latin typeface="黑体" panose="02010609060101010101" pitchFamily="49" charset="-122"/>
              <a:ea typeface="黑体" panose="02010609060101010101" pitchFamily="49" charset="-122"/>
            </a:endParaRPr>
          </a:p>
        </p:txBody>
      </p:sp>
      <p:sp>
        <p:nvSpPr>
          <p:cNvPr id="18" name="文本框 17">
            <a:extLst>
              <a:ext uri="{FF2B5EF4-FFF2-40B4-BE49-F238E27FC236}">
                <a16:creationId xmlns:a16="http://schemas.microsoft.com/office/drawing/2014/main" id="{651C41A1-5553-4333-8837-AC64D0491B51}"/>
              </a:ext>
            </a:extLst>
          </p:cNvPr>
          <p:cNvSpPr txBox="1"/>
          <p:nvPr/>
        </p:nvSpPr>
        <p:spPr>
          <a:xfrm>
            <a:off x="6998205" y="5462582"/>
            <a:ext cx="1400453" cy="400110"/>
          </a:xfrm>
          <a:prstGeom prst="rect">
            <a:avLst/>
          </a:prstGeom>
          <a:noFill/>
        </p:spPr>
        <p:txBody>
          <a:bodyPr wrap="square" rtlCol="0">
            <a:spAutoFit/>
          </a:bodyPr>
          <a:lstStyle/>
          <a:p>
            <a:r>
              <a:rPr lang="en-US" altLang="zh-CN" sz="2000" b="1" dirty="0">
                <a:latin typeface="黑体" panose="02010609060101010101" pitchFamily="49" charset="-122"/>
                <a:ea typeface="黑体" panose="02010609060101010101" pitchFamily="49" charset="-122"/>
              </a:rPr>
              <a:t>bottom</a:t>
            </a:r>
            <a:endParaRPr lang="zh-CN" altLang="en-US" sz="2000" dirty="0">
              <a:latin typeface="黑体" panose="02010609060101010101" pitchFamily="49" charset="-122"/>
              <a:ea typeface="黑体" panose="02010609060101010101" pitchFamily="49" charset="-122"/>
            </a:endParaRPr>
          </a:p>
        </p:txBody>
      </p:sp>
      <p:sp>
        <p:nvSpPr>
          <p:cNvPr id="19" name="矩形 18">
            <a:extLst>
              <a:ext uri="{FF2B5EF4-FFF2-40B4-BE49-F238E27FC236}">
                <a16:creationId xmlns:a16="http://schemas.microsoft.com/office/drawing/2014/main" id="{242AAA8F-10CB-4D0F-B5EB-D17809E76EDF}"/>
              </a:ext>
            </a:extLst>
          </p:cNvPr>
          <p:cNvSpPr/>
          <p:nvPr/>
        </p:nvSpPr>
        <p:spPr>
          <a:xfrm>
            <a:off x="135382" y="4132014"/>
            <a:ext cx="6816587" cy="5616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p>
        </p:txBody>
      </p:sp>
      <p:cxnSp>
        <p:nvCxnSpPr>
          <p:cNvPr id="21" name="直接箭头连接符 20">
            <a:extLst>
              <a:ext uri="{FF2B5EF4-FFF2-40B4-BE49-F238E27FC236}">
                <a16:creationId xmlns:a16="http://schemas.microsoft.com/office/drawing/2014/main" id="{37FD1D68-2C32-48AD-87F4-99298157301A}"/>
              </a:ext>
            </a:extLst>
          </p:cNvPr>
          <p:cNvCxnSpPr/>
          <p:nvPr/>
        </p:nvCxnSpPr>
        <p:spPr>
          <a:xfrm flipH="1">
            <a:off x="6001305" y="4188174"/>
            <a:ext cx="177551" cy="844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463A2408-CA50-4FD6-BBBE-F721F74CF08F}"/>
              </a:ext>
            </a:extLst>
          </p:cNvPr>
          <p:cNvSpPr txBox="1"/>
          <p:nvPr/>
        </p:nvSpPr>
        <p:spPr>
          <a:xfrm>
            <a:off x="5545980" y="5072971"/>
            <a:ext cx="1400453" cy="400110"/>
          </a:xfrm>
          <a:prstGeom prst="rect">
            <a:avLst/>
          </a:prstGeom>
          <a:noFill/>
        </p:spPr>
        <p:txBody>
          <a:bodyPr wrap="square" rtlCol="0">
            <a:spAutoFit/>
          </a:bodyPr>
          <a:lstStyle/>
          <a:p>
            <a:r>
              <a:rPr lang="zh-CN" altLang="en-US" sz="2000" b="1" dirty="0">
                <a:latin typeface="黑体" panose="02010609060101010101" pitchFamily="49" charset="-122"/>
                <a:ea typeface="黑体" panose="02010609060101010101" pitchFamily="49" charset="-122"/>
              </a:rPr>
              <a:t>翻板</a:t>
            </a:r>
            <a:endParaRPr lang="zh-CN" altLang="en-US"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02909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A93223D-C1DD-4284-86A6-B4148B16D23F}"/>
              </a:ext>
            </a:extLst>
          </p:cNvPr>
          <p:cNvSpPr txBox="1"/>
          <p:nvPr/>
        </p:nvSpPr>
        <p:spPr>
          <a:xfrm>
            <a:off x="978023" y="631859"/>
            <a:ext cx="10235954" cy="1323439"/>
          </a:xfrm>
          <a:prstGeom prst="rect">
            <a:avLst/>
          </a:prstGeom>
          <a:noFill/>
        </p:spPr>
        <p:txBody>
          <a:bodyPr wrap="square" rtlCol="0">
            <a:spAutoFit/>
          </a:bodyPr>
          <a:lstStyle/>
          <a:p>
            <a:r>
              <a:rPr lang="zh-CN" altLang="en-US" sz="2000" b="1" dirty="0">
                <a:latin typeface="黑体" panose="02010609060101010101" pitchFamily="49" charset="-122"/>
                <a:ea typeface="黑体" panose="02010609060101010101" pitchFamily="49" charset="-122"/>
              </a:rPr>
              <a:t>解决思路 </a:t>
            </a:r>
            <a:r>
              <a:rPr lang="zh-CN" altLang="en-US" sz="2000" dirty="0">
                <a:latin typeface="黑体" panose="02010609060101010101" pitchFamily="49" charset="-122"/>
                <a:ea typeface="黑体" panose="02010609060101010101" pitchFamily="49" charset="-122"/>
              </a:rPr>
              <a:t>找到最大尺寸的那个不正确薄饼，然后翻转，最大的薄饼跑到</a:t>
            </a:r>
            <a:r>
              <a:rPr lang="en-US" altLang="zh-CN" sz="2000" dirty="0">
                <a:latin typeface="黑体" panose="02010609060101010101" pitchFamily="49" charset="-122"/>
                <a:ea typeface="黑体" panose="02010609060101010101" pitchFamily="49" charset="-122"/>
              </a:rPr>
              <a:t>top</a:t>
            </a:r>
            <a:r>
              <a:rPr lang="zh-CN" altLang="en-US" sz="2000" dirty="0">
                <a:latin typeface="黑体" panose="02010609060101010101" pitchFamily="49" charset="-122"/>
                <a:ea typeface="黑体" panose="02010609060101010101" pitchFamily="49" charset="-122"/>
              </a:rPr>
              <a:t>，然后找到最小尺寸的那个正确的薄饼，把翻盘置于其上，然后翻转，这样一来，这个</a:t>
            </a:r>
            <a:r>
              <a:rPr lang="en-US" altLang="zh-CN" sz="2000" dirty="0">
                <a:latin typeface="黑体" panose="02010609060101010101" pitchFamily="49" charset="-122"/>
                <a:ea typeface="黑体" panose="02010609060101010101" pitchFamily="49" charset="-122"/>
              </a:rPr>
              <a:t>order</a:t>
            </a:r>
            <a:r>
              <a:rPr lang="zh-CN" altLang="en-US" sz="2000" dirty="0">
                <a:latin typeface="黑体" panose="02010609060101010101" pitchFamily="49" charset="-122"/>
                <a:ea typeface="黑体" panose="02010609060101010101" pitchFamily="49" charset="-122"/>
              </a:rPr>
              <a:t>不正确的最大的薄饼就到了它正确的位置上。不断循环这个步骤就可以将所有的薄饼按照尺寸从大到小叠放整齐了。</a:t>
            </a:r>
          </a:p>
        </p:txBody>
      </p:sp>
      <p:sp>
        <p:nvSpPr>
          <p:cNvPr id="2" name="文本框 1">
            <a:extLst>
              <a:ext uri="{FF2B5EF4-FFF2-40B4-BE49-F238E27FC236}">
                <a16:creationId xmlns:a16="http://schemas.microsoft.com/office/drawing/2014/main" id="{ECE3E9D2-D992-43F3-9571-9F76476D02B2}"/>
              </a:ext>
            </a:extLst>
          </p:cNvPr>
          <p:cNvSpPr txBox="1"/>
          <p:nvPr/>
        </p:nvSpPr>
        <p:spPr>
          <a:xfrm>
            <a:off x="3213717" y="2690336"/>
            <a:ext cx="7652552" cy="2862322"/>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N=5 (Numbers on the pancakes represent the size of the pancake, not its</a:t>
            </a:r>
          </a:p>
          <a:p>
            <a:r>
              <a:rPr lang="en-US" altLang="zh-CN" sz="2000" dirty="0">
                <a:latin typeface="Times New Roman" panose="02020603050405020304" pitchFamily="18" charset="0"/>
                <a:cs typeface="Times New Roman" panose="02020603050405020304" pitchFamily="18" charset="0"/>
              </a:rPr>
              <a:t>position.) The smallest pancake is labeled "1":</a:t>
            </a: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Initial position:     Top 1 3 5 2 4 Griddle</a:t>
            </a:r>
          </a:p>
          <a:p>
            <a:r>
              <a:rPr lang="en-US" altLang="zh-CN" sz="2000" dirty="0">
                <a:latin typeface="Times New Roman" panose="02020603050405020304" pitchFamily="18" charset="0"/>
                <a:cs typeface="Times New Roman" panose="02020603050405020304" pitchFamily="18" charset="0"/>
              </a:rPr>
              <a:t>     First move (k=3) Yields:    Top 5 3 1 2 4 Griddle</a:t>
            </a:r>
          </a:p>
          <a:p>
            <a:r>
              <a:rPr lang="en-US" altLang="zh-CN" sz="2000" dirty="0">
                <a:latin typeface="Times New Roman" panose="02020603050405020304" pitchFamily="18" charset="0"/>
                <a:cs typeface="Times New Roman" panose="02020603050405020304" pitchFamily="18" charset="0"/>
              </a:rPr>
              <a:t> Second move (k=5) Yields:    Top 4 2 1 3 5 Griddle</a:t>
            </a:r>
          </a:p>
          <a:p>
            <a:r>
              <a:rPr lang="en-US" altLang="zh-CN" sz="2000" dirty="0">
                <a:latin typeface="Times New Roman" panose="02020603050405020304" pitchFamily="18" charset="0"/>
                <a:cs typeface="Times New Roman" panose="02020603050405020304" pitchFamily="18" charset="0"/>
              </a:rPr>
              <a:t>    Third move (k=4) Yields:    Top 3 1 2 4 5 Griddle</a:t>
            </a:r>
          </a:p>
          <a:p>
            <a:r>
              <a:rPr lang="en-US" altLang="zh-CN" sz="2000" dirty="0">
                <a:latin typeface="Times New Roman" panose="02020603050405020304" pitchFamily="18" charset="0"/>
                <a:cs typeface="Times New Roman" panose="02020603050405020304" pitchFamily="18" charset="0"/>
              </a:rPr>
              <a:t>  Fourth move (k=3) Yields:    Top 2 1 3 4 5 Griddle</a:t>
            </a:r>
          </a:p>
          <a:p>
            <a:r>
              <a:rPr lang="en-US" altLang="zh-CN" sz="2000" dirty="0">
                <a:latin typeface="Times New Roman" panose="02020603050405020304" pitchFamily="18" charset="0"/>
                <a:cs typeface="Times New Roman" panose="02020603050405020304" pitchFamily="18" charset="0"/>
              </a:rPr>
              <a:t>     Fifth move (k=2) Yields:    Top 1 2 3 4 5 Griddle</a:t>
            </a:r>
            <a:endParaRPr lang="zh-CN" altLang="en-US" sz="20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0EDA1198-F420-44FE-9D8A-EAD78A4273CD}"/>
              </a:ext>
            </a:extLst>
          </p:cNvPr>
          <p:cNvSpPr txBox="1"/>
          <p:nvPr/>
        </p:nvSpPr>
        <p:spPr>
          <a:xfrm>
            <a:off x="1387874" y="1955298"/>
            <a:ext cx="7652552"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Example</a:t>
            </a:r>
            <a:endParaRPr lang="zh-CN" altLang="en-US" sz="28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771D5228-8236-4461-A001-BCB84ED220C5}"/>
              </a:ext>
            </a:extLst>
          </p:cNvPr>
          <p:cNvSpPr txBox="1"/>
          <p:nvPr/>
        </p:nvSpPr>
        <p:spPr>
          <a:xfrm>
            <a:off x="3934287" y="5764476"/>
            <a:ext cx="7652552"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cs typeface="Times New Roman" panose="02020603050405020304" pitchFamily="18" charset="0"/>
              </a:rPr>
              <a:t>经过</a:t>
            </a:r>
            <a:r>
              <a:rPr lang="en-US" altLang="zh-CN" sz="2400" dirty="0">
                <a:latin typeface="黑体" panose="02010609060101010101" pitchFamily="49" charset="-122"/>
                <a:ea typeface="黑体" panose="02010609060101010101" pitchFamily="49" charset="-122"/>
                <a:cs typeface="Times New Roman" panose="02020603050405020304" pitchFamily="18" charset="0"/>
              </a:rPr>
              <a:t>5</a:t>
            </a:r>
            <a:r>
              <a:rPr lang="zh-CN" altLang="en-US" sz="2400" dirty="0">
                <a:latin typeface="黑体" panose="02010609060101010101" pitchFamily="49" charset="-122"/>
                <a:ea typeface="黑体" panose="02010609060101010101" pitchFamily="49" charset="-122"/>
                <a:cs typeface="Times New Roman" panose="02020603050405020304" pitchFamily="18" charset="0"/>
              </a:rPr>
              <a:t>次翻转，薄饼已经变成有序！！！</a:t>
            </a:r>
          </a:p>
        </p:txBody>
      </p:sp>
    </p:spTree>
    <p:extLst>
      <p:ext uri="{BB962C8B-B14F-4D97-AF65-F5344CB8AC3E}">
        <p14:creationId xmlns:p14="http://schemas.microsoft.com/office/powerpoint/2010/main" val="4078414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6E07063A-47AB-4729-B89E-9B8E01A612F5}"/>
              </a:ext>
            </a:extLst>
          </p:cNvPr>
          <p:cNvSpPr txBox="1"/>
          <p:nvPr/>
        </p:nvSpPr>
        <p:spPr>
          <a:xfrm>
            <a:off x="1668996" y="801860"/>
            <a:ext cx="8710474"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cs typeface="Times New Roman" panose="02020603050405020304" pitchFamily="18" charset="0"/>
              </a:rPr>
              <a:t>对于</a:t>
            </a:r>
            <a:r>
              <a:rPr lang="en-US" altLang="zh-CN" sz="2400" dirty="0">
                <a:latin typeface="黑体" panose="02010609060101010101" pitchFamily="49" charset="-122"/>
                <a:ea typeface="黑体" panose="02010609060101010101" pitchFamily="49" charset="-122"/>
                <a:cs typeface="Times New Roman" panose="02020603050405020304" pitchFamily="18" charset="0"/>
              </a:rPr>
              <a:t>N</a:t>
            </a:r>
            <a:r>
              <a:rPr lang="zh-CN" altLang="en-US" sz="2400" dirty="0">
                <a:latin typeface="黑体" panose="02010609060101010101" pitchFamily="49" charset="-122"/>
                <a:ea typeface="黑体" panose="02010609060101010101" pitchFamily="49" charset="-122"/>
                <a:cs typeface="Times New Roman" panose="02020603050405020304" pitchFamily="18" charset="0"/>
              </a:rPr>
              <a:t>个随意摆放的薄饼，最少的翻转次数是多少？</a:t>
            </a:r>
          </a:p>
        </p:txBody>
      </p:sp>
      <p:sp>
        <p:nvSpPr>
          <p:cNvPr id="8" name="文本框 7">
            <a:extLst>
              <a:ext uri="{FF2B5EF4-FFF2-40B4-BE49-F238E27FC236}">
                <a16:creationId xmlns:a16="http://schemas.microsoft.com/office/drawing/2014/main" id="{9B787866-A53D-4CF0-AC03-7DFD21C40A22}"/>
              </a:ext>
            </a:extLst>
          </p:cNvPr>
          <p:cNvSpPr txBox="1"/>
          <p:nvPr/>
        </p:nvSpPr>
        <p:spPr>
          <a:xfrm>
            <a:off x="461639" y="251418"/>
            <a:ext cx="8701596" cy="461665"/>
          </a:xfrm>
          <a:prstGeom prst="rect">
            <a:avLst/>
          </a:prstGeom>
          <a:noFill/>
        </p:spPr>
        <p:txBody>
          <a:bodyPr wrap="square" rtlCol="0">
            <a:spAutoFit/>
          </a:bodyPr>
          <a:lstStyle/>
          <a:p>
            <a:r>
              <a:rPr lang="en-US" altLang="zh-CN" sz="2400" dirty="0">
                <a:latin typeface="黑体" panose="02010609060101010101" pitchFamily="49" charset="-122"/>
                <a:ea typeface="黑体" panose="02010609060101010101" pitchFamily="49" charset="-122"/>
                <a:cs typeface="Times New Roman" panose="02020603050405020304" pitchFamily="18" charset="0"/>
              </a:rPr>
              <a:t>Question</a:t>
            </a:r>
            <a:r>
              <a:rPr lang="zh-CN" altLang="en-US" sz="2400" dirty="0">
                <a:latin typeface="黑体" panose="02010609060101010101" pitchFamily="49" charset="-122"/>
                <a:ea typeface="黑体" panose="02010609060101010101" pitchFamily="49" charset="-122"/>
                <a:cs typeface="Times New Roman" panose="02020603050405020304" pitchFamily="18" charset="0"/>
              </a:rPr>
              <a:t>：</a:t>
            </a:r>
          </a:p>
        </p:txBody>
      </p:sp>
      <p:sp>
        <p:nvSpPr>
          <p:cNvPr id="9" name="矩形 8">
            <a:extLst>
              <a:ext uri="{FF2B5EF4-FFF2-40B4-BE49-F238E27FC236}">
                <a16:creationId xmlns:a16="http://schemas.microsoft.com/office/drawing/2014/main" id="{B2BF7671-5160-4B5E-B970-5233A42C13D3}"/>
              </a:ext>
            </a:extLst>
          </p:cNvPr>
          <p:cNvSpPr/>
          <p:nvPr/>
        </p:nvSpPr>
        <p:spPr>
          <a:xfrm>
            <a:off x="806389" y="1987183"/>
            <a:ext cx="10295139" cy="707886"/>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Let f(N) be the least number of flips guaranteed to bring any initial permutation of N pancakes into the proper order. We will see below that f(N) is between </a:t>
            </a:r>
            <a:r>
              <a:rPr lang="en-US" altLang="zh-CN" sz="2000" b="1" dirty="0">
                <a:solidFill>
                  <a:srgbClr val="FF0000"/>
                </a:solidFill>
                <a:latin typeface="Times New Roman" panose="02020603050405020304" pitchFamily="18" charset="0"/>
                <a:cs typeface="Times New Roman" panose="02020603050405020304" pitchFamily="18" charset="0"/>
              </a:rPr>
              <a:t>N and 2N-3</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D73B2F50-7187-440B-8073-D0E92802FB4D}"/>
              </a:ext>
            </a:extLst>
          </p:cNvPr>
          <p:cNvSpPr/>
          <p:nvPr/>
        </p:nvSpPr>
        <p:spPr>
          <a:xfrm>
            <a:off x="806389" y="3734948"/>
            <a:ext cx="10781930" cy="1938992"/>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If N is at least 4 we know that f(N) is at least N. To see this, count the number of instances where pancakes k and k+1 (or pancake N and the griddle) are adjacent; call them </a:t>
            </a:r>
            <a:r>
              <a:rPr lang="en-US" altLang="zh-CN" sz="2000" b="1" dirty="0">
                <a:latin typeface="Times New Roman" panose="02020603050405020304" pitchFamily="18" charset="0"/>
                <a:cs typeface="Times New Roman" panose="02020603050405020304" pitchFamily="18" charset="0"/>
              </a:rPr>
              <a:t>"good pairs". </a:t>
            </a:r>
            <a:r>
              <a:rPr lang="en-US" altLang="zh-CN" sz="2000" dirty="0">
                <a:latin typeface="Times New Roman" panose="02020603050405020304" pitchFamily="18" charset="0"/>
                <a:cs typeface="Times New Roman" panose="02020603050405020304" pitchFamily="18" charset="0"/>
              </a:rPr>
              <a:t>Start with a permutation like (1,3,5,2,4) (if N is odd) or (2,4,6,1,3,5) (if N is even); such a Permutation has no good pairs. Each flip can bring only one pair of pancakes into Contact (or bring the largest pancake into contact with the griddle), so that the number of good pairs increases by at most 1. Since we want to end up with N good pairs (1,2), (2,3), ..., (N-1,N) and (</a:t>
            </a:r>
            <a:r>
              <a:rPr lang="en-US" altLang="zh-CN" sz="2000" dirty="0" err="1">
                <a:latin typeface="Times New Roman" panose="02020603050405020304" pitchFamily="18" charset="0"/>
                <a:cs typeface="Times New Roman" panose="02020603050405020304" pitchFamily="18" charset="0"/>
              </a:rPr>
              <a:t>N,griddle</a:t>
            </a:r>
            <a:r>
              <a:rPr lang="en-US" altLang="zh-CN" sz="2000" dirty="0">
                <a:latin typeface="Times New Roman" panose="02020603050405020304" pitchFamily="18" charset="0"/>
                <a:cs typeface="Times New Roman" panose="02020603050405020304" pitchFamily="18" charset="0"/>
              </a:rPr>
              <a:t>), it must require at least N flips to do so.</a:t>
            </a:r>
            <a:endParaRPr lang="zh-CN" altLang="en-US" sz="20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C51C7AB4-7C0D-4141-B783-D54D81A47BFD}"/>
              </a:ext>
            </a:extLst>
          </p:cNvPr>
          <p:cNvSpPr txBox="1"/>
          <p:nvPr/>
        </p:nvSpPr>
        <p:spPr>
          <a:xfrm>
            <a:off x="310718" y="3123052"/>
            <a:ext cx="8701596" cy="461665"/>
          </a:xfrm>
          <a:prstGeom prst="rect">
            <a:avLst/>
          </a:prstGeom>
          <a:noFill/>
        </p:spPr>
        <p:txBody>
          <a:bodyPr wrap="square" rtlCol="0">
            <a:spAutoFit/>
          </a:bodyPr>
          <a:lstStyle/>
          <a:p>
            <a:r>
              <a:rPr lang="en-US" altLang="zh-CN" sz="2400" dirty="0">
                <a:latin typeface="黑体" panose="02010609060101010101" pitchFamily="49" charset="-122"/>
                <a:ea typeface="黑体" panose="02010609060101010101" pitchFamily="49" charset="-122"/>
                <a:cs typeface="Times New Roman" panose="02020603050405020304" pitchFamily="18" charset="0"/>
              </a:rPr>
              <a:t>Proof of f(N)’s lower bound:</a:t>
            </a:r>
            <a:endParaRPr lang="zh-CN" altLang="en-US" sz="24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3" name="矩形 12">
            <a:extLst>
              <a:ext uri="{FF2B5EF4-FFF2-40B4-BE49-F238E27FC236}">
                <a16:creationId xmlns:a16="http://schemas.microsoft.com/office/drawing/2014/main" id="{408A1BA6-F649-42E1-BEA6-6598F37BEAD1}"/>
              </a:ext>
            </a:extLst>
          </p:cNvPr>
          <p:cNvSpPr/>
          <p:nvPr/>
        </p:nvSpPr>
        <p:spPr>
          <a:xfrm>
            <a:off x="3205192" y="1305888"/>
            <a:ext cx="5638082" cy="400110"/>
          </a:xfrm>
          <a:prstGeom prst="rect">
            <a:avLst/>
          </a:prstGeom>
        </p:spPr>
        <p:txBody>
          <a:bodyPr wrap="none">
            <a:spAutoFit/>
          </a:bodyPr>
          <a:lstStyle/>
          <a:p>
            <a:r>
              <a:rPr lang="en-US" altLang="zh-CN" sz="2000" b="1" dirty="0">
                <a:solidFill>
                  <a:srgbClr val="FF0000"/>
                </a:solidFill>
                <a:latin typeface="黑体" panose="02010609060101010101" pitchFamily="49" charset="-122"/>
                <a:ea typeface="黑体" panose="02010609060101010101" pitchFamily="49" charset="-122"/>
              </a:rPr>
              <a:t>We don't know the complete answer to this.</a:t>
            </a:r>
            <a:endParaRPr lang="zh-CN" altLang="en-US" sz="2000" b="1"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33584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6E07063A-47AB-4729-B89E-9B8E01A612F5}"/>
              </a:ext>
            </a:extLst>
          </p:cNvPr>
          <p:cNvSpPr txBox="1"/>
          <p:nvPr/>
        </p:nvSpPr>
        <p:spPr>
          <a:xfrm>
            <a:off x="1668996" y="801860"/>
            <a:ext cx="8710474"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cs typeface="Times New Roman" panose="02020603050405020304" pitchFamily="18" charset="0"/>
              </a:rPr>
              <a:t>对于</a:t>
            </a:r>
            <a:r>
              <a:rPr lang="en-US" altLang="zh-CN" sz="2400" dirty="0">
                <a:latin typeface="黑体" panose="02010609060101010101" pitchFamily="49" charset="-122"/>
                <a:ea typeface="黑体" panose="02010609060101010101" pitchFamily="49" charset="-122"/>
                <a:cs typeface="Times New Roman" panose="02020603050405020304" pitchFamily="18" charset="0"/>
              </a:rPr>
              <a:t>N</a:t>
            </a:r>
            <a:r>
              <a:rPr lang="zh-CN" altLang="en-US" sz="2400" dirty="0">
                <a:latin typeface="黑体" panose="02010609060101010101" pitchFamily="49" charset="-122"/>
                <a:ea typeface="黑体" panose="02010609060101010101" pitchFamily="49" charset="-122"/>
                <a:cs typeface="Times New Roman" panose="02020603050405020304" pitchFamily="18" charset="0"/>
              </a:rPr>
              <a:t>个随意摆放的薄饼，最少的翻转次数是多少？</a:t>
            </a:r>
          </a:p>
        </p:txBody>
      </p:sp>
      <p:sp>
        <p:nvSpPr>
          <p:cNvPr id="8" name="文本框 7">
            <a:extLst>
              <a:ext uri="{FF2B5EF4-FFF2-40B4-BE49-F238E27FC236}">
                <a16:creationId xmlns:a16="http://schemas.microsoft.com/office/drawing/2014/main" id="{9B787866-A53D-4CF0-AC03-7DFD21C40A22}"/>
              </a:ext>
            </a:extLst>
          </p:cNvPr>
          <p:cNvSpPr txBox="1"/>
          <p:nvPr/>
        </p:nvSpPr>
        <p:spPr>
          <a:xfrm>
            <a:off x="461639" y="251418"/>
            <a:ext cx="8701596" cy="461665"/>
          </a:xfrm>
          <a:prstGeom prst="rect">
            <a:avLst/>
          </a:prstGeom>
          <a:noFill/>
        </p:spPr>
        <p:txBody>
          <a:bodyPr wrap="square" rtlCol="0">
            <a:spAutoFit/>
          </a:bodyPr>
          <a:lstStyle/>
          <a:p>
            <a:r>
              <a:rPr lang="en-US" altLang="zh-CN" sz="2400" dirty="0">
                <a:latin typeface="黑体" panose="02010609060101010101" pitchFamily="49" charset="-122"/>
                <a:ea typeface="黑体" panose="02010609060101010101" pitchFamily="49" charset="-122"/>
                <a:cs typeface="Times New Roman" panose="02020603050405020304" pitchFamily="18" charset="0"/>
              </a:rPr>
              <a:t>Question</a:t>
            </a:r>
            <a:r>
              <a:rPr lang="zh-CN" altLang="en-US" sz="2400" dirty="0">
                <a:latin typeface="黑体" panose="02010609060101010101" pitchFamily="49" charset="-122"/>
                <a:ea typeface="黑体" panose="02010609060101010101" pitchFamily="49" charset="-122"/>
                <a:cs typeface="Times New Roman" panose="02020603050405020304" pitchFamily="18" charset="0"/>
              </a:rPr>
              <a:t>：</a:t>
            </a:r>
          </a:p>
        </p:txBody>
      </p:sp>
      <p:sp>
        <p:nvSpPr>
          <p:cNvPr id="9" name="矩形 8">
            <a:extLst>
              <a:ext uri="{FF2B5EF4-FFF2-40B4-BE49-F238E27FC236}">
                <a16:creationId xmlns:a16="http://schemas.microsoft.com/office/drawing/2014/main" id="{B2BF7671-5160-4B5E-B970-5233A42C13D3}"/>
              </a:ext>
            </a:extLst>
          </p:cNvPr>
          <p:cNvSpPr/>
          <p:nvPr/>
        </p:nvSpPr>
        <p:spPr>
          <a:xfrm>
            <a:off x="806389" y="1987183"/>
            <a:ext cx="10295139" cy="707886"/>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Let f(N) be the least number of flips guaranteed to bring any initial permutation of N pancakes into the proper order. We will see below that f(N) is between </a:t>
            </a:r>
            <a:r>
              <a:rPr lang="en-US" altLang="zh-CN" sz="2000" b="1" dirty="0">
                <a:solidFill>
                  <a:srgbClr val="FF0000"/>
                </a:solidFill>
                <a:latin typeface="Times New Roman" panose="02020603050405020304" pitchFamily="18" charset="0"/>
                <a:cs typeface="Times New Roman" panose="02020603050405020304" pitchFamily="18" charset="0"/>
              </a:rPr>
              <a:t>N and 2N-3</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C51C7AB4-7C0D-4141-B783-D54D81A47BFD}"/>
              </a:ext>
            </a:extLst>
          </p:cNvPr>
          <p:cNvSpPr txBox="1"/>
          <p:nvPr/>
        </p:nvSpPr>
        <p:spPr>
          <a:xfrm>
            <a:off x="292963" y="3256217"/>
            <a:ext cx="8701596" cy="461665"/>
          </a:xfrm>
          <a:prstGeom prst="rect">
            <a:avLst/>
          </a:prstGeom>
          <a:noFill/>
        </p:spPr>
        <p:txBody>
          <a:bodyPr wrap="square" rtlCol="0">
            <a:spAutoFit/>
          </a:bodyPr>
          <a:lstStyle/>
          <a:p>
            <a:r>
              <a:rPr lang="en-US" altLang="zh-CN" sz="2400" dirty="0">
                <a:latin typeface="黑体" panose="02010609060101010101" pitchFamily="49" charset="-122"/>
                <a:ea typeface="黑体" panose="02010609060101010101" pitchFamily="49" charset="-122"/>
                <a:cs typeface="Times New Roman" panose="02020603050405020304" pitchFamily="18" charset="0"/>
              </a:rPr>
              <a:t>Proof of f(N)’s upper bound:</a:t>
            </a:r>
            <a:endParaRPr lang="zh-CN" altLang="en-US" sz="24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3" name="矩形 12">
            <a:extLst>
              <a:ext uri="{FF2B5EF4-FFF2-40B4-BE49-F238E27FC236}">
                <a16:creationId xmlns:a16="http://schemas.microsoft.com/office/drawing/2014/main" id="{408A1BA6-F649-42E1-BEA6-6598F37BEAD1}"/>
              </a:ext>
            </a:extLst>
          </p:cNvPr>
          <p:cNvSpPr/>
          <p:nvPr/>
        </p:nvSpPr>
        <p:spPr>
          <a:xfrm>
            <a:off x="3205192" y="1376912"/>
            <a:ext cx="5638082" cy="400110"/>
          </a:xfrm>
          <a:prstGeom prst="rect">
            <a:avLst/>
          </a:prstGeom>
        </p:spPr>
        <p:txBody>
          <a:bodyPr wrap="none">
            <a:spAutoFit/>
          </a:bodyPr>
          <a:lstStyle/>
          <a:p>
            <a:r>
              <a:rPr lang="en-US" altLang="zh-CN" sz="2000" b="1" dirty="0">
                <a:solidFill>
                  <a:srgbClr val="FF0000"/>
                </a:solidFill>
                <a:latin typeface="黑体" panose="02010609060101010101" pitchFamily="49" charset="-122"/>
                <a:ea typeface="黑体" panose="02010609060101010101" pitchFamily="49" charset="-122"/>
              </a:rPr>
              <a:t>We don't know the complete answer to this.</a:t>
            </a:r>
            <a:endParaRPr lang="zh-CN" altLang="en-US" sz="2000" b="1" dirty="0">
              <a:solidFill>
                <a:srgbClr val="FF0000"/>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720C4DD6-1225-4316-8905-50B6B897F447}"/>
              </a:ext>
            </a:extLst>
          </p:cNvPr>
          <p:cNvSpPr/>
          <p:nvPr/>
        </p:nvSpPr>
        <p:spPr>
          <a:xfrm>
            <a:off x="727969" y="4181378"/>
            <a:ext cx="10928410" cy="1631216"/>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For an upper bound of 2N-3, follow this procedure. Find the largest pancake and with one flip bring it to the top. Then flip the whole stack, putting That largest pancake onto the griddle. Now sort the remaining N -1 pancakes. It took us two flips to put pancake N into its proper position, another two to put N-1 into position, and so on, until we have put pancake 3 into position (using 2 N -4 flips so far). We are left with two pancakes, which can be sorted with at most one flip, bringing our total to 2N-3 at most.</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0803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6E07063A-47AB-4729-B89E-9B8E01A612F5}"/>
              </a:ext>
            </a:extLst>
          </p:cNvPr>
          <p:cNvSpPr txBox="1"/>
          <p:nvPr/>
        </p:nvSpPr>
        <p:spPr>
          <a:xfrm>
            <a:off x="1668996" y="801860"/>
            <a:ext cx="8710474"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cs typeface="Times New Roman" panose="02020603050405020304" pitchFamily="18" charset="0"/>
              </a:rPr>
              <a:t>对于</a:t>
            </a:r>
            <a:r>
              <a:rPr lang="en-US" altLang="zh-CN" sz="2400" dirty="0">
                <a:latin typeface="黑体" panose="02010609060101010101" pitchFamily="49" charset="-122"/>
                <a:ea typeface="黑体" panose="02010609060101010101" pitchFamily="49" charset="-122"/>
                <a:cs typeface="Times New Roman" panose="02020603050405020304" pitchFamily="18" charset="0"/>
              </a:rPr>
              <a:t>N</a:t>
            </a:r>
            <a:r>
              <a:rPr lang="zh-CN" altLang="en-US" sz="2400" dirty="0">
                <a:latin typeface="黑体" panose="02010609060101010101" pitchFamily="49" charset="-122"/>
                <a:ea typeface="黑体" panose="02010609060101010101" pitchFamily="49" charset="-122"/>
                <a:cs typeface="Times New Roman" panose="02020603050405020304" pitchFamily="18" charset="0"/>
              </a:rPr>
              <a:t>个随意摆放的薄饼，最少的翻转次数是多少？</a:t>
            </a:r>
          </a:p>
        </p:txBody>
      </p:sp>
      <p:sp>
        <p:nvSpPr>
          <p:cNvPr id="8" name="文本框 7">
            <a:extLst>
              <a:ext uri="{FF2B5EF4-FFF2-40B4-BE49-F238E27FC236}">
                <a16:creationId xmlns:a16="http://schemas.microsoft.com/office/drawing/2014/main" id="{9B787866-A53D-4CF0-AC03-7DFD21C40A22}"/>
              </a:ext>
            </a:extLst>
          </p:cNvPr>
          <p:cNvSpPr txBox="1"/>
          <p:nvPr/>
        </p:nvSpPr>
        <p:spPr>
          <a:xfrm>
            <a:off x="461639" y="251418"/>
            <a:ext cx="8701596" cy="461665"/>
          </a:xfrm>
          <a:prstGeom prst="rect">
            <a:avLst/>
          </a:prstGeom>
          <a:noFill/>
        </p:spPr>
        <p:txBody>
          <a:bodyPr wrap="square" rtlCol="0">
            <a:spAutoFit/>
          </a:bodyPr>
          <a:lstStyle/>
          <a:p>
            <a:r>
              <a:rPr lang="en-US" altLang="zh-CN" sz="2400" dirty="0">
                <a:latin typeface="黑体" panose="02010609060101010101" pitchFamily="49" charset="-122"/>
                <a:ea typeface="黑体" panose="02010609060101010101" pitchFamily="49" charset="-122"/>
                <a:cs typeface="Times New Roman" panose="02020603050405020304" pitchFamily="18" charset="0"/>
              </a:rPr>
              <a:t>Question</a:t>
            </a:r>
            <a:r>
              <a:rPr lang="zh-CN" altLang="en-US" sz="2400" dirty="0">
                <a:latin typeface="黑体" panose="02010609060101010101" pitchFamily="49" charset="-122"/>
                <a:ea typeface="黑体" panose="02010609060101010101" pitchFamily="49" charset="-122"/>
                <a:cs typeface="Times New Roman" panose="02020603050405020304" pitchFamily="18" charset="0"/>
              </a:rPr>
              <a:t>：</a:t>
            </a:r>
          </a:p>
        </p:txBody>
      </p:sp>
      <p:sp>
        <p:nvSpPr>
          <p:cNvPr id="11" name="文本框 10">
            <a:extLst>
              <a:ext uri="{FF2B5EF4-FFF2-40B4-BE49-F238E27FC236}">
                <a16:creationId xmlns:a16="http://schemas.microsoft.com/office/drawing/2014/main" id="{C51C7AB4-7C0D-4141-B783-D54D81A47BFD}"/>
              </a:ext>
            </a:extLst>
          </p:cNvPr>
          <p:cNvSpPr txBox="1"/>
          <p:nvPr/>
        </p:nvSpPr>
        <p:spPr>
          <a:xfrm>
            <a:off x="292963" y="2741309"/>
            <a:ext cx="8701596" cy="461665"/>
          </a:xfrm>
          <a:prstGeom prst="rect">
            <a:avLst/>
          </a:prstGeom>
          <a:noFill/>
        </p:spPr>
        <p:txBody>
          <a:bodyPr wrap="square" rtlCol="0">
            <a:spAutoFit/>
          </a:bodyPr>
          <a:lstStyle/>
          <a:p>
            <a:r>
              <a:rPr lang="en-US" altLang="zh-CN" sz="2400" dirty="0">
                <a:latin typeface="黑体" panose="02010609060101010101" pitchFamily="49" charset="-122"/>
                <a:ea typeface="黑体" panose="02010609060101010101" pitchFamily="49" charset="-122"/>
                <a:cs typeface="Times New Roman" panose="02020603050405020304" pitchFamily="18" charset="0"/>
              </a:rPr>
              <a:t>Further research:</a:t>
            </a:r>
            <a:endParaRPr lang="zh-CN" altLang="en-US" sz="24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3" name="矩形 12">
            <a:extLst>
              <a:ext uri="{FF2B5EF4-FFF2-40B4-BE49-F238E27FC236}">
                <a16:creationId xmlns:a16="http://schemas.microsoft.com/office/drawing/2014/main" id="{408A1BA6-F649-42E1-BEA6-6598F37BEAD1}"/>
              </a:ext>
            </a:extLst>
          </p:cNvPr>
          <p:cNvSpPr/>
          <p:nvPr/>
        </p:nvSpPr>
        <p:spPr>
          <a:xfrm>
            <a:off x="3205192" y="1376912"/>
            <a:ext cx="5638082" cy="400110"/>
          </a:xfrm>
          <a:prstGeom prst="rect">
            <a:avLst/>
          </a:prstGeom>
        </p:spPr>
        <p:txBody>
          <a:bodyPr wrap="none">
            <a:spAutoFit/>
          </a:bodyPr>
          <a:lstStyle/>
          <a:p>
            <a:r>
              <a:rPr lang="en-US" altLang="zh-CN" sz="2000" b="1" dirty="0">
                <a:solidFill>
                  <a:srgbClr val="FF0000"/>
                </a:solidFill>
                <a:latin typeface="黑体" panose="02010609060101010101" pitchFamily="49" charset="-122"/>
                <a:ea typeface="黑体" panose="02010609060101010101" pitchFamily="49" charset="-122"/>
              </a:rPr>
              <a:t>We don't know the complete answer to this.</a:t>
            </a:r>
            <a:endParaRPr lang="zh-CN" altLang="en-US" sz="2000" b="1" dirty="0">
              <a:solidFill>
                <a:srgbClr val="FF0000"/>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720C4DD6-1225-4316-8905-50B6B897F447}"/>
              </a:ext>
            </a:extLst>
          </p:cNvPr>
          <p:cNvSpPr/>
          <p:nvPr/>
        </p:nvSpPr>
        <p:spPr>
          <a:xfrm>
            <a:off x="727969" y="3666470"/>
            <a:ext cx="10928410" cy="1938992"/>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Gates and Papadimitriou (Discrete Math 27 pp. 47-57, 1979) have shown tighter bounds</a:t>
            </a:r>
            <a:r>
              <a:rPr lang="en-US" altLang="zh-CN" sz="2000" b="1" dirty="0">
                <a:latin typeface="Times New Roman" panose="02020603050405020304" pitchFamily="18" charset="0"/>
                <a:cs typeface="Times New Roman" panose="02020603050405020304" pitchFamily="18" charset="0"/>
              </a:rPr>
              <a:t>:</a:t>
            </a:r>
          </a:p>
          <a:p>
            <a:r>
              <a:rPr lang="en-US" altLang="zh-CN" sz="2000" b="1" dirty="0">
                <a:solidFill>
                  <a:srgbClr val="FF0000"/>
                </a:solidFill>
                <a:latin typeface="Times New Roman" panose="02020603050405020304" pitchFamily="18" charset="0"/>
                <a:cs typeface="Times New Roman" panose="02020603050405020304" pitchFamily="18" charset="0"/>
              </a:rPr>
              <a:t> (17N /16) &lt; f(N) &lt; (5 N /3).</a:t>
            </a:r>
          </a:p>
          <a:p>
            <a:endParaRPr lang="en-US" altLang="zh-CN" sz="2000" b="1" dirty="0">
              <a:solidFill>
                <a:srgbClr val="FF0000"/>
              </a:solidFill>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The most recent work on the subject appears to be "On the Diameter of the Pancake Network," by M. </a:t>
            </a:r>
            <a:r>
              <a:rPr lang="en-US" altLang="zh-CN" sz="2000" dirty="0" err="1">
                <a:latin typeface="Times New Roman" panose="02020603050405020304" pitchFamily="18" charset="0"/>
                <a:cs typeface="Times New Roman" panose="02020603050405020304" pitchFamily="18" charset="0"/>
              </a:rPr>
              <a:t>Heydari</a:t>
            </a:r>
            <a:r>
              <a:rPr lang="en-US" altLang="zh-CN" sz="2000" dirty="0">
                <a:latin typeface="Times New Roman" panose="02020603050405020304" pitchFamily="18" charset="0"/>
                <a:cs typeface="Times New Roman" panose="02020603050405020304" pitchFamily="18" charset="0"/>
              </a:rPr>
              <a:t> and I. H. </a:t>
            </a:r>
            <a:r>
              <a:rPr lang="en-US" altLang="zh-CN" sz="2000" dirty="0" err="1">
                <a:latin typeface="Times New Roman" panose="02020603050405020304" pitchFamily="18" charset="0"/>
                <a:cs typeface="Times New Roman" panose="02020603050405020304" pitchFamily="18" charset="0"/>
              </a:rPr>
              <a:t>Sudborough</a:t>
            </a:r>
            <a:r>
              <a:rPr lang="en-US" altLang="zh-CN" sz="2000" dirty="0">
                <a:latin typeface="Times New Roman" panose="02020603050405020304" pitchFamily="18" charset="0"/>
                <a:cs typeface="Times New Roman" panose="02020603050405020304" pitchFamily="18" charset="0"/>
              </a:rPr>
              <a:t>, Journal of Algorithms, 25 (1997), pp. 67-94. These authors obtain a </a:t>
            </a:r>
            <a:r>
              <a:rPr lang="en-US" altLang="zh-CN" sz="2000" b="1" dirty="0">
                <a:solidFill>
                  <a:srgbClr val="FF0000"/>
                </a:solidFill>
                <a:latin typeface="Times New Roman" panose="02020603050405020304" pitchFamily="18" charset="0"/>
                <a:cs typeface="Times New Roman" panose="02020603050405020304" pitchFamily="18" charset="0"/>
              </a:rPr>
              <a:t>better lower bound (15N/14).</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03001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778</TotalTime>
  <Words>837</Words>
  <Application>Microsoft Office PowerPoint</Application>
  <PresentationFormat>宽屏</PresentationFormat>
  <Paragraphs>38</Paragraphs>
  <Slides>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等线</vt:lpstr>
      <vt:lpstr>等线 Light</vt:lpstr>
      <vt:lpstr>黑体</vt:lpstr>
      <vt:lpstr>Arial</vt:lpstr>
      <vt:lpstr>Times New Roman</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Robin Yao</dc:creator>
  <cp:lastModifiedBy>Robin Yao</cp:lastModifiedBy>
  <cp:revision>27</cp:revision>
  <dcterms:created xsi:type="dcterms:W3CDTF">2019-12-18T13:39:40Z</dcterms:created>
  <dcterms:modified xsi:type="dcterms:W3CDTF">2019-12-19T02:38:13Z</dcterms:modified>
</cp:coreProperties>
</file>