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6"/>
  </p:notesMasterIdLst>
  <p:sldIdLst>
    <p:sldId id="398" r:id="rId2"/>
    <p:sldId id="312" r:id="rId3"/>
    <p:sldId id="409" r:id="rId4"/>
    <p:sldId id="403" r:id="rId5"/>
    <p:sldId id="410" r:id="rId6"/>
    <p:sldId id="404" r:id="rId7"/>
    <p:sldId id="406" r:id="rId8"/>
    <p:sldId id="405" r:id="rId9"/>
    <p:sldId id="407" r:id="rId10"/>
    <p:sldId id="411" r:id="rId11"/>
    <p:sldId id="399" r:id="rId12"/>
    <p:sldId id="401" r:id="rId13"/>
    <p:sldId id="400" r:id="rId14"/>
    <p:sldId id="40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FFCC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5E40850-5CD6-464C-AC16-DC9950D1A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2AA5-2D4E-4C3A-835C-EB6ACBDA51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7470-BEAD-46A9-A1EB-67D722578A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C096-B64B-4234-BCB9-58EFB3C82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64057-F9F3-48F9-A894-0F560F84E8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E4C4C-4E31-413F-867C-69D2E1F551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F14A0-C69F-4C1D-8860-FBD9C9FA36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CACD-17D8-4CED-8DBF-0ECCA34A6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EDF2-9AFE-4B92-B881-104E38C281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FE99-A7CB-4814-9196-1688BAB295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0CDC-81DB-4EBF-B8CD-3B4D1D1D9E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EE9C-2D26-4105-A622-1519D9D7D9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850" y="6381750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B323AEEA-089D-412A-A480-4F533EA50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341" name="Picture 4" descr="BSUIR_Logotyp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223000"/>
            <a:ext cx="10810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BB661BE-8AE0-4BA2-B365-EB6EDDB49AED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"/>
            <a:ext cx="9144000" cy="857232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множителей Лагранжа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454859" cy="498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2976" y="5715016"/>
            <a:ext cx="8001024" cy="8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экстремальных точках </a:t>
            </a: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частные производные функции</a:t>
            </a:r>
            <a:r>
              <a:rPr lang="ru-RU" sz="2400" kern="0" dirty="0" smtClean="0">
                <a:latin typeface="+mn-lt"/>
                <a:cs typeface="+mn-cs"/>
              </a:rPr>
              <a:t>, если они существуют, равны </a:t>
            </a: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нулю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216534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Определитель Гесса (гессиан) в точке</a:t>
            </a:r>
            <a:r>
              <a:rPr lang="ru-RU" dirty="0" smtClean="0"/>
              <a:t> 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M1(1;3) 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/>
              <a:t>он </a:t>
            </a:r>
            <a:r>
              <a:rPr lang="ru-RU" dirty="0" err="1" smtClean="0"/>
              <a:t>мень-ше</a:t>
            </a:r>
            <a:r>
              <a:rPr lang="ru-RU" dirty="0" smtClean="0"/>
              <a:t> нуля – это максимум, гессиан </a:t>
            </a:r>
            <a:r>
              <a:rPr lang="ru-RU" dirty="0" smtClean="0"/>
              <a:t>в </a:t>
            </a:r>
            <a:r>
              <a:rPr lang="ru-RU" dirty="0" smtClean="0"/>
              <a:t>точке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M2(−1;−3)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больше </a:t>
            </a:r>
            <a:r>
              <a:rPr lang="ru-RU" dirty="0" smtClean="0"/>
              <a:t>нуля – это </a:t>
            </a:r>
            <a:r>
              <a:rPr lang="ru-RU" dirty="0" smtClean="0"/>
              <a:t>минимум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Задача решена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smtClean="0"/>
              <a:t>H(x0, y0) &lt; 0           H(x0</a:t>
            </a:r>
            <a:r>
              <a:rPr lang="en-US" dirty="0" smtClean="0"/>
              <a:t>, y0) </a:t>
            </a:r>
            <a:r>
              <a:rPr lang="en-US" dirty="0" smtClean="0"/>
              <a:t>&gt; </a:t>
            </a:r>
            <a:r>
              <a:rPr lang="en-US" dirty="0" smtClean="0"/>
              <a:t>0 </a:t>
            </a:r>
            <a:r>
              <a:rPr lang="en-US" dirty="0" smtClean="0"/>
              <a:t>		H(x0</a:t>
            </a:r>
            <a:r>
              <a:rPr lang="en-US" dirty="0" smtClean="0"/>
              <a:t>, y0) </a:t>
            </a:r>
            <a:r>
              <a:rPr lang="en-US" dirty="0" smtClean="0"/>
              <a:t>?= </a:t>
            </a:r>
            <a:r>
              <a:rPr lang="en-US" dirty="0" smtClean="0"/>
              <a:t>0 </a:t>
            </a:r>
            <a:endParaRPr lang="ru-RU" dirty="0" smtClean="0"/>
          </a:p>
          <a:p>
            <a:pPr marL="800100" lvl="2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6" name="Picture 2" descr="http://www.offconvex.org/assets/saddle/minmaxsadd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9144000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2665411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В примере каждый объект классификации задан </a:t>
            </a:r>
            <a:r>
              <a:rPr lang="ru-RU" dirty="0" err="1" smtClean="0"/>
              <a:t>двумер-ным</a:t>
            </a:r>
            <a:r>
              <a:rPr lang="ru-RU" dirty="0" smtClean="0"/>
              <a:t> вектором (точкой) в 2</a:t>
            </a:r>
            <a:r>
              <a:rPr lang="en-US" dirty="0" smtClean="0"/>
              <a:t>D</a:t>
            </a:r>
            <a:r>
              <a:rPr lang="ru-RU" dirty="0" smtClean="0"/>
              <a:t> пространстве. Например, это группа людей, где в качестве параметров выбраны рост и вес человека. Пусть 1-я координата – рост, вторая – вес. То есть компоненты вектора — это некие признаки в числовом выражении.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То есть, задано исходное множество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4049713"/>
            <a:ext cx="9144000" cy="45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требуется найти вектор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533650" y="3348038"/>
          <a:ext cx="3209925" cy="554037"/>
        </p:xfrm>
        <a:graphic>
          <a:graphicData uri="http://schemas.openxmlformats.org/presentationml/2006/ole">
            <p:oleObj spid="_x0000_s1026" name="Equation" r:id="rId3" imgW="2133360" imgH="36828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5214951"/>
            <a:ext cx="91440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 число </a:t>
            </a:r>
            <a:r>
              <a:rPr kumimoji="0" lang="ru-RU" sz="24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ru-RU" sz="240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равно -1, если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ru-RU" sz="2400" i="1" kern="0" baseline="-25000" dirty="0" err="1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принадлежит классу </a:t>
            </a:r>
            <a:r>
              <a:rPr lang="en-US" sz="2400" b="0" kern="0" dirty="0" smtClean="0">
                <a:latin typeface="+mn-lt"/>
                <a:cs typeface="+mn-cs"/>
              </a:rPr>
              <a:t>K0 </a:t>
            </a:r>
            <a:r>
              <a:rPr lang="ru-RU" sz="2400" b="0" kern="0" dirty="0" smtClean="0">
                <a:latin typeface="+mn-lt"/>
                <a:cs typeface="+mn-cs"/>
              </a:rPr>
              <a:t>и равно </a:t>
            </a:r>
            <a:r>
              <a:rPr lang="en-US" sz="2400" b="0" kern="0" dirty="0" smtClean="0">
                <a:latin typeface="+mn-lt"/>
                <a:cs typeface="+mn-cs"/>
              </a:rPr>
              <a:t>+</a:t>
            </a:r>
            <a:r>
              <a:rPr lang="ru-RU" sz="2400" b="0" kern="0" dirty="0" smtClean="0">
                <a:latin typeface="+mn-lt"/>
                <a:cs typeface="+mn-cs"/>
              </a:rPr>
              <a:t>1, если </a:t>
            </a:r>
            <a:r>
              <a:rPr lang="en-US" sz="2400" i="1" kern="0" dirty="0" smtClean="0">
                <a:latin typeface="+mn-lt"/>
                <a:cs typeface="+mn-cs"/>
              </a:rPr>
              <a:t>x</a:t>
            </a:r>
            <a:r>
              <a:rPr lang="ru-RU" sz="2400" i="1" kern="0" baseline="-25000" dirty="0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en-US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принадлежит классу </a:t>
            </a:r>
            <a:r>
              <a:rPr lang="en-US" sz="2400" b="0" kern="0" dirty="0" smtClean="0">
                <a:latin typeface="+mn-lt"/>
                <a:cs typeface="+mn-cs"/>
              </a:rPr>
              <a:t>K1.</a:t>
            </a:r>
            <a:r>
              <a:rPr lang="ru-RU" sz="2400" b="0" kern="0" dirty="0" smtClean="0">
                <a:latin typeface="+mn-lt"/>
                <a:cs typeface="+mn-cs"/>
              </a:rPr>
              <a:t> 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021013" y="4600575"/>
          <a:ext cx="2311400" cy="496888"/>
        </p:xfrm>
        <a:graphic>
          <a:graphicData uri="http://schemas.openxmlformats.org/presentationml/2006/ole">
            <p:oleObj spid="_x0000_s1028" name="Equation" r:id="rId4" imgW="15364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Метод опорных векторов (SVM –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Vector Machine</a:t>
            </a: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это алгоритм, </a:t>
            </a:r>
            <a:r>
              <a:rPr lang="ru-RU" sz="2400" b="0" kern="0" dirty="0" smtClean="0">
                <a:latin typeface="+mn-lt"/>
                <a:cs typeface="+mn-cs"/>
              </a:rPr>
              <a:t>который находит эти индикаторы </a:t>
            </a:r>
            <a:r>
              <a:rPr lang="ru-RU" sz="2400" i="1" kern="0" dirty="0" smtClean="0">
                <a:latin typeface="+mn-lt"/>
                <a:cs typeface="+mn-cs"/>
              </a:rPr>
              <a:t>y</a:t>
            </a:r>
            <a:r>
              <a:rPr lang="ru-RU" sz="2400" i="1" kern="0" baseline="-25000" dirty="0" smtClean="0">
                <a:latin typeface="+mn-lt"/>
                <a:cs typeface="+mn-cs"/>
              </a:rPr>
              <a:t>i</a:t>
            </a:r>
            <a:r>
              <a:rPr lang="ru-RU" sz="2400" b="0" kern="0" dirty="0" smtClean="0">
                <a:latin typeface="+mn-lt"/>
                <a:cs typeface="+mn-cs"/>
              </a:rPr>
              <a:t> 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kern="0" dirty="0" smtClean="0">
                <a:latin typeface="+mn-lt"/>
                <a:cs typeface="+mn-cs"/>
              </a:rPr>
              <a:t>SVM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r>
              <a:rPr lang="ru-RU" sz="2400" b="0" kern="0" dirty="0" smtClean="0">
                <a:latin typeface="+mn-lt"/>
                <a:cs typeface="+mn-cs"/>
              </a:rPr>
              <a:t>разделяет исходное множество гиперплоскостью.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Для нашего примера решений может быть бесконечно много. </a:t>
            </a:r>
            <a:r>
              <a:rPr lang="ru-RU" sz="2400" b="0" kern="0" dirty="0" err="1" smtClean="0">
                <a:latin typeface="+mn-lt"/>
                <a:cs typeface="+mn-cs"/>
              </a:rPr>
              <a:t>Напр</a:t>
            </a:r>
            <a:r>
              <a:rPr lang="ru-RU" sz="2400" b="0" kern="0" dirty="0" smtClean="0">
                <a:latin typeface="+mn-lt"/>
                <a:cs typeface="+mn-cs"/>
              </a:rPr>
              <a:t>, любая из трех прямых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057525"/>
            <a:ext cx="36671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Можно найти разделяющую прямую так, чтобы она </a:t>
            </a:r>
            <a:r>
              <a:rPr lang="ru-RU" sz="2400" b="0" kern="0" dirty="0" err="1" smtClean="0">
                <a:latin typeface="+mn-lt"/>
                <a:cs typeface="+mn-cs"/>
              </a:rPr>
              <a:t>макси-мально</a:t>
            </a:r>
            <a:r>
              <a:rPr lang="ru-RU" sz="2400" b="0" kern="0" dirty="0" smtClean="0">
                <a:latin typeface="+mn-lt"/>
                <a:cs typeface="+mn-cs"/>
              </a:rPr>
              <a:t> далеко отстояла от ближайших к ней точек обоих классов. Для этого вначале построим математическую модель классификации.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Пусть даны 2 конечных множества в векторном </a:t>
            </a:r>
            <a:r>
              <a:rPr lang="ru-RU" sz="2400" b="0" kern="0" dirty="0" err="1" smtClean="0">
                <a:latin typeface="+mn-lt"/>
                <a:cs typeface="+mn-cs"/>
              </a:rPr>
              <a:t>нормиро-ванном</a:t>
            </a:r>
            <a:r>
              <a:rPr lang="ru-RU" sz="2400" b="0" kern="0" dirty="0" smtClean="0">
                <a:latin typeface="+mn-lt"/>
                <a:cs typeface="+mn-cs"/>
              </a:rPr>
              <a:t> пространстве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33650" y="3348038"/>
          <a:ext cx="3209925" cy="554037"/>
        </p:xfrm>
        <a:graphic>
          <a:graphicData uri="http://schemas.openxmlformats.org/presentationml/2006/ole">
            <p:oleObj spid="_x0000_s3074" name="Equation" r:id="rId3" imgW="213336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8662" y="0"/>
            <a:ext cx="7215238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Метод опорных векторов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714356"/>
            <a:ext cx="914400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Можно найти разделяющую прямую так, чтобы она </a:t>
            </a:r>
            <a:r>
              <a:rPr lang="ru-RU" sz="2400" b="0" kern="0" dirty="0" err="1" smtClean="0">
                <a:latin typeface="+mn-lt"/>
                <a:cs typeface="+mn-cs"/>
              </a:rPr>
              <a:t>макси-мально</a:t>
            </a:r>
            <a:r>
              <a:rPr lang="ru-RU" sz="2400" b="0" kern="0" dirty="0" smtClean="0">
                <a:latin typeface="+mn-lt"/>
                <a:cs typeface="+mn-cs"/>
              </a:rPr>
              <a:t> далеко отстояла от ближайших к ней точек обоих классов. Для этого вначале построим математическую модель классификации.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то есть найдем такие вектор </a:t>
            </a:r>
            <a:r>
              <a:rPr lang="ru-RU" sz="2400" b="0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и число </a:t>
            </a:r>
            <a:r>
              <a:rPr lang="ru-RU" sz="2400" b="0" kern="0" dirty="0" err="1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, что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для некоторого </a:t>
            </a:r>
            <a:r>
              <a:rPr lang="ru-RU" sz="2400" b="0" kern="0" dirty="0" err="1" smtClean="0">
                <a:latin typeface="+mn-lt"/>
                <a:cs typeface="+mn-cs"/>
              </a:rPr>
              <a:t>ε </a:t>
            </a:r>
            <a:r>
              <a:rPr lang="ru-RU" sz="2400" b="0" kern="0" dirty="0" smtClean="0">
                <a:latin typeface="+mn-lt"/>
                <a:cs typeface="+mn-cs"/>
              </a:rPr>
              <a:t>&gt; 0 выполняется: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· </a:t>
            </a:r>
            <a:r>
              <a:rPr lang="ru-RU" sz="2400" b="0" kern="0" dirty="0" err="1" smtClean="0">
                <a:latin typeface="+mn-lt"/>
                <a:cs typeface="+mn-cs"/>
              </a:rPr>
              <a:t>xi</a:t>
            </a:r>
            <a:r>
              <a:rPr lang="ru-RU" sz="2400" b="0" kern="0" dirty="0" smtClean="0">
                <a:latin typeface="+mn-lt"/>
                <a:cs typeface="+mn-cs"/>
              </a:rPr>
              <a:t> &gt; </a:t>
            </a:r>
            <a:r>
              <a:rPr lang="ru-RU" sz="2400" b="0" kern="0" dirty="0" err="1" smtClean="0">
                <a:latin typeface="+mn-lt"/>
                <a:cs typeface="+mn-cs"/>
              </a:rPr>
              <a:t>b+</a:t>
            </a:r>
            <a:r>
              <a:rPr lang="ru-RU" sz="2400" b="0" kern="0" dirty="0" smtClean="0">
                <a:latin typeface="+mn-lt"/>
                <a:cs typeface="+mn-cs"/>
              </a:rPr>
              <a:t> </a:t>
            </a:r>
            <a:r>
              <a:rPr lang="ru-RU" sz="2400" b="0" kern="0" dirty="0" err="1" smtClean="0">
                <a:latin typeface="+mn-lt"/>
                <a:cs typeface="+mn-cs"/>
              </a:rPr>
              <a:t>ε⇒ </a:t>
            </a:r>
            <a:r>
              <a:rPr lang="ru-RU" sz="2400" b="0" kern="0" dirty="0" smtClean="0">
                <a:latin typeface="+mn-lt"/>
                <a:cs typeface="+mn-cs"/>
              </a:rPr>
              <a:t>yi = 1;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· </a:t>
            </a:r>
            <a:r>
              <a:rPr lang="ru-RU" sz="2400" b="0" kern="0" dirty="0" err="1" smtClean="0">
                <a:latin typeface="+mn-lt"/>
                <a:cs typeface="+mn-cs"/>
              </a:rPr>
              <a:t>xi</a:t>
            </a:r>
            <a:r>
              <a:rPr lang="ru-RU" sz="2400" b="0" kern="0" dirty="0" smtClean="0">
                <a:latin typeface="+mn-lt"/>
                <a:cs typeface="+mn-cs"/>
              </a:rPr>
              <a:t> 6 </a:t>
            </a:r>
            <a:r>
              <a:rPr lang="ru-RU" sz="2400" b="0" kern="0" dirty="0" err="1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− </a:t>
            </a:r>
            <a:r>
              <a:rPr lang="ru-RU" sz="2400" b="0" kern="0" dirty="0" err="1" smtClean="0">
                <a:latin typeface="+mn-lt"/>
                <a:cs typeface="+mn-cs"/>
              </a:rPr>
              <a:t>ε</a:t>
            </a:r>
            <a:r>
              <a:rPr lang="ru-RU" sz="2400" b="0" kern="0" dirty="0" smtClean="0">
                <a:latin typeface="+mn-lt"/>
                <a:cs typeface="+mn-cs"/>
              </a:rPr>
              <a:t>⇒ yi = −1.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Алгоритм классификации не изменится, если </a:t>
            </a:r>
            <a:r>
              <a:rPr lang="ru-RU" sz="2400" b="0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и </a:t>
            </a:r>
            <a:r>
              <a:rPr lang="ru-RU" sz="2400" b="0" kern="0" dirty="0" err="1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 одновременно умножить на одну и ту же константу.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Можно воспользоваться этим и выбрать константу таким образом, чтобы для всех пограничных (то есть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ближайших к разделяющей гиперплоскости) точек выполнялись условия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err="1" smtClean="0">
                <a:latin typeface="+mn-lt"/>
                <a:cs typeface="+mn-cs"/>
              </a:rPr>
              <a:t>w</a:t>
            </a:r>
            <a:r>
              <a:rPr lang="ru-RU" sz="2400" b="0" kern="0" dirty="0" smtClean="0">
                <a:latin typeface="+mn-lt"/>
                <a:cs typeface="+mn-cs"/>
              </a:rPr>
              <a:t> · </a:t>
            </a:r>
            <a:r>
              <a:rPr lang="ru-RU" sz="2400" b="0" kern="0" dirty="0" err="1" smtClean="0">
                <a:latin typeface="+mn-lt"/>
                <a:cs typeface="+mn-cs"/>
              </a:rPr>
              <a:t>xi</a:t>
            </a:r>
            <a:r>
              <a:rPr lang="ru-RU" sz="2400" b="0" kern="0" dirty="0" smtClean="0">
                <a:latin typeface="+mn-lt"/>
                <a:cs typeface="+mn-cs"/>
              </a:rPr>
              <a:t> − </a:t>
            </a:r>
            <a:r>
              <a:rPr lang="ru-RU" sz="2400" b="0" kern="0" dirty="0" err="1" smtClean="0">
                <a:latin typeface="+mn-lt"/>
                <a:cs typeface="+mn-cs"/>
              </a:rPr>
              <a:t>b</a:t>
            </a:r>
            <a:r>
              <a:rPr lang="ru-RU" sz="2400" b="0" kern="0" dirty="0" smtClean="0">
                <a:latin typeface="+mn-lt"/>
                <a:cs typeface="+mn-cs"/>
              </a:rPr>
              <a:t> = yi.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Это возможно сделать, так как при оптимальном положении разделяющей гиперплоскости все </a:t>
            </a:r>
            <a:r>
              <a:rPr lang="ru-RU" sz="2400" b="0" kern="0" dirty="0" err="1" smtClean="0">
                <a:latin typeface="+mn-lt"/>
                <a:cs typeface="+mn-cs"/>
              </a:rPr>
              <a:t>погра</a:t>
            </a:r>
            <a:r>
              <a:rPr lang="ru-RU" sz="2400" b="0" kern="0" dirty="0" smtClean="0">
                <a:latin typeface="+mn-lt"/>
                <a:cs typeface="+mn-cs"/>
              </a:rPr>
              <a:t>-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err="1" smtClean="0">
                <a:latin typeface="+mn-lt"/>
                <a:cs typeface="+mn-cs"/>
              </a:rPr>
              <a:t>ничные</a:t>
            </a:r>
            <a:r>
              <a:rPr lang="ru-RU" sz="2400" b="0" kern="0" dirty="0" smtClean="0">
                <a:latin typeface="+mn-lt"/>
                <a:cs typeface="+mn-cs"/>
              </a:rPr>
              <a:t> объекты находятся от нее на одинаковом расстоянии, а остальные объекты находятся дальше.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1236651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b="1" dirty="0" smtClean="0"/>
              <a:t>Условный экстремум. Метод множителей Лагранжа. </a:t>
            </a: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Для примера рассмотрим функцию двух переменных.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Задача. Найти экстремальные точки функции 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169" name="Object 2"/>
          <p:cNvGraphicFramePr>
            <a:graphicFrameLocks noChangeAspect="1"/>
          </p:cNvGraphicFramePr>
          <p:nvPr/>
        </p:nvGraphicFramePr>
        <p:xfrm>
          <a:off x="3233738" y="1947863"/>
          <a:ext cx="1987550" cy="457200"/>
        </p:xfrm>
        <a:graphic>
          <a:graphicData uri="http://schemas.openxmlformats.org/presentationml/2006/ole">
            <p:oleObj spid="_x0000_s7169" name="Equation" r:id="rId3" imgW="1320480" imgH="304560" progId="Equation.DSMT4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500307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ограничении 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286116" y="2928934"/>
          <a:ext cx="1892300" cy="457200"/>
        </p:xfrm>
        <a:graphic>
          <a:graphicData uri="http://schemas.openxmlformats.org/presentationml/2006/ole">
            <p:oleObj spid="_x0000_s7170" name="Equation" r:id="rId4" imgW="1257120" imgH="30456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500438"/>
            <a:ext cx="914400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kumimoji="0" lang="ru-RU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Другое название 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ограничения - </a:t>
            </a:r>
            <a:r>
              <a:rPr lang="ru-RU" sz="2400" dirty="0" smtClean="0">
                <a:latin typeface="+mn-lt"/>
                <a:cs typeface="+mn-cs"/>
              </a:rPr>
              <a:t>уравнение связи</a:t>
            </a:r>
            <a:r>
              <a:rPr lang="ru-RU" sz="2400" b="0" dirty="0" smtClean="0">
                <a:latin typeface="+mn-lt"/>
                <a:cs typeface="+mn-cs"/>
              </a:rPr>
              <a:t>.</a:t>
            </a:r>
            <a:endParaRPr lang="en-US" sz="2400" b="0" dirty="0" smtClean="0">
              <a:latin typeface="+mn-lt"/>
              <a:cs typeface="+mn-cs"/>
            </a:endParaRPr>
          </a:p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Если из уравнения связи можно выразить одну </a:t>
            </a:r>
            <a:r>
              <a:rPr lang="ru-RU" sz="2400" b="0" dirty="0" smtClean="0">
                <a:latin typeface="+mn-lt"/>
                <a:cs typeface="+mn-cs"/>
              </a:rPr>
              <a:t>перемен</a:t>
            </a:r>
            <a:r>
              <a:rPr lang="en-US" sz="2400" b="0" dirty="0" smtClean="0">
                <a:latin typeface="+mn-lt"/>
                <a:cs typeface="+mn-cs"/>
              </a:rPr>
              <a:t>-</a:t>
            </a:r>
            <a:r>
              <a:rPr lang="ru-RU" sz="2400" b="0" dirty="0" err="1" smtClean="0">
                <a:latin typeface="+mn-lt"/>
                <a:cs typeface="+mn-cs"/>
              </a:rPr>
              <a:t>ную</a:t>
            </a:r>
            <a:r>
              <a:rPr lang="ru-RU" sz="2400" b="0" dirty="0" smtClean="0">
                <a:latin typeface="+mn-lt"/>
                <a:cs typeface="+mn-cs"/>
              </a:rPr>
              <a:t> </a:t>
            </a:r>
            <a:r>
              <a:rPr lang="ru-RU" sz="2400" b="0" dirty="0" smtClean="0">
                <a:latin typeface="+mn-lt"/>
                <a:cs typeface="+mn-cs"/>
              </a:rPr>
              <a:t>через другую, то задача определения условного </a:t>
            </a:r>
            <a:r>
              <a:rPr lang="ru-RU" sz="2400" b="0" dirty="0" smtClean="0">
                <a:latin typeface="+mn-lt"/>
                <a:cs typeface="+mn-cs"/>
              </a:rPr>
              <a:t>экс</a:t>
            </a:r>
            <a:r>
              <a:rPr lang="en-US" sz="2400" b="0" dirty="0" smtClean="0">
                <a:latin typeface="+mn-lt"/>
                <a:cs typeface="+mn-cs"/>
              </a:rPr>
              <a:t>-</a:t>
            </a:r>
            <a:r>
              <a:rPr lang="ru-RU" sz="2400" b="0" dirty="0" err="1" smtClean="0">
                <a:latin typeface="+mn-lt"/>
                <a:cs typeface="+mn-cs"/>
              </a:rPr>
              <a:t>тремума</a:t>
            </a:r>
            <a:r>
              <a:rPr lang="ru-RU" sz="2400" b="0" dirty="0" smtClean="0">
                <a:latin typeface="+mn-lt"/>
                <a:cs typeface="+mn-cs"/>
              </a:rPr>
              <a:t> </a:t>
            </a:r>
            <a:r>
              <a:rPr lang="ru-RU" sz="2400" b="0" dirty="0" smtClean="0">
                <a:latin typeface="+mn-lt"/>
                <a:cs typeface="+mn-cs"/>
              </a:rPr>
              <a:t>сводится к </a:t>
            </a:r>
            <a:r>
              <a:rPr lang="ru-RU" sz="2400" b="0" dirty="0" smtClean="0">
                <a:latin typeface="+mn-lt"/>
                <a:cs typeface="+mn-cs"/>
              </a:rPr>
              <a:t>простой задаче </a:t>
            </a:r>
            <a:r>
              <a:rPr lang="ru-RU" sz="2400" b="0" dirty="0" smtClean="0">
                <a:latin typeface="+mn-lt"/>
                <a:cs typeface="+mn-cs"/>
              </a:rPr>
              <a:t>на </a:t>
            </a:r>
            <a:r>
              <a:rPr lang="ru-RU" sz="2400" b="0" dirty="0" smtClean="0">
                <a:latin typeface="+mn-lt"/>
                <a:cs typeface="+mn-cs"/>
              </a:rPr>
              <a:t>экстремум </a:t>
            </a:r>
            <a:r>
              <a:rPr lang="ru-RU" sz="2400" b="0" dirty="0" smtClean="0">
                <a:latin typeface="+mn-lt"/>
                <a:cs typeface="+mn-cs"/>
              </a:rPr>
              <a:t>функции одной переменной. </a:t>
            </a:r>
            <a:endParaRPr lang="ru-RU" sz="2400" b="0" dirty="0" smtClean="0">
              <a:latin typeface="+mn-lt"/>
              <a:cs typeface="+mn-cs"/>
            </a:endParaRPr>
          </a:p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То есть, </a:t>
            </a:r>
            <a:r>
              <a:rPr lang="ru-RU" sz="2400" b="0" dirty="0" smtClean="0">
                <a:latin typeface="+mn-lt"/>
                <a:cs typeface="+mn-cs"/>
              </a:rPr>
              <a:t>если из уравнения связи </a:t>
            </a:r>
            <a:r>
              <a:rPr lang="ru-RU" sz="2400" b="0" dirty="0" smtClean="0">
                <a:latin typeface="+mn-lt"/>
                <a:cs typeface="+mn-cs"/>
              </a:rPr>
              <a:t>можно получить явную зависимость</a:t>
            </a:r>
            <a:r>
              <a:rPr lang="ru-RU" sz="2400" b="0" dirty="0" smtClean="0">
                <a:latin typeface="+mn-lt"/>
                <a:cs typeface="+mn-cs"/>
              </a:rPr>
              <a:t> 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338513" y="6072188"/>
          <a:ext cx="1644650" cy="457200"/>
        </p:xfrm>
        <a:graphic>
          <a:graphicData uri="http://schemas.openxmlformats.org/presentationml/2006/ole">
            <p:oleObj spid="_x0000_s7171" name="Equation" r:id="rId5" imgW="109188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450833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то </a:t>
            </a:r>
            <a:r>
              <a:rPr lang="ru-RU" dirty="0" smtClean="0"/>
              <a:t>подставим</a:t>
            </a:r>
            <a:r>
              <a:rPr lang="ru-RU" dirty="0" smtClean="0"/>
              <a:t> </a:t>
            </a:r>
            <a:endParaRPr lang="ru-RU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500307"/>
            <a:ext cx="91440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3500430" y="928670"/>
          <a:ext cx="1644650" cy="457200"/>
        </p:xfrm>
        <a:graphic>
          <a:graphicData uri="http://schemas.openxmlformats.org/presentationml/2006/ole">
            <p:oleObj spid="_x0000_s29700" name="Equation" r:id="rId3" imgW="1091880" imgH="304560" progId="Equation.DSMT4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643050"/>
            <a:ext cx="91440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исходную функцию </a:t>
            </a:r>
            <a:r>
              <a:rPr lang="ru-RU" sz="2400" i="1" dirty="0" err="1" smtClean="0">
                <a:latin typeface="+mn-lt"/>
                <a:cs typeface="+mn-cs"/>
              </a:rPr>
              <a:t>z=f</a:t>
            </a:r>
            <a:r>
              <a:rPr lang="ru-RU" sz="2400" i="1" dirty="0" smtClean="0">
                <a:latin typeface="+mn-lt"/>
                <a:cs typeface="+mn-cs"/>
              </a:rPr>
              <a:t>(</a:t>
            </a:r>
            <a:r>
              <a:rPr lang="ru-RU" sz="2400" i="1" dirty="0" err="1" smtClean="0">
                <a:latin typeface="+mn-lt"/>
                <a:cs typeface="+mn-cs"/>
              </a:rPr>
              <a:t>x,y</a:t>
            </a:r>
            <a:r>
              <a:rPr lang="ru-RU" sz="2400" i="1" dirty="0" smtClean="0">
                <a:latin typeface="+mn-lt"/>
                <a:cs typeface="+mn-cs"/>
              </a:rPr>
              <a:t>)</a:t>
            </a:r>
            <a:r>
              <a:rPr lang="ru-RU" sz="2400" b="0" dirty="0" smtClean="0">
                <a:latin typeface="+mn-lt"/>
                <a:cs typeface="+mn-cs"/>
              </a:rPr>
              <a:t>  и получим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функцию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од-ной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переменной</a:t>
            </a:r>
          </a:p>
        </p:txBody>
      </p:sp>
      <p:graphicFrame>
        <p:nvGraphicFramePr>
          <p:cNvPr id="29701" name="Object 2"/>
          <p:cNvGraphicFramePr>
            <a:graphicFrameLocks noChangeAspect="1"/>
          </p:cNvGraphicFramePr>
          <p:nvPr/>
        </p:nvGraphicFramePr>
        <p:xfrm>
          <a:off x="2776538" y="2428875"/>
          <a:ext cx="2579687" cy="457200"/>
        </p:xfrm>
        <a:graphic>
          <a:graphicData uri="http://schemas.openxmlformats.org/presentationml/2006/ole">
            <p:oleObj spid="_x0000_s29701" name="Equation" r:id="rId4" imgW="1714320" imgH="304560" progId="Equation.DSMT4">
              <p:embed/>
            </p:oleObj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2928934"/>
            <a:ext cx="9144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экстремумы которой легко найти при существовании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про-изводных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kern="0" dirty="0" smtClean="0">
                <a:latin typeface="+mn-lt"/>
                <a:cs typeface="+mn-cs"/>
              </a:rPr>
              <a:t>Но это простой частный случай, редко встречающийся в реальных моделях систем.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237965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 </a:t>
            </a:r>
            <a:r>
              <a:rPr lang="ru-RU" dirty="0" smtClean="0"/>
              <a:t>Если в уравнении связи ни одна из переменных не выражается в явном виде, то используется белее сложный метод.</a:t>
            </a: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b="1" dirty="0" smtClean="0"/>
              <a:t>Метод множителей Лагранжа </a:t>
            </a:r>
            <a:r>
              <a:rPr lang="ru-RU" dirty="0" smtClean="0"/>
              <a:t>состоит в том, что для </a:t>
            </a:r>
            <a:r>
              <a:rPr lang="ru-RU" dirty="0" err="1" smtClean="0"/>
              <a:t>оты-скания</a:t>
            </a:r>
            <a:r>
              <a:rPr lang="ru-RU" dirty="0" smtClean="0"/>
              <a:t> условного экстремума составляют функцию </a:t>
            </a:r>
            <a:r>
              <a:rPr lang="ru-RU" dirty="0" err="1" smtClean="0"/>
              <a:t>Лагра-нжа</a:t>
            </a:r>
            <a:r>
              <a:rPr lang="ru-RU" dirty="0" smtClean="0"/>
              <a:t>: 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625" name="Object 2"/>
          <p:cNvGraphicFramePr>
            <a:graphicFrameLocks noChangeAspect="1"/>
          </p:cNvGraphicFramePr>
          <p:nvPr/>
        </p:nvGraphicFramePr>
        <p:xfrm>
          <a:off x="1139825" y="2786063"/>
          <a:ext cx="4852988" cy="457200"/>
        </p:xfrm>
        <a:graphic>
          <a:graphicData uri="http://schemas.openxmlformats.org/presentationml/2006/ole">
            <p:oleObj spid="_x0000_s26625" name="Equation" r:id="rId3" imgW="3225600" imgH="304560" progId="Equation.DSMT4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357562"/>
            <a:ext cx="91440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где </a:t>
            </a:r>
            <a:r>
              <a:rPr kumimoji="0" lang="el-GR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λ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параметр</a:t>
            </a:r>
            <a:r>
              <a:rPr lang="ru-RU" sz="2400" b="0" kern="0" dirty="0" smtClean="0">
                <a:latin typeface="+mn-lt"/>
                <a:cs typeface="+mn-cs"/>
              </a:rPr>
              <a:t>, он называется </a:t>
            </a:r>
            <a:r>
              <a:rPr lang="ru-RU" sz="2400" kern="0" dirty="0" smtClean="0">
                <a:latin typeface="+mn-lt"/>
                <a:cs typeface="+mn-cs"/>
              </a:rPr>
              <a:t>множителем Лагранжа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Если будет удовлетворяться уравнение связи и целевая функция будет </a:t>
            </a:r>
            <a:r>
              <a:rPr lang="ru-RU" sz="2400" b="0" dirty="0" smtClean="0">
                <a:latin typeface="+mn-lt"/>
                <a:cs typeface="+mn-cs"/>
              </a:rPr>
              <a:t>экстремальной</a:t>
            </a:r>
            <a:r>
              <a:rPr lang="ru-RU" sz="2400" b="0" dirty="0" smtClean="0">
                <a:latin typeface="+mn-lt"/>
                <a:cs typeface="+mn-cs"/>
              </a:rPr>
              <a:t>, то будет </a:t>
            </a:r>
            <a:r>
              <a:rPr lang="ru-RU" sz="2400" b="0" dirty="0" smtClean="0">
                <a:latin typeface="+mn-lt"/>
                <a:cs typeface="+mn-cs"/>
              </a:rPr>
              <a:t>достигаться </a:t>
            </a:r>
            <a:r>
              <a:rPr lang="ru-RU" sz="2400" b="0" dirty="0" smtClean="0">
                <a:latin typeface="+mn-lt"/>
                <a:cs typeface="+mn-cs"/>
              </a:rPr>
              <a:t>экстремум и функции  </a:t>
            </a:r>
            <a:r>
              <a:rPr lang="ru-RU" sz="2400" i="1" dirty="0" smtClean="0">
                <a:latin typeface="+mn-lt"/>
                <a:cs typeface="+mn-cs"/>
              </a:rPr>
              <a:t>F(</a:t>
            </a:r>
            <a:r>
              <a:rPr lang="ru-RU" sz="2400" i="1" dirty="0" err="1" smtClean="0">
                <a:latin typeface="+mn-lt"/>
                <a:cs typeface="+mn-cs"/>
              </a:rPr>
              <a:t>x,y</a:t>
            </a:r>
            <a:r>
              <a:rPr lang="ru-RU" sz="2400" i="1" dirty="0" smtClean="0">
                <a:latin typeface="+mn-lt"/>
                <a:cs typeface="+mn-cs"/>
              </a:rPr>
              <a:t>)</a:t>
            </a:r>
            <a:r>
              <a:rPr lang="ru-RU" sz="2400" b="0" i="1" dirty="0" smtClean="0">
                <a:latin typeface="+mn-lt"/>
                <a:cs typeface="+mn-cs"/>
              </a:rPr>
              <a:t>, </a:t>
            </a:r>
            <a:r>
              <a:rPr lang="ru-RU" sz="2400" b="0" dirty="0" smtClean="0">
                <a:latin typeface="+mn-lt"/>
                <a:cs typeface="+mn-cs"/>
              </a:rPr>
              <a:t>а второе слагаемое обратится в нуль. </a:t>
            </a:r>
          </a:p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То есть, частные производные </a:t>
            </a:r>
            <a:r>
              <a:rPr lang="ru-RU" sz="2400" b="0" dirty="0" smtClean="0">
                <a:latin typeface="+mn-lt"/>
                <a:cs typeface="+mn-cs"/>
              </a:rPr>
              <a:t>функции  </a:t>
            </a:r>
            <a:r>
              <a:rPr lang="ru-RU" sz="2400" i="1" dirty="0" smtClean="0">
                <a:latin typeface="+mn-lt"/>
                <a:cs typeface="+mn-cs"/>
              </a:rPr>
              <a:t>F(</a:t>
            </a:r>
            <a:r>
              <a:rPr lang="ru-RU" sz="2400" i="1" dirty="0" err="1" smtClean="0">
                <a:latin typeface="+mn-lt"/>
                <a:cs typeface="+mn-cs"/>
              </a:rPr>
              <a:t>x,y</a:t>
            </a:r>
            <a:r>
              <a:rPr lang="ru-RU" sz="2400" i="1" dirty="0" smtClean="0">
                <a:latin typeface="+mn-lt"/>
                <a:cs typeface="+mn-cs"/>
              </a:rPr>
              <a:t>)</a:t>
            </a:r>
            <a:r>
              <a:rPr lang="ru-RU" sz="2400" b="0" i="1" dirty="0" smtClean="0">
                <a:latin typeface="+mn-lt"/>
                <a:cs typeface="+mn-cs"/>
              </a:rPr>
              <a:t> </a:t>
            </a:r>
            <a:r>
              <a:rPr lang="ru-RU" sz="2400" b="0" dirty="0" smtClean="0">
                <a:latin typeface="+mn-lt"/>
                <a:cs typeface="+mn-cs"/>
              </a:rPr>
              <a:t>обратятся в нуль. </a:t>
            </a:r>
          </a:p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Но это будет только необходимое условие экстремума, достаточность этого условия нужно </a:t>
            </a:r>
            <a:r>
              <a:rPr lang="ru-RU" sz="2400" b="0" dirty="0" smtClean="0">
                <a:latin typeface="+mn-lt"/>
                <a:cs typeface="+mn-cs"/>
              </a:rPr>
              <a:t>проверить</a:t>
            </a:r>
            <a:r>
              <a:rPr lang="ru-RU" sz="2400" b="0" dirty="0" smtClean="0">
                <a:latin typeface="+mn-lt"/>
                <a:cs typeface="+mn-cs"/>
              </a:rPr>
              <a:t>.</a:t>
            </a:r>
            <a:endParaRPr lang="ru-RU" sz="2400" b="0" dirty="0" smtClean="0">
              <a:latin typeface="+mn-lt"/>
              <a:cs typeface="+mn-cs"/>
            </a:endParaRPr>
          </a:p>
          <a:p>
            <a:pPr lvl="0"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879461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 </a:t>
            </a:r>
            <a:r>
              <a:rPr lang="ru-RU" dirty="0" smtClean="0"/>
              <a:t> </a:t>
            </a:r>
            <a:r>
              <a:rPr lang="ru-RU" dirty="0" smtClean="0"/>
              <a:t>Необходимое условие экстремума для </a:t>
            </a:r>
            <a:r>
              <a:rPr lang="ru-RU" b="1" i="1" dirty="0" smtClean="0"/>
              <a:t>F(</a:t>
            </a:r>
            <a:r>
              <a:rPr lang="ru-RU" b="1" i="1" dirty="0" err="1" smtClean="0"/>
              <a:t>x,y</a:t>
            </a:r>
            <a:r>
              <a:rPr lang="ru-RU" b="1" i="1" dirty="0" smtClean="0"/>
              <a:t>)</a:t>
            </a:r>
            <a:r>
              <a:rPr lang="ru-RU" dirty="0" smtClean="0"/>
              <a:t> </a:t>
            </a:r>
            <a:r>
              <a:rPr lang="ru-RU" dirty="0" smtClean="0"/>
              <a:t> задается </a:t>
            </a:r>
            <a:r>
              <a:rPr lang="ru-RU" dirty="0" smtClean="0"/>
              <a:t>системой уравнений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71538" y="1571612"/>
          <a:ext cx="6457950" cy="1009650"/>
        </p:xfrm>
        <a:graphic>
          <a:graphicData uri="http://schemas.openxmlformats.org/presentationml/2006/ole">
            <p:oleObj spid="_x0000_s30722" name="Equation" r:id="rId3" imgW="4292280" imgH="672840" progId="Equation.DSMT4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714620"/>
            <a:ext cx="9144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Достаточным условием, из которого можно выяснить </a:t>
            </a:r>
            <a:r>
              <a:rPr lang="ru-RU" sz="2400" b="0" dirty="0" err="1" smtClean="0">
                <a:latin typeface="+mn-lt"/>
                <a:cs typeface="+mn-cs"/>
              </a:rPr>
              <a:t>ха-рактер</a:t>
            </a:r>
            <a:r>
              <a:rPr lang="ru-RU" sz="2400" b="0" dirty="0" smtClean="0">
                <a:latin typeface="+mn-lt"/>
                <a:cs typeface="+mn-cs"/>
              </a:rPr>
              <a:t> </a:t>
            </a:r>
            <a:r>
              <a:rPr lang="ru-RU" sz="2400" b="0" dirty="0" smtClean="0">
                <a:latin typeface="+mn-lt"/>
                <a:cs typeface="+mn-cs"/>
              </a:rPr>
              <a:t>экстремума, является проверка  знака второй </a:t>
            </a:r>
            <a:r>
              <a:rPr lang="ru-RU" sz="2400" b="0" dirty="0" err="1" smtClean="0">
                <a:latin typeface="+mn-lt"/>
                <a:cs typeface="+mn-cs"/>
              </a:rPr>
              <a:t>произ-водной</a:t>
            </a:r>
            <a:r>
              <a:rPr lang="ru-RU" sz="2400" b="0" dirty="0" smtClean="0">
                <a:latin typeface="+mn-lt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Достаточным условием, из которого можно выяснить характер экстремума, является </a:t>
            </a:r>
            <a:r>
              <a:rPr lang="ru-RU" b="1" dirty="0" smtClean="0"/>
              <a:t>проверка  знака второй производной</a:t>
            </a:r>
            <a:r>
              <a:rPr lang="ru-RU" dirty="0" smtClean="0"/>
              <a:t>. 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b="1" dirty="0" smtClean="0"/>
              <a:t>Пример применения метода Лагранжа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Найти условный экстремум функции </a:t>
            </a:r>
            <a:r>
              <a:rPr lang="ru-RU" b="1" i="1" dirty="0" err="1" smtClean="0"/>
              <a:t>z</a:t>
            </a:r>
            <a:r>
              <a:rPr lang="ru-RU" b="1" i="1" dirty="0" smtClean="0"/>
              <a:t>(</a:t>
            </a:r>
            <a:r>
              <a:rPr lang="ru-RU" b="1" i="1" dirty="0" err="1" smtClean="0"/>
              <a:t>x,y</a:t>
            </a:r>
            <a:r>
              <a:rPr lang="ru-RU" b="1" i="1" dirty="0" smtClean="0"/>
              <a:t>)=x+3y</a:t>
            </a:r>
            <a:r>
              <a:rPr lang="ru-RU" dirty="0" smtClean="0"/>
              <a:t> при условии </a:t>
            </a:r>
            <a:r>
              <a:rPr lang="ru-RU" b="1" i="1" dirty="0" smtClean="0"/>
              <a:t>x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+y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=10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b="1" dirty="0" smtClean="0"/>
              <a:t>Решение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Геометрическая интерпретация задачи: требуется найти наибольшее и наименьшее функции </a:t>
            </a:r>
            <a:r>
              <a:rPr lang="ru-RU" b="1" i="1" dirty="0" smtClean="0"/>
              <a:t>z=x+3y</a:t>
            </a:r>
            <a:r>
              <a:rPr lang="ru-RU" dirty="0" smtClean="0"/>
              <a:t> для точек ее пересечения с цилиндром </a:t>
            </a:r>
            <a:r>
              <a:rPr lang="ru-RU" b="1" i="1" dirty="0" smtClean="0"/>
              <a:t>x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+y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=10</a:t>
            </a:r>
            <a:r>
              <a:rPr lang="ru-RU" dirty="0" smtClean="0"/>
              <a:t>. То есть наибольшее и наименьшее значение координаты </a:t>
            </a:r>
            <a:r>
              <a:rPr lang="en-US" dirty="0" smtClean="0"/>
              <a:t>z </a:t>
            </a:r>
            <a:r>
              <a:rPr lang="ru-RU" dirty="0" smtClean="0"/>
              <a:t>при пересечении плоскости </a:t>
            </a:r>
            <a:r>
              <a:rPr lang="ru-RU" b="1" i="1" dirty="0" smtClean="0"/>
              <a:t>z=x+3y</a:t>
            </a:r>
            <a:r>
              <a:rPr lang="ru-RU" dirty="0" smtClean="0"/>
              <a:t>  с цилиндром </a:t>
            </a:r>
            <a:r>
              <a:rPr lang="ru-RU" b="1" i="1" dirty="0" smtClean="0"/>
              <a:t>x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+y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=10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 </a:t>
            </a: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Будем использовать метод Лагранжа.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879461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Пересечение плоскости </a:t>
            </a:r>
            <a:r>
              <a:rPr lang="ru-RU" b="1" i="1" dirty="0" smtClean="0"/>
              <a:t>z=x+3y</a:t>
            </a:r>
            <a:r>
              <a:rPr lang="ru-RU" dirty="0" smtClean="0"/>
              <a:t>  с цилиндром </a:t>
            </a:r>
            <a:r>
              <a:rPr lang="ru-RU" b="1" i="1" dirty="0" smtClean="0"/>
              <a:t>x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+y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=10</a:t>
            </a:r>
            <a:r>
              <a:rPr lang="ru-RU" dirty="0" smtClean="0"/>
              <a:t>.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Найти наибольшее и наименьшее значение </a:t>
            </a:r>
            <a:r>
              <a:rPr lang="en-US" b="1" i="1" dirty="0" smtClean="0"/>
              <a:t>z</a:t>
            </a:r>
            <a:r>
              <a:rPr lang="en-US" dirty="0" smtClean="0"/>
              <a:t> </a:t>
            </a:r>
            <a:r>
              <a:rPr lang="ru-RU" dirty="0" smtClean="0"/>
              <a:t>пересечения.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2" descr="https://studfiles.net/html/2706/669/html_zqka35bDUm.Hu67/img-a_TTy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55958"/>
            <a:ext cx="4957754" cy="5302042"/>
          </a:xfrm>
          <a:prstGeom prst="rect">
            <a:avLst/>
          </a:prstGeom>
          <a:noFill/>
        </p:spPr>
      </p:pic>
      <p:sp>
        <p:nvSpPr>
          <p:cNvPr id="6" name="Овал 5"/>
          <p:cNvSpPr/>
          <p:nvPr/>
        </p:nvSpPr>
        <p:spPr bwMode="auto">
          <a:xfrm>
            <a:off x="5643570" y="3143248"/>
            <a:ext cx="285752" cy="14287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Овал 7"/>
          <p:cNvSpPr/>
          <p:nvPr/>
        </p:nvSpPr>
        <p:spPr bwMode="auto">
          <a:xfrm>
            <a:off x="3000364" y="5286388"/>
            <a:ext cx="285752" cy="11715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6578" y="285749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r>
              <a:rPr lang="en-US" sz="2400" baseline="-25000" dirty="0" smtClean="0"/>
              <a:t>max</a:t>
            </a:r>
            <a:endParaRPr lang="ru-RU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785918" y="528638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z</a:t>
            </a:r>
            <a:r>
              <a:rPr lang="en-US" sz="2400" baseline="-25000" dirty="0" err="1" smtClean="0"/>
              <a:t>min</a:t>
            </a:r>
            <a:endParaRPr lang="ru-RU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Обозначим </a:t>
            </a:r>
            <a:r>
              <a:rPr lang="ru-RU" b="1" i="1" dirty="0" err="1" smtClean="0"/>
              <a:t>φ</a:t>
            </a:r>
            <a:r>
              <a:rPr lang="ru-RU" b="1" i="1" dirty="0" smtClean="0"/>
              <a:t>(</a:t>
            </a:r>
            <a:r>
              <a:rPr lang="ru-RU" b="1" i="1" dirty="0" err="1" smtClean="0"/>
              <a:t>x,y</a:t>
            </a:r>
            <a:r>
              <a:rPr lang="ru-RU" b="1" i="1" dirty="0" smtClean="0"/>
              <a:t>) = x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+y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-10 </a:t>
            </a:r>
            <a:r>
              <a:rPr lang="ru-RU" dirty="0" smtClean="0"/>
              <a:t>и составим функцию Лагранжа:</a:t>
            </a:r>
          </a:p>
          <a:p>
            <a:pPr marL="0" indent="0">
              <a:spcBef>
                <a:spcPts val="0"/>
              </a:spcBef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x,y)+λφ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x+3y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-10 ); 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∂F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2λx;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∂F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3+2λy.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Запишем систему уравнений для определения стационарных точек функции Лагранжа: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2λx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=0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3+2λy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=0;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= 0.</a:t>
            </a:r>
            <a:endParaRPr lang="ru-RU" sz="2800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Если предположить 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ru-RU" dirty="0" smtClean="0"/>
              <a:t>, то первое уравнение станет: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ru-RU" dirty="0" smtClean="0"/>
              <a:t>. Полученное противоречие показывает, что 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&lt;&gt; 0</a:t>
            </a:r>
            <a:r>
              <a:rPr lang="ru-RU" dirty="0" smtClean="0"/>
              <a:t>. Тогда из первого и второго уравнений имеем: </a:t>
            </a:r>
          </a:p>
          <a:p>
            <a:pPr marL="0" indent="0">
              <a:spcBef>
                <a:spcPts val="0"/>
              </a:spcBef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x=−1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λ, 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y=−3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λ.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Подставляя полученные значения в третье уравнение, получим: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Обозначим </a:t>
            </a:r>
            <a:r>
              <a:rPr lang="ru-RU" b="1" i="1" dirty="0" err="1" smtClean="0"/>
              <a:t>φ</a:t>
            </a:r>
            <a:r>
              <a:rPr lang="ru-RU" b="1" i="1" dirty="0" smtClean="0"/>
              <a:t>(</a:t>
            </a:r>
            <a:r>
              <a:rPr lang="ru-RU" b="1" i="1" dirty="0" err="1" smtClean="0"/>
              <a:t>x,y</a:t>
            </a:r>
            <a:r>
              <a:rPr lang="ru-RU" b="1" i="1" dirty="0" smtClean="0"/>
              <a:t>) = x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+y</a:t>
            </a:r>
            <a:r>
              <a:rPr lang="ru-RU" b="1" i="1" baseline="30000" dirty="0" smtClean="0"/>
              <a:t>2</a:t>
            </a:r>
            <a:r>
              <a:rPr lang="ru-RU" b="1" i="1" dirty="0" smtClean="0"/>
              <a:t>-10 </a:t>
            </a:r>
            <a:r>
              <a:rPr lang="ru-RU" dirty="0" smtClean="0"/>
              <a:t>и составим функцию Лагранжа:</a:t>
            </a:r>
          </a:p>
          <a:p>
            <a:pPr marL="0" indent="0">
              <a:spcBef>
                <a:spcPts val="0"/>
              </a:spcBef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x,y)+λφ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x+3y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-10 ); 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∂F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2λx;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∂F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∂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3+2λy.</a:t>
            </a:r>
          </a:p>
          <a:p>
            <a:pPr marL="0" indent="0">
              <a:spcBef>
                <a:spcPts val="0"/>
              </a:spcBef>
            </a:pP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(−1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(−3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+9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800" b="1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/4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λ1=−1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2;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λ2=−12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λ1=−12;x1=−12λ1=1;y1=−32λ1=3;λ2=12;x2=−12λ2=−1;y2=−32λ2=−3.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Итак, система имеет два решения: </a:t>
            </a:r>
            <a:r>
              <a:rPr lang="ru-RU" dirty="0" smtClean="0"/>
              <a:t>1)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x1=1; y1=3; λ1=−12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/>
              <a:t>2)</a:t>
            </a:r>
            <a:r>
              <a:rPr lang="ru-RU" dirty="0" smtClean="0"/>
              <a:t> 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x2=−1;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y2=−3;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λ2=12</a:t>
            </a:r>
            <a:r>
              <a:rPr lang="ru-RU" dirty="0" smtClean="0"/>
              <a:t>. </a:t>
            </a:r>
            <a:endParaRPr lang="ru-RU" dirty="0" smtClean="0"/>
          </a:p>
          <a:p>
            <a:pPr marL="0" indent="0"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Выясним </a:t>
            </a:r>
            <a:r>
              <a:rPr lang="ru-RU" dirty="0" smtClean="0"/>
              <a:t>характер экстремума в каждой стационарной точке: 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M1(1;3) и M2(−1;−3).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Для </a:t>
            </a:r>
            <a:r>
              <a:rPr lang="ru-RU" dirty="0" smtClean="0"/>
              <a:t>этого </a:t>
            </a:r>
            <a:r>
              <a:rPr lang="ru-RU" dirty="0" smtClean="0"/>
              <a:t>оцениваем знак второй частной смешанной производной в </a:t>
            </a:r>
            <a:r>
              <a:rPr lang="ru-RU" dirty="0" smtClean="0"/>
              <a:t>каждой из точек.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4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 множителей Лагранжа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7418</TotalTime>
  <Words>650</Words>
  <Application>Microsoft Office PowerPoint</Application>
  <PresentationFormat>Экран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blank</vt:lpstr>
      <vt:lpstr>Equation</vt:lpstr>
      <vt:lpstr>MathType 5.0 Equation</vt:lpstr>
      <vt:lpstr>Метод множителей Лагранжа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Метод опорных векторов</vt:lpstr>
      <vt:lpstr>Метод опорных векторов</vt:lpstr>
      <vt:lpstr>Метод опорных векторов</vt:lpstr>
      <vt:lpstr>Метод опорных векторов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666</cp:revision>
  <dcterms:created xsi:type="dcterms:W3CDTF">1601-01-01T00:00:00Z</dcterms:created>
  <dcterms:modified xsi:type="dcterms:W3CDTF">2018-02-09T14:15:39Z</dcterms:modified>
</cp:coreProperties>
</file>