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3"/>
  </p:notesMasterIdLst>
  <p:sldIdLst>
    <p:sldId id="398" r:id="rId2"/>
    <p:sldId id="312" r:id="rId3"/>
    <p:sldId id="399" r:id="rId4"/>
    <p:sldId id="401" r:id="rId5"/>
    <p:sldId id="403" r:id="rId6"/>
    <p:sldId id="404" r:id="rId7"/>
    <p:sldId id="400" r:id="rId8"/>
    <p:sldId id="405" r:id="rId9"/>
    <p:sldId id="402" r:id="rId10"/>
    <p:sldId id="406" r:id="rId11"/>
    <p:sldId id="407" r:id="rId12"/>
    <p:sldId id="408" r:id="rId13"/>
    <p:sldId id="409" r:id="rId14"/>
    <p:sldId id="410" r:id="rId15"/>
    <p:sldId id="411" r:id="rId16"/>
    <p:sldId id="413" r:id="rId17"/>
    <p:sldId id="412" r:id="rId18"/>
    <p:sldId id="414" r:id="rId19"/>
    <p:sldId id="415" r:id="rId20"/>
    <p:sldId id="416" r:id="rId21"/>
    <p:sldId id="41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0000"/>
    <a:srgbClr val="FF9999"/>
    <a:srgbClr val="FFCC99"/>
    <a:srgbClr val="BDF2FD"/>
    <a:srgbClr val="DDDDDD"/>
    <a:srgbClr val="FF9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4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5E40850-5CD6-464C-AC16-DC9950D1A1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02AA5-2D4E-4C3A-835C-EB6ACBDA51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67470-BEAD-46A9-A1EB-67D722578A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4C096-B64B-4234-BCB9-58EFB3C82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64057-F9F3-48F9-A894-0F560F84E8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E4C4C-4E31-413F-867C-69D2E1F551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F14A0-C69F-4C1D-8860-FBD9C9FA36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CACD-17D8-4CED-8DBF-0ECCA34A69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EDF2-9AFE-4B92-B881-104E38C281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AFE99-A7CB-4814-9196-1688BAB295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0CDC-81DB-4EBF-B8CD-3B4D1D1D9E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EE9C-2D26-4105-A622-1519D9D7D9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7850" y="6381750"/>
            <a:ext cx="946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+mn-cs"/>
              </a:defRPr>
            </a:lvl1pPr>
          </a:lstStyle>
          <a:p>
            <a:pPr>
              <a:defRPr/>
            </a:pPr>
            <a:fld id="{B323AEEA-089D-412A-A480-4F533EA50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4341" name="Picture 4" descr="BSUIR_Logotyp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6223000"/>
            <a:ext cx="10810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6BB661BE-8AE0-4BA2-B365-EB6EDDB49AED}" type="slidenum">
              <a:rPr lang="ru-RU" altLang="en-US" sz="1200">
                <a:latin typeface="+mj-lt"/>
              </a:rPr>
              <a:pPr>
                <a:defRPr/>
              </a:pPr>
              <a:t>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"/>
            <a:ext cx="9144000" cy="857232"/>
          </a:xfrm>
        </p:spPr>
        <p:txBody>
          <a:bodyPr anchor="t"/>
          <a:lstStyle/>
          <a:p>
            <a:pPr eaLnBrk="1" hangingPunct="1"/>
            <a:r>
              <a:rPr lang="ru-RU" sz="4800" dirty="0" smtClean="0">
                <a:solidFill>
                  <a:srgbClr val="0000FF"/>
                </a:solidFill>
              </a:rPr>
              <a:t>Метод опорных векторов</a:t>
            </a:r>
            <a:endParaRPr lang="ru-RU" sz="4000" dirty="0" smtClean="0">
              <a:solidFill>
                <a:srgbClr val="0000FF"/>
              </a:solidFill>
            </a:endParaRPr>
          </a:p>
        </p:txBody>
      </p:sp>
      <p:pic>
        <p:nvPicPr>
          <p:cNvPr id="19458" name="Picture 2" descr="http://www.bogotobogo.com/python/scikit-learn/images/svm2/Non-linear-boundaries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715436" cy="4482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42918"/>
            <a:ext cx="91440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Разделяющая полоса и граничные точки. Ширина полосы будет равна  </a:t>
            </a:r>
            <a:r>
              <a:rPr lang="ru-RU" sz="2400" i="1" kern="0" dirty="0" smtClean="0">
                <a:latin typeface="+mn-lt"/>
                <a:cs typeface="+mn-cs"/>
              </a:rPr>
              <a:t>2/</a:t>
            </a:r>
            <a:r>
              <a:rPr lang="en-US" sz="2400" i="1" kern="0" dirty="0" smtClean="0">
                <a:latin typeface="+mn-lt"/>
                <a:cs typeface="+mn-cs"/>
              </a:rPr>
              <a:t>||W||</a:t>
            </a:r>
            <a:endParaRPr lang="ru-RU" sz="2400" i="1" kern="0" dirty="0" smtClean="0">
              <a:latin typeface="+mn-lt"/>
              <a:cs typeface="+mn-cs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63102"/>
            <a:ext cx="5572164" cy="529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42918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Предположим, что для точек существует разделяющая полоса и ее ширина больше 0. Тогда для классы </a:t>
            </a:r>
            <a:r>
              <a:rPr lang="en-US" sz="2400" kern="0" dirty="0" smtClean="0">
                <a:latin typeface="+mn-lt"/>
                <a:cs typeface="+mn-cs"/>
              </a:rPr>
              <a:t>K0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и </a:t>
            </a:r>
            <a:r>
              <a:rPr lang="en-US" sz="2400" kern="0" dirty="0" smtClean="0">
                <a:latin typeface="+mn-lt"/>
                <a:cs typeface="+mn-cs"/>
              </a:rPr>
              <a:t>K1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можно задать двумя неравенствами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5143512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Требуется найти такие </a:t>
            </a:r>
            <a:r>
              <a:rPr lang="ru-RU" sz="2400" i="1" kern="0" dirty="0" err="1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и </a:t>
            </a:r>
            <a:r>
              <a:rPr lang="ru-RU" sz="2400" i="1" kern="0" dirty="0" err="1" smtClean="0">
                <a:latin typeface="+mn-lt"/>
                <a:cs typeface="+mn-cs"/>
              </a:rPr>
              <a:t>b</a:t>
            </a:r>
            <a:r>
              <a:rPr lang="ru-RU" sz="2400" b="0" kern="0" dirty="0" smtClean="0">
                <a:latin typeface="+mn-lt"/>
                <a:cs typeface="+mn-cs"/>
              </a:rPr>
              <a:t>, чтобы выполнялись эти ограничения, а норма вектора </a:t>
            </a:r>
            <a:r>
              <a:rPr lang="ru-RU" sz="2400" i="1" kern="0" dirty="0" err="1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 была бы как можно меньше – то есть разделяющая полоса как можно шире.  </a:t>
            </a: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2571736" y="1928802"/>
          <a:ext cx="3152775" cy="1108075"/>
        </p:xfrm>
        <a:graphic>
          <a:graphicData uri="http://schemas.openxmlformats.org/presentationml/2006/ole">
            <p:oleObj spid="_x0000_s24579" name="Equation" r:id="rId3" imgW="2095200" imgH="736560" progId="Equation.DSMT4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071810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Их можно записать в виде одного неравенства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785918" y="3643314"/>
          <a:ext cx="4624387" cy="573088"/>
        </p:xfrm>
        <a:graphic>
          <a:graphicData uri="http://schemas.openxmlformats.org/presentationml/2006/ole">
            <p:oleObj spid="_x0000_s24580" name="Equation" r:id="rId4" imgW="3073320" imgH="380880" progId="Equation.DSMT4">
              <p:embed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4214818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при </a:t>
            </a:r>
            <a:r>
              <a:rPr lang="en-US" sz="2400" i="1" kern="0" dirty="0" smtClean="0">
                <a:latin typeface="+mn-lt"/>
                <a:cs typeface="+mn-cs"/>
              </a:rPr>
              <a:t>y</a:t>
            </a:r>
            <a:r>
              <a:rPr lang="en-US" sz="2400" i="1" kern="0" baseline="-25000" dirty="0" smtClean="0">
                <a:latin typeface="+mn-lt"/>
                <a:cs typeface="+mn-cs"/>
              </a:rPr>
              <a:t>i</a:t>
            </a:r>
            <a:r>
              <a:rPr lang="en-US" sz="2400" i="1" kern="0" dirty="0" smtClean="0">
                <a:latin typeface="+mn-lt"/>
                <a:cs typeface="+mn-cs"/>
              </a:rPr>
              <a:t> = 1 </a:t>
            </a:r>
            <a:r>
              <a:rPr lang="ru-RU" sz="2400" b="0" kern="0" dirty="0" smtClean="0">
                <a:latin typeface="+mn-lt"/>
                <a:cs typeface="+mn-cs"/>
              </a:rPr>
              <a:t>получаем класс </a:t>
            </a:r>
            <a:r>
              <a:rPr lang="en-US" sz="2400" kern="0" dirty="0" smtClean="0">
                <a:latin typeface="+mn-lt"/>
                <a:cs typeface="+mn-cs"/>
              </a:rPr>
              <a:t>K0</a:t>
            </a:r>
            <a:r>
              <a:rPr lang="en-US" sz="2400" b="0" kern="0" dirty="0" smtClean="0">
                <a:latin typeface="+mn-lt"/>
                <a:cs typeface="+mn-cs"/>
              </a:rPr>
              <a:t>,</a:t>
            </a:r>
            <a:r>
              <a:rPr lang="ru-RU" sz="2400" b="0" kern="0" dirty="0" smtClean="0">
                <a:latin typeface="+mn-lt"/>
                <a:cs typeface="+mn-cs"/>
              </a:rPr>
              <a:t> при </a:t>
            </a:r>
            <a:r>
              <a:rPr lang="en-US" sz="2400" i="1" kern="0" dirty="0" smtClean="0">
                <a:latin typeface="+mn-lt"/>
                <a:cs typeface="+mn-cs"/>
              </a:rPr>
              <a:t>y</a:t>
            </a:r>
            <a:r>
              <a:rPr lang="en-US" sz="2400" i="1" kern="0" baseline="-25000" dirty="0" smtClean="0">
                <a:latin typeface="+mn-lt"/>
                <a:cs typeface="+mn-cs"/>
              </a:rPr>
              <a:t>i</a:t>
            </a:r>
            <a:r>
              <a:rPr lang="en-US" sz="2400" i="1" kern="0" dirty="0" smtClean="0">
                <a:latin typeface="+mn-lt"/>
                <a:cs typeface="+mn-cs"/>
              </a:rPr>
              <a:t> = </a:t>
            </a:r>
            <a:r>
              <a:rPr lang="ru-RU" sz="2400" i="1" kern="0" dirty="0" smtClean="0">
                <a:latin typeface="+mn-lt"/>
                <a:cs typeface="+mn-cs"/>
              </a:rPr>
              <a:t>-</a:t>
            </a:r>
            <a:r>
              <a:rPr lang="en-US" sz="2400" i="1" kern="0" dirty="0" smtClean="0">
                <a:latin typeface="+mn-lt"/>
                <a:cs typeface="+mn-cs"/>
              </a:rPr>
              <a:t>1</a:t>
            </a:r>
            <a:r>
              <a:rPr lang="ru-RU" sz="2400" i="1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класс </a:t>
            </a:r>
            <a:r>
              <a:rPr lang="en-US" sz="2400" kern="0" dirty="0" smtClean="0">
                <a:latin typeface="+mn-lt"/>
                <a:cs typeface="+mn-cs"/>
              </a:rPr>
              <a:t>K</a:t>
            </a:r>
            <a:r>
              <a:rPr lang="ru-RU" sz="2400" kern="0" dirty="0" smtClean="0">
                <a:latin typeface="+mn-lt"/>
                <a:cs typeface="+mn-cs"/>
              </a:rPr>
              <a:t>1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  <a:r>
              <a:rPr lang="en-US" sz="2400" i="1" kern="0" dirty="0" smtClean="0">
                <a:latin typeface="+mn-lt"/>
                <a:cs typeface="+mn-cs"/>
              </a:rPr>
              <a:t> 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graphicFrame>
        <p:nvGraphicFramePr>
          <p:cNvPr id="20481" name="Object 2"/>
          <p:cNvGraphicFramePr>
            <a:graphicFrameLocks noChangeAspect="1"/>
          </p:cNvGraphicFramePr>
          <p:nvPr/>
        </p:nvGraphicFramePr>
        <p:xfrm>
          <a:off x="2214546" y="1571612"/>
          <a:ext cx="4625975" cy="1222375"/>
        </p:xfrm>
        <a:graphic>
          <a:graphicData uri="http://schemas.openxmlformats.org/presentationml/2006/ole">
            <p:oleObj spid="_x0000_s29698" name="Equation" r:id="rId3" imgW="3073320" imgH="812520" progId="Equation.DSMT4">
              <p:embed/>
            </p:oleObj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То есть нужно решить задачу минимизации целевой функции с ограничениями на переменные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857496"/>
            <a:ext cx="91440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точки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en-US" sz="2400" i="1" kern="0" baseline="-25000" dirty="0" smtClean="0">
                <a:latin typeface="+mn-lt"/>
                <a:cs typeface="+mn-cs"/>
              </a:rPr>
              <a:t>i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заданы, вектор </a:t>
            </a:r>
            <a:r>
              <a:rPr lang="ru-RU" sz="2400" i="1" kern="0" dirty="0" err="1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 и число </a:t>
            </a:r>
            <a:r>
              <a:rPr lang="en-US" sz="2400" i="1" kern="0" dirty="0" smtClean="0">
                <a:latin typeface="+mn-lt"/>
                <a:cs typeface="+mn-cs"/>
              </a:rPr>
              <a:t>b</a:t>
            </a:r>
            <a:r>
              <a:rPr lang="ru-RU" sz="2400" b="0" kern="0" dirty="0" smtClean="0">
                <a:latin typeface="+mn-lt"/>
                <a:cs typeface="+mn-cs"/>
              </a:rPr>
              <a:t> требуется найти. </a:t>
            </a:r>
            <a:r>
              <a:rPr lang="ru-RU" sz="2400" b="0" kern="0" dirty="0" err="1" smtClean="0">
                <a:latin typeface="+mn-lt"/>
                <a:cs typeface="+mn-cs"/>
              </a:rPr>
              <a:t>Ми-нимизации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ru-RU" sz="2400" i="1" kern="0" dirty="0" err="1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 соответствует максимизации ширины </a:t>
            </a:r>
            <a:r>
              <a:rPr lang="ru-RU" sz="2400" b="0" kern="0" dirty="0" err="1" smtClean="0">
                <a:latin typeface="+mn-lt"/>
                <a:cs typeface="+mn-cs"/>
              </a:rPr>
              <a:t>поло-сы</a:t>
            </a:r>
            <a:r>
              <a:rPr lang="ru-RU" sz="2400" b="0" kern="0" dirty="0" smtClean="0">
                <a:latin typeface="+mn-lt"/>
                <a:cs typeface="+mn-cs"/>
              </a:rPr>
              <a:t>, так как ширина полосы равна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ru-RU" sz="2400" kern="0" dirty="0" smtClean="0">
                <a:latin typeface="+mn-lt"/>
                <a:cs typeface="+mn-cs"/>
              </a:rPr>
              <a:t>2/</a:t>
            </a:r>
            <a:r>
              <a:rPr lang="en-US" sz="2400" kern="0" dirty="0" smtClean="0">
                <a:latin typeface="+mn-lt"/>
                <a:cs typeface="+mn-cs"/>
              </a:rPr>
              <a:t>||</a:t>
            </a:r>
            <a:r>
              <a:rPr lang="en-US" sz="2400" i="1" kern="0" dirty="0" smtClean="0">
                <a:latin typeface="+mn-lt"/>
                <a:cs typeface="+mn-cs"/>
              </a:rPr>
              <a:t>w</a:t>
            </a:r>
            <a:r>
              <a:rPr lang="en-US" sz="2400" kern="0" dirty="0" smtClean="0">
                <a:latin typeface="+mn-lt"/>
                <a:cs typeface="+mn-cs"/>
              </a:rPr>
              <a:t>||.</a:t>
            </a:r>
            <a:r>
              <a:rPr lang="ru-RU" sz="2400" kern="0" dirty="0" smtClean="0">
                <a:latin typeface="+mn-lt"/>
                <a:cs typeface="+mn-cs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Такая задача называется </a:t>
            </a:r>
            <a:r>
              <a:rPr lang="ru-RU" sz="2400" kern="0" dirty="0" smtClean="0">
                <a:latin typeface="+mn-lt"/>
                <a:cs typeface="+mn-cs"/>
              </a:rPr>
              <a:t>задачей квадратичной </a:t>
            </a:r>
            <a:r>
              <a:rPr lang="ru-RU" sz="2400" kern="0" dirty="0" err="1" smtClean="0">
                <a:latin typeface="+mn-lt"/>
                <a:cs typeface="+mn-cs"/>
              </a:rPr>
              <a:t>оптими-зации</a:t>
            </a:r>
            <a:r>
              <a:rPr lang="ru-RU" sz="2400" kern="0" dirty="0" smtClean="0">
                <a:latin typeface="+mn-lt"/>
                <a:cs typeface="+mn-cs"/>
              </a:rPr>
              <a:t> при линейных ограничениях</a:t>
            </a:r>
            <a:r>
              <a:rPr lang="en-US" sz="2400" kern="0" dirty="0" smtClean="0">
                <a:latin typeface="+mn-lt"/>
                <a:cs typeface="+mn-cs"/>
              </a:rPr>
              <a:t> – </a:t>
            </a:r>
            <a:r>
              <a:rPr lang="ru-RU" sz="2400" kern="0" dirty="0" smtClean="0">
                <a:latin typeface="+mn-lt"/>
                <a:cs typeface="+mn-cs"/>
              </a:rPr>
              <a:t>неравенствах</a:t>
            </a:r>
            <a:r>
              <a:rPr lang="ru-RU" sz="2400" b="0" kern="0" dirty="0" smtClean="0">
                <a:latin typeface="+mn-lt"/>
                <a:cs typeface="+mn-cs"/>
              </a:rPr>
              <a:t>. 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В этом моделировании задачи есть два недостатка: </a:t>
            </a:r>
          </a:p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если классы линейно неразделимы, то метод не работает; 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если в учебной выборке есть ошибка (неправильно задан класс хотя бы одного элемента, разделяющая полоса </a:t>
            </a:r>
            <a:r>
              <a:rPr lang="ru-RU" sz="2400" b="0" kern="0" dirty="0" err="1" smtClean="0">
                <a:latin typeface="+mn-lt"/>
                <a:cs typeface="+mn-cs"/>
              </a:rPr>
              <a:t>мо-жет</a:t>
            </a:r>
            <a:r>
              <a:rPr lang="ru-RU" sz="2400" b="0" kern="0" dirty="0" smtClean="0">
                <a:latin typeface="+mn-lt"/>
                <a:cs typeface="+mn-cs"/>
              </a:rPr>
              <a:t> быть значительно искажена.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sz="2400" b="0" kern="0" dirty="0" smtClean="0">
              <a:latin typeface="+mn-lt"/>
              <a:cs typeface="+mn-cs"/>
            </a:endParaRP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sz="2400" b="0" kern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Такого рода (и другие) ошибки встречаются практически во всех реальных задачах.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Если решать такую задачу математическими методами, то получим, что задача решения не имеет. Но реальная </a:t>
            </a:r>
            <a:r>
              <a:rPr lang="ru-RU" sz="2400" b="0" kern="0" dirty="0" err="1" smtClean="0">
                <a:latin typeface="+mn-lt"/>
                <a:cs typeface="+mn-cs"/>
              </a:rPr>
              <a:t>ситуа-ция</a:t>
            </a:r>
            <a:r>
              <a:rPr lang="ru-RU" sz="2400" b="0" kern="0" dirty="0" smtClean="0">
                <a:latin typeface="+mn-lt"/>
                <a:cs typeface="+mn-cs"/>
              </a:rPr>
              <a:t> обычно показывает, что даже при ошибках решение задачи существует. Одним из общих подходов при решении таких задач является </a:t>
            </a:r>
            <a:r>
              <a:rPr lang="ru-RU" sz="2400" kern="0" dirty="0" smtClean="0">
                <a:latin typeface="+mn-lt"/>
                <a:cs typeface="+mn-cs"/>
              </a:rPr>
              <a:t>регуляризация Тихонова</a:t>
            </a:r>
            <a:r>
              <a:rPr lang="ru-RU" sz="2400" b="0" kern="0" dirty="0" smtClean="0">
                <a:latin typeface="+mn-lt"/>
                <a:cs typeface="+mn-cs"/>
              </a:rPr>
              <a:t>. 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Этот подход к решению задач позволяет смягчить </a:t>
            </a:r>
            <a:r>
              <a:rPr lang="ru-RU" sz="2400" b="0" kern="0" dirty="0" err="1" smtClean="0">
                <a:latin typeface="+mn-lt"/>
                <a:cs typeface="+mn-cs"/>
              </a:rPr>
              <a:t>целе-вую</a:t>
            </a:r>
            <a:r>
              <a:rPr lang="ru-RU" sz="2400" b="0" kern="0" dirty="0" smtClean="0">
                <a:latin typeface="+mn-lt"/>
                <a:cs typeface="+mn-cs"/>
              </a:rPr>
              <a:t> функцию и/или ограничения, чтобы новая «мягкая» постановка задачи допускала решение.</a:t>
            </a:r>
            <a:endParaRPr lang="en-US" sz="2400" b="0" kern="0" dirty="0" smtClean="0">
              <a:latin typeface="+mn-lt"/>
              <a:cs typeface="+mn-cs"/>
            </a:endParaRP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sz="2400" b="0" kern="0" dirty="0" smtClean="0">
              <a:latin typeface="+mn-lt"/>
              <a:cs typeface="+mn-cs"/>
            </a:endParaRP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Для нашей модели предлагается ввести в целевую </a:t>
            </a:r>
            <a:r>
              <a:rPr lang="ru-RU" sz="2400" b="0" kern="0" dirty="0" err="1" smtClean="0">
                <a:latin typeface="+mn-lt"/>
                <a:cs typeface="+mn-cs"/>
              </a:rPr>
              <a:t>функ-цию</a:t>
            </a:r>
            <a:r>
              <a:rPr lang="ru-RU" sz="2400" b="0" kern="0" dirty="0" smtClean="0">
                <a:latin typeface="+mn-lt"/>
                <a:cs typeface="+mn-cs"/>
              </a:rPr>
              <a:t> «штраф» за нарушение ограничений, в целевую </a:t>
            </a:r>
            <a:r>
              <a:rPr lang="ru-RU" sz="2400" b="0" kern="0" dirty="0" err="1" smtClean="0">
                <a:latin typeface="+mn-lt"/>
                <a:cs typeface="+mn-cs"/>
              </a:rPr>
              <a:t>функ-цию</a:t>
            </a:r>
            <a:r>
              <a:rPr lang="ru-RU" sz="2400" b="0" kern="0" dirty="0" smtClean="0">
                <a:latin typeface="+mn-lt"/>
                <a:cs typeface="+mn-cs"/>
              </a:rPr>
              <a:t> добавляются слагаемые, величина которых зависит от величины нарушения целевой функции.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42918"/>
            <a:ext cx="914400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В нашей модели вводятся дополнительные переменные </a:t>
            </a:r>
            <a:r>
              <a:rPr lang="en-US" sz="2400" b="0" kern="0" dirty="0" smtClean="0">
                <a:latin typeface="+mn-lt"/>
                <a:cs typeface="+mn-cs"/>
              </a:rPr>
              <a:t>  </a:t>
            </a:r>
            <a:r>
              <a:rPr lang="en-US" sz="2400" i="1" kern="0" dirty="0" smtClean="0">
                <a:latin typeface="+mn-lt"/>
                <a:cs typeface="+mn-cs"/>
              </a:rPr>
              <a:t>s</a:t>
            </a:r>
            <a:r>
              <a:rPr lang="en-US" sz="2400" i="1" kern="0" baseline="-25000" dirty="0" smtClean="0">
                <a:latin typeface="+mn-lt"/>
                <a:cs typeface="+mn-cs"/>
              </a:rPr>
              <a:t>i</a:t>
            </a:r>
            <a:r>
              <a:rPr lang="en-US" sz="2400" kern="0" dirty="0" smtClean="0">
                <a:latin typeface="+mn-lt"/>
                <a:cs typeface="+mn-cs"/>
              </a:rPr>
              <a:t> &gt;= 0</a:t>
            </a:r>
            <a:r>
              <a:rPr lang="en-US" sz="2400" b="0" kern="0" dirty="0" smtClean="0">
                <a:latin typeface="+mn-lt"/>
                <a:cs typeface="+mn-cs"/>
              </a:rPr>
              <a:t> – </a:t>
            </a:r>
            <a:r>
              <a:rPr lang="ru-RU" sz="2400" b="0" kern="0" dirty="0" smtClean="0">
                <a:latin typeface="+mn-lt"/>
                <a:cs typeface="+mn-cs"/>
              </a:rPr>
              <a:t>это величины ошибок на объектах </a:t>
            </a:r>
            <a:r>
              <a:rPr lang="ru-RU" sz="2400" i="1" kern="0" dirty="0" smtClean="0">
                <a:latin typeface="+mn-lt"/>
                <a:cs typeface="+mn-cs"/>
              </a:rPr>
              <a:t>x</a:t>
            </a:r>
            <a:r>
              <a:rPr lang="ru-RU" sz="2400" i="1" kern="0" baseline="-25000" dirty="0" smtClean="0">
                <a:latin typeface="+mn-lt"/>
                <a:cs typeface="+mn-cs"/>
              </a:rPr>
              <a:t>i</a:t>
            </a:r>
            <a:r>
              <a:rPr lang="ru-RU" sz="2400" b="0" kern="0" dirty="0" smtClean="0">
                <a:latin typeface="+mn-lt"/>
                <a:cs typeface="+mn-cs"/>
              </a:rPr>
              <a:t>  </a:t>
            </a:r>
            <a:r>
              <a:rPr lang="en-US" sz="2400" i="1" kern="0" dirty="0" err="1" smtClean="0">
                <a:latin typeface="+mn-lt"/>
                <a:cs typeface="+mn-cs"/>
              </a:rPr>
              <a:t>i</a:t>
            </a:r>
            <a:r>
              <a:rPr lang="en-US" sz="2400" i="1" kern="0" dirty="0" smtClean="0">
                <a:latin typeface="+mn-lt"/>
                <a:cs typeface="+mn-cs"/>
              </a:rPr>
              <a:t> = </a:t>
            </a:r>
            <a:r>
              <a:rPr lang="ru-RU" sz="2400" i="1" kern="0" dirty="0" smtClean="0">
                <a:latin typeface="+mn-lt"/>
                <a:cs typeface="+mn-cs"/>
              </a:rPr>
              <a:t>1</a:t>
            </a:r>
            <a:r>
              <a:rPr lang="en-US" sz="2400" i="1" kern="0" dirty="0" smtClean="0">
                <a:latin typeface="+mn-lt"/>
                <a:cs typeface="+mn-cs"/>
              </a:rPr>
              <a:t>,</a:t>
            </a:r>
            <a:r>
              <a:rPr lang="ru-RU" sz="2400" i="1" kern="0" dirty="0" smtClean="0">
                <a:latin typeface="+mn-lt"/>
                <a:cs typeface="+mn-cs"/>
              </a:rPr>
              <a:t>…</a:t>
            </a:r>
            <a:r>
              <a:rPr lang="en-US" sz="2400" i="1" kern="0" dirty="0" smtClean="0">
                <a:latin typeface="+mn-lt"/>
                <a:cs typeface="+mn-cs"/>
              </a:rPr>
              <a:t>,</a:t>
            </a:r>
            <a:r>
              <a:rPr lang="ru-RU" sz="2400" i="1" kern="0" dirty="0" err="1" smtClean="0">
                <a:latin typeface="+mn-lt"/>
                <a:cs typeface="+mn-cs"/>
              </a:rPr>
              <a:t>n</a:t>
            </a:r>
            <a:r>
              <a:rPr lang="ru-RU" sz="2400" b="0" kern="0" dirty="0" smtClean="0">
                <a:latin typeface="+mn-lt"/>
                <a:cs typeface="+mn-cs"/>
              </a:rPr>
              <a:t>. Они смягчают ограничения-неравенства и позволяют </a:t>
            </a:r>
            <a:r>
              <a:rPr lang="ru-RU" sz="2400" b="0" kern="0" dirty="0" err="1" smtClean="0">
                <a:latin typeface="+mn-lt"/>
                <a:cs typeface="+mn-cs"/>
              </a:rPr>
              <a:t>нару-шать</a:t>
            </a:r>
            <a:r>
              <a:rPr lang="ru-RU" sz="2400" b="0" kern="0" dirty="0" smtClean="0">
                <a:latin typeface="+mn-lt"/>
                <a:cs typeface="+mn-cs"/>
              </a:rPr>
              <a:t> их на эти величины </a:t>
            </a:r>
            <a:r>
              <a:rPr lang="en-US" sz="2400" i="1" kern="0" dirty="0" smtClean="0">
                <a:latin typeface="+mn-lt"/>
                <a:cs typeface="+mn-cs"/>
              </a:rPr>
              <a:t>s</a:t>
            </a:r>
            <a:r>
              <a:rPr lang="en-US" sz="2400" i="1" kern="0" baseline="-25000" dirty="0" smtClean="0">
                <a:latin typeface="+mn-lt"/>
                <a:cs typeface="+mn-cs"/>
              </a:rPr>
              <a:t>i</a:t>
            </a:r>
            <a:r>
              <a:rPr lang="en-US" sz="2400" kern="0" dirty="0" smtClean="0">
                <a:latin typeface="+mn-lt"/>
                <a:cs typeface="+mn-cs"/>
              </a:rPr>
              <a:t> </a:t>
            </a:r>
            <a:r>
              <a:rPr lang="ru-RU" sz="2400" kern="0" dirty="0" smtClean="0">
                <a:latin typeface="+mn-lt"/>
                <a:cs typeface="+mn-cs"/>
              </a:rPr>
              <a:t>. </a:t>
            </a:r>
            <a:r>
              <a:rPr lang="ru-RU" sz="2400" b="0" kern="0" dirty="0" smtClean="0">
                <a:latin typeface="+mn-lt"/>
                <a:cs typeface="+mn-cs"/>
              </a:rPr>
              <a:t>Новая модель задачи </a:t>
            </a:r>
            <a:r>
              <a:rPr lang="ru-RU" sz="2400" b="0" kern="0" dirty="0" err="1" smtClean="0">
                <a:latin typeface="+mn-lt"/>
                <a:cs typeface="+mn-cs"/>
              </a:rPr>
              <a:t>допус-кает</a:t>
            </a:r>
            <a:r>
              <a:rPr lang="ru-RU" sz="2400" b="0" kern="0" dirty="0" smtClean="0">
                <a:latin typeface="+mn-lt"/>
                <a:cs typeface="+mn-cs"/>
              </a:rPr>
              <a:t> решение с нарушениями – точка может попасть не в свой класс. Исправленные ограничения будут иметь вид</a:t>
            </a:r>
            <a:endParaRPr lang="ru-RU" sz="2400" dirty="0" smtClean="0"/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928794" y="3000372"/>
          <a:ext cx="5237163" cy="573087"/>
        </p:xfrm>
        <a:graphic>
          <a:graphicData uri="http://schemas.openxmlformats.org/presentationml/2006/ole">
            <p:oleObj spid="_x0000_s30722" name="Equation" r:id="rId3" imgW="3479760" imgH="380880" progId="Equation.DSMT4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3643314"/>
            <a:ext cx="91440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Если в решении задачи получится </a:t>
            </a:r>
            <a:r>
              <a:rPr lang="en-US" sz="2400" i="1" kern="0" dirty="0" smtClean="0">
                <a:latin typeface="+mn-lt"/>
                <a:cs typeface="+mn-cs"/>
              </a:rPr>
              <a:t>s</a:t>
            </a:r>
            <a:r>
              <a:rPr lang="en-US" sz="2400" i="1" kern="0" baseline="-25000" dirty="0" smtClean="0">
                <a:latin typeface="+mn-lt"/>
                <a:cs typeface="+mn-cs"/>
              </a:rPr>
              <a:t>i</a:t>
            </a:r>
            <a:r>
              <a:rPr lang="en-US" sz="2400" i="1" kern="0" dirty="0" smtClean="0">
                <a:latin typeface="+mn-lt"/>
                <a:cs typeface="+mn-cs"/>
              </a:rPr>
              <a:t> = 0</a:t>
            </a:r>
            <a:r>
              <a:rPr lang="ru-RU" sz="2400" i="1" kern="0" dirty="0" smtClean="0">
                <a:latin typeface="+mn-lt"/>
                <a:cs typeface="+mn-cs"/>
              </a:rPr>
              <a:t>, </a:t>
            </a:r>
            <a:r>
              <a:rPr lang="ru-RU" sz="2400" b="0" kern="0" dirty="0" smtClean="0">
                <a:latin typeface="+mn-lt"/>
                <a:cs typeface="+mn-cs"/>
              </a:rPr>
              <a:t>то ошибке на объекте </a:t>
            </a:r>
            <a:r>
              <a:rPr lang="ru-RU" sz="2400" i="1" kern="0" dirty="0" smtClean="0">
                <a:latin typeface="+mn-lt"/>
                <a:cs typeface="+mn-cs"/>
              </a:rPr>
              <a:t>x</a:t>
            </a:r>
            <a:r>
              <a:rPr lang="ru-RU" sz="2400" i="1" kern="0" baseline="-25000" dirty="0" smtClean="0">
                <a:latin typeface="+mn-lt"/>
                <a:cs typeface="+mn-cs"/>
              </a:rPr>
              <a:t>i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en-US" sz="2400" i="1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нет, если будет </a:t>
            </a:r>
            <a:r>
              <a:rPr lang="ru-RU" sz="2400" kern="0" dirty="0" smtClean="0">
                <a:latin typeface="+mn-lt"/>
                <a:cs typeface="+mn-cs"/>
              </a:rPr>
              <a:t>1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en-US" sz="2400" kern="0" dirty="0" smtClean="0">
                <a:latin typeface="+mn-lt"/>
                <a:cs typeface="+mn-cs"/>
              </a:rPr>
              <a:t>&gt;=</a:t>
            </a:r>
            <a:r>
              <a:rPr lang="en-US" sz="2400" i="1" kern="0" dirty="0" smtClean="0">
                <a:latin typeface="+mn-lt"/>
                <a:cs typeface="+mn-cs"/>
              </a:rPr>
              <a:t>s</a:t>
            </a:r>
            <a:r>
              <a:rPr lang="en-US" sz="2400" i="1" kern="0" baseline="-25000" dirty="0" smtClean="0">
                <a:latin typeface="+mn-lt"/>
                <a:cs typeface="+mn-cs"/>
              </a:rPr>
              <a:t>i</a:t>
            </a:r>
            <a:r>
              <a:rPr lang="en-US" sz="2400" kern="0" dirty="0" smtClean="0">
                <a:latin typeface="+mn-lt"/>
                <a:cs typeface="+mn-cs"/>
              </a:rPr>
              <a:t> &gt;= 0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, то классификация правильная, но точка попала в разделяющую полосу, если </a:t>
            </a:r>
            <a:r>
              <a:rPr lang="en-US" sz="2400" i="1" kern="0" dirty="0" smtClean="0">
                <a:latin typeface="+mn-lt"/>
                <a:cs typeface="+mn-cs"/>
              </a:rPr>
              <a:t>s</a:t>
            </a:r>
            <a:r>
              <a:rPr lang="en-US" sz="2400" i="1" kern="0" baseline="-25000" dirty="0" smtClean="0">
                <a:latin typeface="+mn-lt"/>
                <a:cs typeface="+mn-cs"/>
              </a:rPr>
              <a:t>i</a:t>
            </a:r>
            <a:r>
              <a:rPr lang="en-US" sz="2400" kern="0" dirty="0" smtClean="0">
                <a:latin typeface="+mn-lt"/>
                <a:cs typeface="+mn-cs"/>
              </a:rPr>
              <a:t> &gt;= </a:t>
            </a:r>
            <a:r>
              <a:rPr lang="ru-RU" sz="2400" kern="0" dirty="0" smtClean="0">
                <a:latin typeface="+mn-lt"/>
                <a:cs typeface="+mn-cs"/>
              </a:rPr>
              <a:t>1, </a:t>
            </a:r>
            <a:r>
              <a:rPr lang="ru-RU" sz="2400" b="0" kern="0" dirty="0" smtClean="0">
                <a:latin typeface="+mn-lt"/>
                <a:cs typeface="+mn-cs"/>
              </a:rPr>
              <a:t>то объект попал в чужой класс.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Исправленная целевая функция принимает вид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sz="2400" b="0" dirty="0" smtClean="0">
              <a:latin typeface="+mn-lt"/>
              <a:cs typeface="+mn-cs"/>
            </a:endParaRP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2801938" y="5576888"/>
          <a:ext cx="3021012" cy="1069975"/>
        </p:xfrm>
        <a:graphic>
          <a:graphicData uri="http://schemas.openxmlformats.org/presentationml/2006/ole">
            <p:oleObj spid="_x0000_s30723" name="Equation" r:id="rId4" imgW="200628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42918"/>
            <a:ext cx="9144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Коэффициент C — это параметр регуляризации метода, который учитывает отношение между максимизацией ширины разделяющей полосы и минимизацией суммарной ошибки. Этот параметр выбирается вручную для каждой ситуации отдельно. 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Решить построенную задачу можно с методом Лагранжа, этот метод приводит задачу с ограничениями с задаче </a:t>
            </a:r>
            <a:r>
              <a:rPr lang="ru-RU" sz="2400" b="0" kern="0" dirty="0" err="1" smtClean="0">
                <a:latin typeface="+mn-lt"/>
                <a:cs typeface="+mn-cs"/>
              </a:rPr>
              <a:t>бузусловной</a:t>
            </a:r>
            <a:r>
              <a:rPr lang="ru-RU" sz="2400" b="0" kern="0" dirty="0" smtClean="0">
                <a:latin typeface="+mn-lt"/>
                <a:cs typeface="+mn-cs"/>
              </a:rPr>
              <a:t> оптимизации (то есть, к задаче без ограничений). Для этого ограничения вводятся в целевую функция, но при этом используются новые переменные </a:t>
            </a:r>
            <a:r>
              <a:rPr lang="el-GR" sz="2800" i="1" kern="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i="1" kern="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b="0" i="1" kern="0" baseline="-25000" dirty="0" smtClean="0">
                <a:latin typeface="+mn-lt"/>
                <a:cs typeface="+mn-cs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К целевой функции </a:t>
            </a:r>
            <a:r>
              <a:rPr lang="en-US" sz="2400" i="1" kern="0" dirty="0" smtClean="0">
                <a:latin typeface="+mn-lt"/>
                <a:cs typeface="+mn-cs"/>
              </a:rPr>
              <a:t>F </a:t>
            </a:r>
            <a:r>
              <a:rPr lang="ru-RU" sz="2400" b="0" kern="0" dirty="0" smtClean="0">
                <a:latin typeface="+mn-lt"/>
                <a:cs typeface="+mn-cs"/>
              </a:rPr>
              <a:t>добавляется аддитивное выражение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071802" y="4786322"/>
          <a:ext cx="3095625" cy="1184275"/>
        </p:xfrm>
        <a:graphic>
          <a:graphicData uri="http://schemas.openxmlformats.org/presentationml/2006/ole">
            <p:oleObj spid="_x0000_s31746" name="Equation" r:id="rId3" imgW="2057400" imgH="787320" progId="Equation.DSMT4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00768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cs typeface="+mn-cs"/>
              </a:rPr>
              <a:t>(</a:t>
            </a:r>
            <a:r>
              <a:rPr lang="ru-RU" sz="2400" b="0" kern="0" dirty="0" smtClean="0">
                <a:latin typeface="+mn-lt"/>
                <a:cs typeface="+mn-cs"/>
              </a:rPr>
              <a:t>Это общее рассуждение, пока без приложения к методу опорных векторов)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где </a:t>
            </a:r>
            <a:r>
              <a:rPr lang="en-US" sz="2800" i="1" kern="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kern="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b="0" i="1" kern="0" baseline="-2500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- уравнения-ограничения, в нашем случае </a:t>
            </a:r>
            <a:r>
              <a:rPr lang="ru-RU" sz="2400" b="0" kern="0" dirty="0" smtClean="0">
                <a:latin typeface="+mn-lt"/>
                <a:cs typeface="+mn-cs"/>
              </a:rPr>
              <a:t>их </a:t>
            </a:r>
            <a:r>
              <a:rPr lang="ru-RU" sz="2400" b="0" kern="0" dirty="0" smtClean="0">
                <a:latin typeface="+mn-lt"/>
                <a:cs typeface="+mn-cs"/>
              </a:rPr>
              <a:t>два, то есть </a:t>
            </a:r>
            <a:r>
              <a:rPr lang="en-US" sz="2400" i="1" kern="0" dirty="0" smtClean="0">
                <a:latin typeface="+mn-lt"/>
                <a:cs typeface="+mn-cs"/>
              </a:rPr>
              <a:t>m = 2</a:t>
            </a:r>
            <a:r>
              <a:rPr lang="en-US" sz="2400" b="0" kern="0" dirty="0" smtClean="0">
                <a:latin typeface="+mn-lt"/>
                <a:cs typeface="+mn-cs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en-US" sz="2400" b="0" i="1" kern="0" baseline="-25000" dirty="0" smtClean="0">
                <a:latin typeface="+mn-lt"/>
                <a:cs typeface="+mn-cs"/>
              </a:rPr>
              <a:t>  </a:t>
            </a:r>
            <a:r>
              <a:rPr lang="ru-RU" sz="2400" b="0" kern="0" dirty="0" smtClean="0">
                <a:latin typeface="+mn-lt"/>
                <a:cs typeface="+mn-cs"/>
              </a:rPr>
              <a:t>Лагранж показал, что в той точке, в которой у функции </a:t>
            </a:r>
            <a:r>
              <a:rPr lang="ru-RU" sz="2400" i="1" kern="0" dirty="0" smtClean="0">
                <a:latin typeface="+mn-lt"/>
                <a:cs typeface="+mn-cs"/>
              </a:rPr>
              <a:t>F</a:t>
            </a:r>
            <a:r>
              <a:rPr lang="ru-RU" sz="2400" b="0" kern="0" dirty="0" smtClean="0">
                <a:latin typeface="+mn-lt"/>
                <a:cs typeface="+mn-cs"/>
              </a:rPr>
              <a:t> достигается условный минимум (то есть </a:t>
            </a:r>
            <a:r>
              <a:rPr lang="ru-RU" sz="2400" b="0" kern="0" dirty="0" err="1" smtClean="0">
                <a:latin typeface="+mn-lt"/>
                <a:cs typeface="+mn-cs"/>
              </a:rPr>
              <a:t>мимнимум</a:t>
            </a:r>
            <a:r>
              <a:rPr lang="ru-RU" sz="2400" b="0" kern="0" dirty="0" smtClean="0">
                <a:latin typeface="+mn-lt"/>
                <a:cs typeface="+mn-cs"/>
              </a:rPr>
              <a:t> задачи с ограничениями), при фиксированном наборе </a:t>
            </a:r>
            <a:r>
              <a:rPr lang="el-GR" sz="2800" i="1" kern="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i="1" kern="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b="0" i="1" kern="0" baseline="-25000" dirty="0" smtClean="0"/>
              <a:t>.</a:t>
            </a:r>
            <a:r>
              <a:rPr lang="ru-RU" sz="2400" b="0" kern="0" dirty="0" smtClean="0">
                <a:latin typeface="+mn-lt"/>
                <a:cs typeface="+mn-cs"/>
              </a:rPr>
              <a:t> у новой функции также достигается минимум, но при этом уже по всем переменным </a:t>
            </a:r>
            <a:r>
              <a:rPr lang="ru-RU" sz="2400" i="1" kern="0" dirty="0" err="1" smtClean="0">
                <a:latin typeface="+mn-lt"/>
                <a:cs typeface="+mn-cs"/>
              </a:rPr>
              <a:t>x</a:t>
            </a:r>
            <a:r>
              <a:rPr lang="ru-RU" sz="2400" b="0" kern="0" dirty="0" smtClean="0">
                <a:latin typeface="+mn-lt"/>
                <a:cs typeface="+mn-cs"/>
              </a:rPr>
              <a:t>, без ограничений. Зная это, можно </a:t>
            </a:r>
            <a:r>
              <a:rPr lang="ru-RU" sz="2400" b="0" kern="0" dirty="0" err="1" smtClean="0">
                <a:latin typeface="+mn-lt"/>
                <a:cs typeface="+mn-cs"/>
              </a:rPr>
              <a:t>вос-пользоваться</a:t>
            </a:r>
            <a:r>
              <a:rPr lang="ru-RU" sz="2400" b="0" kern="0" dirty="0" smtClean="0">
                <a:latin typeface="+mn-lt"/>
                <a:cs typeface="+mn-cs"/>
              </a:rPr>
              <a:t> следующим алгоритмом поиска минимума: </a:t>
            </a:r>
          </a:p>
          <a:p>
            <a:pPr lvl="0"/>
            <a:r>
              <a:rPr lang="ru-RU" sz="2400" b="0" kern="0" dirty="0" smtClean="0">
                <a:latin typeface="+mn-lt"/>
                <a:cs typeface="+mn-cs"/>
              </a:rPr>
              <a:t>1. Берем все производные новой целевой функции по переменным </a:t>
            </a:r>
            <a:r>
              <a:rPr lang="ru-RU" sz="2400" i="1" kern="0" dirty="0" err="1" smtClean="0">
                <a:latin typeface="+mn-lt"/>
                <a:cs typeface="+mn-cs"/>
              </a:rPr>
              <a:t>x</a:t>
            </a:r>
            <a:r>
              <a:rPr lang="ru-RU" sz="2400" b="0" kern="0" dirty="0" smtClean="0">
                <a:latin typeface="+mn-lt"/>
                <a:cs typeface="+mn-cs"/>
              </a:rPr>
              <a:t> и приравниваем их к нулю. </a:t>
            </a:r>
          </a:p>
          <a:p>
            <a:pPr lvl="0"/>
            <a:r>
              <a:rPr lang="ru-RU" sz="2400" b="0" kern="0" dirty="0" smtClean="0">
                <a:latin typeface="+mn-lt"/>
                <a:cs typeface="+mn-cs"/>
              </a:rPr>
              <a:t>2. С помощью получившихся уравнений выражаем переменные </a:t>
            </a:r>
            <a:r>
              <a:rPr lang="ru-RU" sz="2400" i="1" kern="0" dirty="0" err="1" smtClean="0">
                <a:latin typeface="+mn-lt"/>
                <a:cs typeface="+mn-cs"/>
              </a:rPr>
              <a:t>x</a:t>
            </a:r>
            <a:r>
              <a:rPr lang="ru-RU" sz="2400" b="0" kern="0" dirty="0" smtClean="0">
                <a:latin typeface="+mn-lt"/>
                <a:cs typeface="+mn-cs"/>
              </a:rPr>
              <a:t>  через </a:t>
            </a:r>
            <a:r>
              <a:rPr lang="el-GR" sz="2800" i="1" kern="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i="1" kern="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b="0" kern="0" dirty="0" smtClean="0">
                <a:latin typeface="+mn-lt"/>
                <a:cs typeface="+mn-cs"/>
              </a:rPr>
              <a:t>. </a:t>
            </a:r>
          </a:p>
          <a:p>
            <a:pPr lvl="0"/>
            <a:r>
              <a:rPr lang="ru-RU" sz="2400" b="0" kern="0" dirty="0" smtClean="0">
                <a:latin typeface="+mn-lt"/>
                <a:cs typeface="+mn-cs"/>
              </a:rPr>
              <a:t>3. Так как целевая функция имеет минимум, и при этом выполнены линейные ограничения, то переменные </a:t>
            </a:r>
            <a:r>
              <a:rPr lang="ru-RU" sz="2400" i="1" kern="0" dirty="0" err="1" smtClean="0">
                <a:latin typeface="+mn-lt"/>
                <a:cs typeface="+mn-cs"/>
              </a:rPr>
              <a:t>x</a:t>
            </a:r>
            <a:r>
              <a:rPr lang="ru-RU" sz="2400" b="0" kern="0" dirty="0" smtClean="0">
                <a:latin typeface="+mn-lt"/>
                <a:cs typeface="+mn-cs"/>
              </a:rPr>
              <a:t>, выраженные через </a:t>
            </a:r>
            <a:r>
              <a:rPr lang="el-GR" sz="2800" i="1" kern="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i="1" kern="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b="0" kern="0" dirty="0" smtClean="0">
                <a:latin typeface="+mn-lt"/>
                <a:cs typeface="+mn-cs"/>
              </a:rPr>
              <a:t>, подставляем в ограничения. </a:t>
            </a:r>
          </a:p>
          <a:p>
            <a:pPr lvl="0"/>
            <a:endParaRPr lang="ru-RU" sz="2400" b="0" kern="0" dirty="0" smtClean="0">
              <a:latin typeface="+mn-lt"/>
              <a:cs typeface="+mn-cs"/>
            </a:endParaRP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sz="2400" b="0" kern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Подставив,</a:t>
            </a:r>
            <a:r>
              <a:rPr lang="ru-RU" sz="2400" b="0" kern="0" dirty="0" smtClean="0"/>
              <a:t> </a:t>
            </a:r>
            <a:r>
              <a:rPr lang="ru-RU" sz="2400" b="0" kern="0" dirty="0" smtClean="0">
                <a:latin typeface="+mn-lt"/>
                <a:cs typeface="+mn-cs"/>
              </a:rPr>
              <a:t>получаем систему из </a:t>
            </a:r>
            <a:r>
              <a:rPr lang="ru-RU" sz="2400" i="1" kern="0" dirty="0" err="1" smtClean="0">
                <a:latin typeface="+mn-lt"/>
                <a:cs typeface="+mn-cs"/>
              </a:rPr>
              <a:t>n</a:t>
            </a:r>
            <a:r>
              <a:rPr lang="ru-RU" sz="2400" i="1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 уравнений для </a:t>
            </a:r>
            <a:r>
              <a:rPr lang="ru-RU" sz="2400" i="1" kern="0" dirty="0" err="1" smtClean="0">
                <a:latin typeface="+mn-lt"/>
                <a:cs typeface="+mn-cs"/>
              </a:rPr>
              <a:t>n</a:t>
            </a:r>
            <a:r>
              <a:rPr lang="ru-RU" sz="2400" b="0" kern="0" dirty="0" smtClean="0">
                <a:latin typeface="+mn-lt"/>
                <a:cs typeface="+mn-cs"/>
              </a:rPr>
              <a:t> неизвестных. Решив систему, найдем значения множителей Лагранжа </a:t>
            </a:r>
            <a:r>
              <a:rPr lang="el-GR" sz="2800" i="1" kern="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i="1" kern="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800" b="0" kern="0" dirty="0" smtClean="0"/>
              <a:t>,</a:t>
            </a:r>
            <a:r>
              <a:rPr lang="ru-RU" sz="2000" b="0" kern="0" dirty="0" smtClean="0"/>
              <a:t> </a:t>
            </a:r>
            <a:r>
              <a:rPr lang="ru-RU" sz="2400" b="0" kern="0" dirty="0" smtClean="0">
                <a:latin typeface="+mn-lt"/>
                <a:cs typeface="+mn-cs"/>
              </a:rPr>
              <a:t>отсюда найдем значения переменных </a:t>
            </a:r>
            <a:r>
              <a:rPr lang="ru-RU" sz="2400" i="1" kern="0" dirty="0" err="1" smtClean="0">
                <a:latin typeface="+mn-lt"/>
                <a:cs typeface="+mn-cs"/>
              </a:rPr>
              <a:t>x</a:t>
            </a:r>
            <a:r>
              <a:rPr lang="ru-RU" sz="2400" b="0" kern="0" dirty="0" smtClean="0">
                <a:latin typeface="+mn-lt"/>
                <a:cs typeface="+mn-cs"/>
              </a:rPr>
              <a:t> , </a:t>
            </a:r>
            <a:r>
              <a:rPr lang="ru-RU" sz="2400" b="0" kern="0" dirty="0" err="1" smtClean="0">
                <a:latin typeface="+mn-lt"/>
                <a:cs typeface="+mn-cs"/>
              </a:rPr>
              <a:t>кото-рые</a:t>
            </a:r>
            <a:r>
              <a:rPr lang="ru-RU" sz="2400" b="0" kern="0" dirty="0" smtClean="0">
                <a:latin typeface="+mn-lt"/>
                <a:cs typeface="+mn-cs"/>
              </a:rPr>
              <a:t> решают задачу, то есть на которых достигается </a:t>
            </a:r>
            <a:r>
              <a:rPr lang="ru-RU" sz="2400" b="0" kern="0" dirty="0" err="1" smtClean="0">
                <a:latin typeface="+mn-lt"/>
                <a:cs typeface="+mn-cs"/>
              </a:rPr>
              <a:t>услов-ный</a:t>
            </a:r>
            <a:r>
              <a:rPr lang="ru-RU" sz="2400" b="0" kern="0" dirty="0" smtClean="0">
                <a:latin typeface="+mn-lt"/>
                <a:cs typeface="+mn-cs"/>
              </a:rPr>
              <a:t> минимум</a:t>
            </a:r>
            <a:r>
              <a:rPr lang="ru-RU" sz="2400" b="0" kern="0" dirty="0" smtClean="0"/>
              <a:t>. 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pic>
        <p:nvPicPr>
          <p:cNvPr id="32772" name="Picture 4" descr="http://images.myshared.ru/4/174968/slide_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500306"/>
            <a:ext cx="6429420" cy="4822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Построим функцию Лагранжа для нашей задачи </a:t>
            </a:r>
            <a:r>
              <a:rPr lang="ru-RU" sz="2400" b="0" kern="0" dirty="0" smtClean="0">
                <a:latin typeface="+mn-lt"/>
                <a:cs typeface="+mn-cs"/>
              </a:rPr>
              <a:t>о </a:t>
            </a:r>
            <a:r>
              <a:rPr lang="ru-RU" sz="2400" b="0" kern="0" dirty="0" err="1" smtClean="0">
                <a:latin typeface="+mn-lt"/>
                <a:cs typeface="+mn-cs"/>
              </a:rPr>
              <a:t>разде-ляющей</a:t>
            </a:r>
            <a:r>
              <a:rPr lang="ru-RU" sz="2400" b="0" kern="0" dirty="0" smtClean="0">
                <a:latin typeface="+mn-lt"/>
                <a:cs typeface="+mn-cs"/>
              </a:rPr>
              <a:t> полосе </a:t>
            </a:r>
            <a:r>
              <a:rPr lang="ru-RU" sz="2400" b="0" kern="0" dirty="0" smtClean="0">
                <a:latin typeface="+mn-lt"/>
                <a:cs typeface="+mn-cs"/>
              </a:rPr>
              <a:t>при </a:t>
            </a:r>
            <a:r>
              <a:rPr lang="ru-RU" sz="2400" b="0" kern="0" dirty="0" smtClean="0">
                <a:latin typeface="+mn-lt"/>
                <a:cs typeface="+mn-cs"/>
              </a:rPr>
              <a:t>ограничениях-неравенствах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000232" y="1500174"/>
          <a:ext cx="5237162" cy="573088"/>
        </p:xfrm>
        <a:graphic>
          <a:graphicData uri="http://schemas.openxmlformats.org/presentationml/2006/ole">
            <p:oleObj spid="_x0000_s33794" name="Equation" r:id="rId3" imgW="3479760" imgH="380880" progId="Equation.DSMT4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214554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требуется минимизировать </a:t>
            </a:r>
            <a:r>
              <a:rPr lang="ru-RU" sz="2400" b="0" kern="0" dirty="0" smtClean="0">
                <a:latin typeface="+mn-lt"/>
                <a:cs typeface="+mn-cs"/>
              </a:rPr>
              <a:t>квадратичную </a:t>
            </a:r>
            <a:r>
              <a:rPr lang="ru-RU" sz="2400" b="0" kern="0" dirty="0" smtClean="0">
                <a:latin typeface="+mn-lt"/>
                <a:cs typeface="+mn-cs"/>
              </a:rPr>
              <a:t>функцию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571876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В терминах </a:t>
            </a:r>
            <a:r>
              <a:rPr lang="ru-RU" sz="2400" b="0" kern="0" dirty="0" smtClean="0">
                <a:latin typeface="+mn-lt"/>
                <a:cs typeface="+mn-cs"/>
              </a:rPr>
              <a:t>метода </a:t>
            </a:r>
            <a:r>
              <a:rPr lang="ru-RU" sz="2400" b="0" kern="0" dirty="0" smtClean="0">
                <a:latin typeface="+mn-lt"/>
                <a:cs typeface="+mn-cs"/>
              </a:rPr>
              <a:t>Лагранжа </a:t>
            </a:r>
            <a:r>
              <a:rPr lang="ru-RU" sz="2400" b="0" kern="0" dirty="0" smtClean="0">
                <a:latin typeface="+mn-lt"/>
                <a:cs typeface="+mn-cs"/>
              </a:rPr>
              <a:t>необходимо найти </a:t>
            </a:r>
            <a:r>
              <a:rPr lang="ru-RU" sz="2400" b="0" kern="0" dirty="0" smtClean="0">
                <a:latin typeface="+mn-lt"/>
                <a:cs typeface="+mn-cs"/>
              </a:rPr>
              <a:t>минимум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857488" y="2571744"/>
          <a:ext cx="3021012" cy="1069975"/>
        </p:xfrm>
        <a:graphic>
          <a:graphicData uri="http://schemas.openxmlformats.org/presentationml/2006/ole">
            <p:oleObj spid="_x0000_s33795" name="Equation" r:id="rId4" imgW="2006280" imgH="71100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17538" y="4000500"/>
          <a:ext cx="7359650" cy="1069975"/>
        </p:xfrm>
        <a:graphic>
          <a:graphicData uri="http://schemas.openxmlformats.org/presentationml/2006/ole">
            <p:oleObj spid="_x0000_s33796" name="Equation" r:id="rId5" imgW="4889160" imgH="711000" progId="Equation.DSMT4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5143512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при условиях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643306" y="5572140"/>
          <a:ext cx="1949450" cy="496887"/>
        </p:xfrm>
        <a:graphic>
          <a:graphicData uri="http://schemas.openxmlformats.org/presentationml/2006/ole">
            <p:oleObj spid="_x0000_s33797" name="Equation" r:id="rId6" imgW="12952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42918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В методе опорных векторов вместо разделяющей </a:t>
            </a:r>
            <a:r>
              <a:rPr lang="ru-RU" sz="2400" b="0" kern="0" dirty="0" smtClean="0">
                <a:latin typeface="+mn-lt"/>
                <a:cs typeface="+mn-cs"/>
              </a:rPr>
              <a:t>полосы </a:t>
            </a:r>
            <a:r>
              <a:rPr lang="ru-RU" sz="2400" b="0" kern="0" dirty="0" smtClean="0">
                <a:latin typeface="+mn-lt"/>
                <a:cs typeface="+mn-cs"/>
              </a:rPr>
              <a:t>можно </a:t>
            </a:r>
            <a:r>
              <a:rPr lang="ru-RU" sz="2400" b="0" kern="0" dirty="0" smtClean="0">
                <a:latin typeface="+mn-lt"/>
                <a:cs typeface="+mn-cs"/>
              </a:rPr>
              <a:t>применять нелинейные функции</a:t>
            </a:r>
            <a:r>
              <a:rPr lang="ru-RU" sz="2400" b="0" kern="0" dirty="0" smtClean="0">
                <a:latin typeface="+mn-lt"/>
                <a:cs typeface="+mn-cs"/>
              </a:rPr>
              <a:t>. Например, пусть обучающая выборка имеет вид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4500570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В этом случае разделяющую полосу можно построить в виде двух концентрических окружностей. Пусть центр </a:t>
            </a:r>
            <a:r>
              <a:rPr lang="ru-RU" sz="2400" b="0" kern="0" dirty="0" err="1" smtClean="0">
                <a:latin typeface="+mn-lt"/>
                <a:cs typeface="+mn-cs"/>
              </a:rPr>
              <a:t>окру-жностей</a:t>
            </a:r>
            <a:r>
              <a:rPr lang="ru-RU" sz="2400" b="0" kern="0" dirty="0" smtClean="0">
                <a:latin typeface="+mn-lt"/>
                <a:cs typeface="+mn-cs"/>
              </a:rPr>
              <a:t> находится в точке 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857364"/>
            <a:ext cx="24384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357686" y="5429264"/>
          <a:ext cx="1624013" cy="573087"/>
        </p:xfrm>
        <a:graphic>
          <a:graphicData uri="http://schemas.openxmlformats.org/presentationml/2006/ole">
            <p:oleObj spid="_x0000_s34820" name="Equation" r:id="rId4" imgW="1079280" imgH="380880" progId="Equation.DSMT4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000768"/>
            <a:ext cx="321467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их радиусы равны 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592638" y="6181725"/>
          <a:ext cx="1011237" cy="496888"/>
        </p:xfrm>
        <a:graphic>
          <a:graphicData uri="http://schemas.openxmlformats.org/presentationml/2006/ole">
            <p:oleObj spid="_x0000_s34821" name="Equation" r:id="rId5" imgW="67284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202246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Задача классификации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Рассмотрим частный случай - бинарную классификацию двумерных векторов, то есть </a:t>
            </a:r>
            <a:r>
              <a:rPr lang="ru-RU" b="1" dirty="0" smtClean="0"/>
              <a:t>разделение множества объектов на два класса</a:t>
            </a:r>
            <a:r>
              <a:rPr lang="ru-RU" dirty="0" smtClean="0"/>
              <a:t>, нужно разделить оранжевые и зеленые точки на плоскости. 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500306"/>
            <a:ext cx="3857652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20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42918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Тогда согласно методу опорных векторов требуется построить модель, соответствующую задаче нахождения четырех параметров разделяющих окружностей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5643554"/>
            <a:ext cx="9144000" cy="85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Нужно либо найти метод решения задачи, либо построить его самостоятельно. 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786058"/>
            <a:ext cx="24384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481263" y="2038350"/>
          <a:ext cx="1949450" cy="496888"/>
        </p:xfrm>
        <a:graphic>
          <a:graphicData uri="http://schemas.openxmlformats.org/presentationml/2006/ole">
            <p:oleObj spid="_x0000_s35842" name="Equation" r:id="rId4" imgW="1295280" imgH="330120" progId="Equation.DSMT4">
              <p:embed/>
            </p:oleObj>
          </a:graphicData>
        </a:graphic>
      </p:graphicFrame>
      <p:sp>
        <p:nvSpPr>
          <p:cNvPr id="11" name="Овал 10"/>
          <p:cNvSpPr/>
          <p:nvPr/>
        </p:nvSpPr>
        <p:spPr bwMode="auto">
          <a:xfrm>
            <a:off x="6000760" y="3714752"/>
            <a:ext cx="1214446" cy="1143008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Овал 11"/>
          <p:cNvSpPr/>
          <p:nvPr/>
        </p:nvSpPr>
        <p:spPr bwMode="auto">
          <a:xfrm>
            <a:off x="5500694" y="3214686"/>
            <a:ext cx="2214578" cy="2071702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21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42918"/>
            <a:ext cx="91440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Для различных обучающих выборок можно выбирать </a:t>
            </a:r>
            <a:r>
              <a:rPr lang="ru-RU" sz="2400" b="0" kern="0" dirty="0" err="1" smtClean="0">
                <a:latin typeface="+mn-lt"/>
                <a:cs typeface="+mn-cs"/>
              </a:rPr>
              <a:t>раз-личные</a:t>
            </a:r>
            <a:r>
              <a:rPr lang="ru-RU" sz="2400" b="0" kern="0" dirty="0" smtClean="0">
                <a:latin typeface="+mn-lt"/>
                <a:cs typeface="+mn-cs"/>
              </a:rPr>
              <a:t> разделяющие гиперповерхности. 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Можно расширить задачу и разделять выборку на </a:t>
            </a:r>
            <a:r>
              <a:rPr lang="ru-RU" sz="2400" b="0" kern="0" dirty="0" err="1" smtClean="0">
                <a:latin typeface="+mn-lt"/>
                <a:cs typeface="+mn-cs"/>
              </a:rPr>
              <a:t>несколь-ко</a:t>
            </a:r>
            <a:r>
              <a:rPr lang="ru-RU" sz="2400" b="0" kern="0" dirty="0" smtClean="0">
                <a:latin typeface="+mn-lt"/>
                <a:cs typeface="+mn-cs"/>
              </a:rPr>
              <a:t> классов.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214555"/>
            <a:ext cx="4428106" cy="346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714612" y="6286520"/>
            <a:ext cx="3786214" cy="50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Примеры сепараторов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79" y="2143116"/>
            <a:ext cx="400052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2665411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В примере каждый объект классификации задан </a:t>
            </a:r>
            <a:r>
              <a:rPr lang="ru-RU" dirty="0" err="1" smtClean="0"/>
              <a:t>двумер-ным</a:t>
            </a:r>
            <a:r>
              <a:rPr lang="ru-RU" dirty="0" smtClean="0"/>
              <a:t> вектором (точкой) в 2</a:t>
            </a:r>
            <a:r>
              <a:rPr lang="en-US" dirty="0" smtClean="0"/>
              <a:t>D</a:t>
            </a:r>
            <a:r>
              <a:rPr lang="ru-RU" dirty="0" smtClean="0"/>
              <a:t> пространстве. Например, это группа людей, где в качестве параметров выбраны рост и вес человека. Пусть 1-я координата – рост, вторая – вес. То есть, компоненты вектора — это некие признаки в числовом выражении.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То есть, задано исходное множество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4049713"/>
            <a:ext cx="9144000" cy="45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требуется найти вектор классификации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533650" y="3348038"/>
          <a:ext cx="3209925" cy="554037"/>
        </p:xfrm>
        <a:graphic>
          <a:graphicData uri="http://schemas.openxmlformats.org/presentationml/2006/ole">
            <p:oleObj spid="_x0000_s1026" name="Equation" r:id="rId3" imgW="2133360" imgH="36828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5214951"/>
            <a:ext cx="91440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 число </a:t>
            </a:r>
            <a:r>
              <a:rPr kumimoji="0" lang="ru-RU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ru-RU" sz="240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равно -1, если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ru-RU" sz="2400" i="1" kern="0" baseline="-25000" dirty="0" err="1" smtClean="0">
                <a:latin typeface="+mn-lt"/>
                <a:cs typeface="+mn-cs"/>
              </a:rPr>
              <a:t>i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принадлежит классу </a:t>
            </a:r>
            <a:r>
              <a:rPr lang="en-US" sz="2400" b="0" kern="0" dirty="0" smtClean="0">
                <a:latin typeface="+mn-lt"/>
                <a:cs typeface="+mn-cs"/>
              </a:rPr>
              <a:t>K0 </a:t>
            </a:r>
            <a:r>
              <a:rPr lang="ru-RU" sz="2400" b="0" kern="0" dirty="0" smtClean="0">
                <a:latin typeface="+mn-lt"/>
                <a:cs typeface="+mn-cs"/>
              </a:rPr>
              <a:t>и равно </a:t>
            </a:r>
            <a:r>
              <a:rPr lang="en-US" sz="2400" b="0" kern="0" dirty="0" smtClean="0">
                <a:latin typeface="+mn-lt"/>
                <a:cs typeface="+mn-cs"/>
              </a:rPr>
              <a:t>+</a:t>
            </a:r>
            <a:r>
              <a:rPr lang="ru-RU" sz="2400" b="0" kern="0" dirty="0" smtClean="0">
                <a:latin typeface="+mn-lt"/>
                <a:cs typeface="+mn-cs"/>
              </a:rPr>
              <a:t>1, если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ru-RU" sz="2400" i="1" kern="0" baseline="-25000" dirty="0" smtClean="0">
                <a:latin typeface="+mn-lt"/>
                <a:cs typeface="+mn-cs"/>
              </a:rPr>
              <a:t>i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принадлежит классу </a:t>
            </a:r>
            <a:r>
              <a:rPr lang="en-US" sz="2400" b="0" kern="0" dirty="0" smtClean="0">
                <a:latin typeface="+mn-lt"/>
                <a:cs typeface="+mn-cs"/>
              </a:rPr>
              <a:t>K1.</a:t>
            </a:r>
            <a:r>
              <a:rPr lang="ru-RU" sz="2400" b="0" kern="0" dirty="0" smtClean="0">
                <a:latin typeface="+mn-lt"/>
                <a:cs typeface="+mn-cs"/>
              </a:rPr>
              <a:t> 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021013" y="4600575"/>
          <a:ext cx="2311400" cy="496888"/>
        </p:xfrm>
        <a:graphic>
          <a:graphicData uri="http://schemas.openxmlformats.org/presentationml/2006/ole">
            <p:oleObj spid="_x0000_s1028" name="Equation" r:id="rId4" imgW="15364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Метод опорных векторов (SVM –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Vector Machine</a:t>
            </a: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это алгоритм, </a:t>
            </a:r>
            <a:r>
              <a:rPr lang="ru-RU" sz="2400" b="0" kern="0" dirty="0" smtClean="0">
                <a:latin typeface="+mn-lt"/>
                <a:cs typeface="+mn-cs"/>
              </a:rPr>
              <a:t>который находит эти индикаторы </a:t>
            </a:r>
            <a:r>
              <a:rPr lang="ru-RU" sz="2400" i="1" kern="0" dirty="0" smtClean="0">
                <a:latin typeface="+mn-lt"/>
                <a:cs typeface="+mn-cs"/>
              </a:rPr>
              <a:t>y</a:t>
            </a:r>
            <a:r>
              <a:rPr lang="ru-RU" sz="2400" i="1" kern="0" baseline="-25000" dirty="0" smtClean="0">
                <a:latin typeface="+mn-lt"/>
                <a:cs typeface="+mn-cs"/>
              </a:rPr>
              <a:t>i</a:t>
            </a:r>
            <a:r>
              <a:rPr lang="ru-RU" sz="2400" b="0" kern="0" dirty="0" smtClean="0">
                <a:latin typeface="+mn-lt"/>
                <a:cs typeface="+mn-cs"/>
              </a:rPr>
              <a:t> 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kern="0" dirty="0" smtClean="0">
                <a:latin typeface="+mn-lt"/>
                <a:cs typeface="+mn-cs"/>
              </a:rPr>
              <a:t>SVM</a:t>
            </a:r>
            <a:r>
              <a:rPr lang="en-US" sz="240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разделяет исходное множество гиперплоскостью.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Для нашего примера решений может быть бесконечно много. </a:t>
            </a:r>
            <a:r>
              <a:rPr lang="ru-RU" sz="2400" b="0" kern="0" dirty="0" err="1" smtClean="0">
                <a:latin typeface="+mn-lt"/>
                <a:cs typeface="+mn-cs"/>
              </a:rPr>
              <a:t>Напр</a:t>
            </a:r>
            <a:r>
              <a:rPr lang="ru-RU" sz="2400" b="0" kern="0" dirty="0" smtClean="0">
                <a:latin typeface="+mn-lt"/>
                <a:cs typeface="+mn-cs"/>
              </a:rPr>
              <a:t>, любая из трех прямых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057525"/>
            <a:ext cx="36671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Уравнения прямой и ее нормальный вектор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6072230" cy="498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Опорные векторы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определяют оптимальную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разделяю-щую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прямую,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оптимальную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том смысле, что </a:t>
            </a:r>
            <a:r>
              <a:rPr kumimoji="0" lang="ru-RU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минималь-ное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расстояние от этой прямой до класса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K0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равно </a:t>
            </a:r>
            <a:r>
              <a:rPr lang="ru-RU" sz="2400" b="0" kern="0" dirty="0" err="1" smtClean="0">
                <a:latin typeface="+mn-lt"/>
                <a:cs typeface="+mn-cs"/>
              </a:rPr>
              <a:t>минима-льному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расстоянию до класса </a:t>
            </a:r>
            <a:r>
              <a:rPr lang="en-US" sz="2400" b="0" kern="0" dirty="0" smtClean="0">
                <a:latin typeface="+mn-lt"/>
                <a:cs typeface="+mn-cs"/>
              </a:rPr>
              <a:t>K</a:t>
            </a:r>
            <a:r>
              <a:rPr lang="ru-RU" sz="2400" b="0" kern="0" dirty="0" smtClean="0">
                <a:latin typeface="+mn-lt"/>
                <a:cs typeface="+mn-cs"/>
              </a:rPr>
              <a:t>1.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6" name="Picture 2" descr="http://studbooks.net/imag_/15/202287/image0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928933"/>
            <a:ext cx="4500594" cy="3967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Вообще если заданы 2 класса объектов, то задачу </a:t>
            </a:r>
            <a:r>
              <a:rPr lang="ru-RU" sz="2400" b="0" kern="0" dirty="0" err="1" smtClean="0">
                <a:latin typeface="+mn-lt"/>
                <a:cs typeface="+mn-cs"/>
              </a:rPr>
              <a:t>класси-фикации</a:t>
            </a:r>
            <a:r>
              <a:rPr lang="ru-RU" sz="2400" b="0" kern="0" dirty="0" smtClean="0">
                <a:latin typeface="+mn-lt"/>
                <a:cs typeface="+mn-cs"/>
              </a:rPr>
              <a:t> решать не надо – ее решение уже дано.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sz="2400" b="0" kern="0" dirty="0" smtClean="0">
              <a:latin typeface="+mn-lt"/>
              <a:cs typeface="+mn-cs"/>
            </a:endParaRP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При решении задачи классификации методом </a:t>
            </a:r>
            <a:r>
              <a:rPr lang="en-US" sz="2400" b="0" kern="0" dirty="0" smtClean="0">
                <a:latin typeface="+mn-lt"/>
                <a:cs typeface="+mn-cs"/>
              </a:rPr>
              <a:t>SVM </a:t>
            </a:r>
            <a:r>
              <a:rPr lang="ru-RU" sz="2400" b="0" kern="0" dirty="0" err="1" smtClean="0">
                <a:latin typeface="+mn-lt"/>
                <a:cs typeface="+mn-cs"/>
              </a:rPr>
              <a:t>ис-ходные</a:t>
            </a:r>
            <a:r>
              <a:rPr lang="ru-RU" sz="2400" b="0" kern="0" dirty="0" smtClean="0">
                <a:latin typeface="+mn-lt"/>
                <a:cs typeface="+mn-cs"/>
              </a:rPr>
              <a:t> множества </a:t>
            </a:r>
            <a:r>
              <a:rPr lang="en-US" sz="2400" kern="0" dirty="0" smtClean="0">
                <a:latin typeface="+mn-lt"/>
                <a:cs typeface="+mn-cs"/>
              </a:rPr>
              <a:t>K0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и </a:t>
            </a:r>
            <a:r>
              <a:rPr lang="en-US" sz="2400" kern="0" dirty="0" smtClean="0">
                <a:latin typeface="+mn-lt"/>
                <a:cs typeface="+mn-cs"/>
              </a:rPr>
              <a:t>K1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рассматриваются как </a:t>
            </a:r>
            <a:r>
              <a:rPr lang="ru-RU" sz="2400" b="0" kern="0" dirty="0" err="1" smtClean="0">
                <a:latin typeface="+mn-lt"/>
                <a:cs typeface="+mn-cs"/>
              </a:rPr>
              <a:t>обучаю-щие</a:t>
            </a:r>
            <a:r>
              <a:rPr lang="ru-RU" sz="2400" b="0" kern="0" dirty="0" smtClean="0">
                <a:latin typeface="+mn-lt"/>
                <a:cs typeface="+mn-cs"/>
              </a:rPr>
              <a:t>, на их основе строится разделяющая гиперплоскость. Далее для поступающих новых объектов определяется из положение относительно разделяющей гиперплоскости, в </a:t>
            </a:r>
            <a:r>
              <a:rPr lang="ru-RU" sz="2400" b="0" kern="0" dirty="0" err="1" smtClean="0">
                <a:latin typeface="+mn-lt"/>
                <a:cs typeface="+mn-cs"/>
              </a:rPr>
              <a:t>соотвествие</a:t>
            </a:r>
            <a:r>
              <a:rPr lang="ru-RU" sz="2400" b="0" kern="0" dirty="0" smtClean="0">
                <a:latin typeface="+mn-lt"/>
                <a:cs typeface="+mn-cs"/>
              </a:rPr>
              <a:t> с этим новый объект относят к классу </a:t>
            </a:r>
            <a:r>
              <a:rPr lang="en-US" sz="2400" kern="0" dirty="0" smtClean="0">
                <a:latin typeface="+mn-lt"/>
                <a:cs typeface="+mn-cs"/>
              </a:rPr>
              <a:t>K0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или </a:t>
            </a:r>
            <a:r>
              <a:rPr lang="en-US" sz="2400" kern="0" dirty="0" smtClean="0">
                <a:latin typeface="+mn-lt"/>
                <a:cs typeface="+mn-cs"/>
              </a:rPr>
              <a:t>K1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Таким образом, метод </a:t>
            </a:r>
            <a:r>
              <a:rPr lang="en-US" sz="2400" b="0" kern="0" dirty="0" smtClean="0">
                <a:latin typeface="+mn-lt"/>
                <a:cs typeface="+mn-cs"/>
              </a:rPr>
              <a:t>SVM </a:t>
            </a:r>
            <a:r>
              <a:rPr lang="ru-RU" sz="2400" b="0" kern="0" dirty="0" smtClean="0">
                <a:latin typeface="+mn-lt"/>
                <a:cs typeface="+mn-cs"/>
              </a:rPr>
              <a:t>– это </a:t>
            </a:r>
            <a:r>
              <a:rPr lang="ru-RU" sz="2400" kern="0" dirty="0" smtClean="0">
                <a:latin typeface="+mn-lt"/>
                <a:cs typeface="+mn-cs"/>
              </a:rPr>
              <a:t>метод с обучающей выборкой (метод с учителем)</a:t>
            </a:r>
            <a:r>
              <a:rPr lang="ru-RU" sz="2400" b="0" kern="0" dirty="0" smtClean="0">
                <a:latin typeface="+mn-lt"/>
                <a:cs typeface="+mn-cs"/>
              </a:rPr>
              <a:t>, от которой зависит качество классификации вновь поступающих объектов. 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Метод </a:t>
            </a:r>
            <a:r>
              <a:rPr lang="en-US" sz="2400" b="0" kern="0" dirty="0" smtClean="0">
                <a:latin typeface="+mn-lt"/>
                <a:cs typeface="+mn-cs"/>
              </a:rPr>
              <a:t>SVM</a:t>
            </a:r>
            <a:r>
              <a:rPr lang="ru-RU" sz="2400" b="0" kern="0" dirty="0" smtClean="0">
                <a:latin typeface="+mn-lt"/>
                <a:cs typeface="+mn-cs"/>
              </a:rPr>
              <a:t> обобщается на классификацию по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классам, гиперплоскость заменяется сложными по форме </a:t>
            </a:r>
            <a:r>
              <a:rPr lang="ru-RU" sz="2400" b="0" kern="0" dirty="0" err="1" smtClean="0">
                <a:latin typeface="+mn-lt"/>
                <a:cs typeface="+mn-cs"/>
              </a:rPr>
              <a:t>поверх-ностями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4291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Можно найти разделяющую прямую так, чтобы она </a:t>
            </a:r>
            <a:r>
              <a:rPr lang="ru-RU" sz="2400" b="0" kern="0" dirty="0" err="1" smtClean="0">
                <a:latin typeface="+mn-lt"/>
                <a:cs typeface="+mn-cs"/>
              </a:rPr>
              <a:t>макси-мально</a:t>
            </a:r>
            <a:r>
              <a:rPr lang="ru-RU" sz="2400" b="0" kern="0" dirty="0" smtClean="0">
                <a:latin typeface="+mn-lt"/>
                <a:cs typeface="+mn-cs"/>
              </a:rPr>
              <a:t> далеко отстояла от ближайших к ней точек обоих классов. Для решения этой задачи вначале построим математическую модель классификации.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Пусть даны 2 конечных множества </a:t>
            </a:r>
            <a:r>
              <a:rPr lang="en-US" sz="2400" kern="0" dirty="0" smtClean="0">
                <a:latin typeface="+mn-lt"/>
              </a:rPr>
              <a:t>K0</a:t>
            </a:r>
            <a:r>
              <a:rPr lang="en-US" sz="2400" b="0" kern="0" dirty="0" smtClean="0">
                <a:latin typeface="+mn-lt"/>
              </a:rPr>
              <a:t> </a:t>
            </a:r>
            <a:r>
              <a:rPr lang="ru-RU" sz="2400" b="0" kern="0" dirty="0" smtClean="0">
                <a:latin typeface="+mn-lt"/>
              </a:rPr>
              <a:t>и </a:t>
            </a:r>
            <a:r>
              <a:rPr lang="en-US" sz="2400" kern="0" dirty="0" smtClean="0">
                <a:latin typeface="+mn-lt"/>
              </a:rPr>
              <a:t>K1</a:t>
            </a:r>
            <a:r>
              <a:rPr lang="en-US" sz="2400" b="0" kern="0" dirty="0" smtClean="0">
                <a:latin typeface="+mn-lt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в векторном нормированном пространстве. Разделяющую их прямую запишем в векторном виде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33638" y="5462588"/>
          <a:ext cx="3152775" cy="1108075"/>
        </p:xfrm>
        <a:graphic>
          <a:graphicData uri="http://schemas.openxmlformats.org/presentationml/2006/ole">
            <p:oleObj spid="_x0000_s22530" name="Equation" r:id="rId3" imgW="2095200" imgH="73656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4572008"/>
            <a:ext cx="9144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Если прямая разделяет, то для любого элемента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en-US" sz="2400" i="1" kern="0" baseline="-25000" dirty="0" smtClean="0">
                <a:latin typeface="+mn-lt"/>
                <a:cs typeface="+mn-cs"/>
              </a:rPr>
              <a:t>i</a:t>
            </a:r>
            <a:r>
              <a:rPr lang="en-US" sz="2400" b="0" kern="0" dirty="0" smtClean="0">
                <a:latin typeface="+mn-lt"/>
                <a:cs typeface="+mn-cs"/>
              </a:rPr>
              <a:t>  </a:t>
            </a:r>
            <a:r>
              <a:rPr lang="ru-RU" sz="2400" b="0" kern="0" dirty="0" smtClean="0">
                <a:latin typeface="+mn-lt"/>
                <a:cs typeface="+mn-cs"/>
              </a:rPr>
              <a:t>из </a:t>
            </a:r>
            <a:endParaRPr lang="en-US" sz="2400" b="0" kern="0" dirty="0" smtClean="0">
              <a:latin typeface="+mn-lt"/>
              <a:cs typeface="+mn-cs"/>
            </a:endParaRP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en-US" sz="2400" kern="0" dirty="0" smtClean="0">
                <a:latin typeface="+mn-lt"/>
                <a:cs typeface="+mn-cs"/>
              </a:rPr>
              <a:t>K0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en-US" sz="2400" b="0" kern="0" dirty="0" smtClean="0">
                <a:latin typeface="+mn-lt"/>
                <a:cs typeface="+mn-cs"/>
              </a:rPr>
              <a:t>U </a:t>
            </a:r>
            <a:r>
              <a:rPr lang="en-US" sz="2400" kern="0" dirty="0" smtClean="0">
                <a:latin typeface="+mn-lt"/>
                <a:cs typeface="+mn-cs"/>
              </a:rPr>
              <a:t>K1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выполняется условие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571736" y="3429000"/>
          <a:ext cx="2732088" cy="1031875"/>
        </p:xfrm>
        <a:graphic>
          <a:graphicData uri="http://schemas.openxmlformats.org/presentationml/2006/ole">
            <p:oleObj spid="_x0000_s22532" name="Equation" r:id="rId4" imgW="181584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Алгоритм классификации не изменится, если </a:t>
            </a:r>
            <a:r>
              <a:rPr lang="en-US" sz="2400" i="1" kern="0" dirty="0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и </a:t>
            </a:r>
            <a:r>
              <a:rPr lang="ru-RU" sz="2400" i="1" kern="0" dirty="0" err="1" smtClean="0">
                <a:latin typeface="+mn-lt"/>
                <a:cs typeface="+mn-cs"/>
              </a:rPr>
              <a:t>b</a:t>
            </a:r>
            <a:r>
              <a:rPr lang="ru-RU" sz="2400" b="0" kern="0" dirty="0" smtClean="0">
                <a:latin typeface="+mn-lt"/>
                <a:cs typeface="+mn-cs"/>
              </a:rPr>
              <a:t> умножить на одну и ту же константу.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Можно выбрать константу </a:t>
            </a:r>
            <a:r>
              <a:rPr lang="ru-RU" sz="2400" i="1" kern="0" dirty="0" err="1" smtClean="0">
                <a:latin typeface="+mn-lt"/>
                <a:cs typeface="+mn-cs"/>
              </a:rPr>
              <a:t>b</a:t>
            </a:r>
            <a:r>
              <a:rPr lang="ru-RU" sz="2400" b="0" kern="0" dirty="0" smtClean="0">
                <a:latin typeface="+mn-lt"/>
                <a:cs typeface="+mn-cs"/>
              </a:rPr>
              <a:t>  так, чтобы для всех </a:t>
            </a:r>
            <a:r>
              <a:rPr lang="ru-RU" sz="2400" b="0" kern="0" dirty="0" err="1" smtClean="0">
                <a:latin typeface="+mn-lt"/>
                <a:cs typeface="+mn-cs"/>
              </a:rPr>
              <a:t>гранич-ных</a:t>
            </a:r>
            <a:r>
              <a:rPr lang="ru-RU" sz="2400" b="0" kern="0" dirty="0" smtClean="0">
                <a:latin typeface="+mn-lt"/>
                <a:cs typeface="+mn-cs"/>
              </a:rPr>
              <a:t> точек (то есть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ближайших к разделяющей </a:t>
            </a:r>
            <a:r>
              <a:rPr lang="ru-RU" sz="2400" b="0" kern="0" dirty="0" err="1" smtClean="0">
                <a:latin typeface="+mn-lt"/>
                <a:cs typeface="+mn-cs"/>
              </a:rPr>
              <a:t>гиперплос-кости</a:t>
            </a:r>
            <a:r>
              <a:rPr lang="ru-RU" sz="2400" b="0" kern="0" dirty="0" smtClean="0">
                <a:latin typeface="+mn-lt"/>
                <a:cs typeface="+mn-cs"/>
              </a:rPr>
              <a:t>) выполнялись равенства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481" name="Object 2"/>
          <p:cNvGraphicFramePr>
            <a:graphicFrameLocks noChangeAspect="1"/>
          </p:cNvGraphicFramePr>
          <p:nvPr/>
        </p:nvGraphicFramePr>
        <p:xfrm>
          <a:off x="2857488" y="2786058"/>
          <a:ext cx="2198688" cy="496888"/>
        </p:xfrm>
        <a:graphic>
          <a:graphicData uri="http://schemas.openxmlformats.org/presentationml/2006/ole">
            <p:oleObj spid="_x0000_s20481" name="Equation" r:id="rId3" imgW="1460160" imgH="330120" progId="Equation.DSMT4">
              <p:embed/>
            </p:oleObj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429000"/>
            <a:ext cx="91440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Это можно сделать, так как при оптимальном положении разделяющей гиперплоскости</a:t>
            </a:r>
            <a:r>
              <a:rPr lang="en-US" sz="2400" b="0" kern="0" dirty="0" smtClean="0">
                <a:latin typeface="+mn-lt"/>
                <a:cs typeface="+mn-cs"/>
              </a:rPr>
              <a:t> (</a:t>
            </a:r>
            <a:r>
              <a:rPr lang="ru-RU" sz="2400" b="0" kern="0" dirty="0" smtClean="0">
                <a:latin typeface="+mn-lt"/>
                <a:cs typeface="+mn-cs"/>
              </a:rPr>
              <a:t>посредине граничных точек для граничных точек будут выполняться равенства, а </a:t>
            </a:r>
            <a:r>
              <a:rPr lang="ru-RU" sz="2400" b="0" kern="0" dirty="0" err="1" smtClean="0">
                <a:latin typeface="+mn-lt"/>
                <a:cs typeface="+mn-cs"/>
              </a:rPr>
              <a:t>оста-льные</a:t>
            </a:r>
            <a:r>
              <a:rPr lang="ru-RU" sz="2400" b="0" kern="0" dirty="0" smtClean="0">
                <a:latin typeface="+mn-lt"/>
                <a:cs typeface="+mn-cs"/>
              </a:rPr>
              <a:t> точки будут находятся дальше и для них </a:t>
            </a:r>
            <a:r>
              <a:rPr lang="ru-RU" sz="2400" b="0" kern="0" dirty="0" err="1" smtClean="0">
                <a:latin typeface="+mn-lt"/>
                <a:cs typeface="+mn-cs"/>
              </a:rPr>
              <a:t>выполня-ется</a:t>
            </a:r>
            <a:r>
              <a:rPr lang="ru-RU" sz="2400" b="0" kern="0" dirty="0" smtClean="0">
                <a:latin typeface="+mn-lt"/>
                <a:cs typeface="+mn-cs"/>
              </a:rPr>
              <a:t> неравенство).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sz="2400" b="0" kern="0" dirty="0" smtClean="0">
              <a:latin typeface="+mn-lt"/>
              <a:cs typeface="+mn-cs"/>
            </a:endParaRP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 равенство верно только для граничных точек!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7677</TotalTime>
  <Words>1320</Words>
  <Application>Microsoft Office PowerPoint</Application>
  <PresentationFormat>Экран (4:3)</PresentationFormat>
  <Paragraphs>108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blank</vt:lpstr>
      <vt:lpstr>Equation</vt:lpstr>
      <vt:lpstr>MathType 5.0 Equation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user</cp:lastModifiedBy>
  <cp:revision>709</cp:revision>
  <dcterms:created xsi:type="dcterms:W3CDTF">1601-01-01T00:00:00Z</dcterms:created>
  <dcterms:modified xsi:type="dcterms:W3CDTF">2018-02-16T10:33:55Z</dcterms:modified>
</cp:coreProperties>
</file>