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4"/>
  </p:notesMasterIdLst>
  <p:sldIdLst>
    <p:sldId id="398" r:id="rId2"/>
    <p:sldId id="460" r:id="rId3"/>
    <p:sldId id="462" r:id="rId4"/>
    <p:sldId id="458" r:id="rId5"/>
    <p:sldId id="465" r:id="rId6"/>
    <p:sldId id="466" r:id="rId7"/>
    <p:sldId id="459" r:id="rId8"/>
    <p:sldId id="372" r:id="rId9"/>
    <p:sldId id="381" r:id="rId10"/>
    <p:sldId id="463" r:id="rId11"/>
    <p:sldId id="464" r:id="rId12"/>
    <p:sldId id="467" r:id="rId13"/>
    <p:sldId id="468" r:id="rId14"/>
    <p:sldId id="424" r:id="rId15"/>
    <p:sldId id="426" r:id="rId16"/>
    <p:sldId id="428" r:id="rId17"/>
    <p:sldId id="427" r:id="rId18"/>
    <p:sldId id="425" r:id="rId19"/>
    <p:sldId id="433" r:id="rId20"/>
    <p:sldId id="434" r:id="rId21"/>
    <p:sldId id="435" r:id="rId22"/>
    <p:sldId id="469" r:id="rId23"/>
    <p:sldId id="375" r:id="rId24"/>
    <p:sldId id="384" r:id="rId25"/>
    <p:sldId id="395" r:id="rId26"/>
    <p:sldId id="396" r:id="rId27"/>
    <p:sldId id="393" r:id="rId28"/>
    <p:sldId id="385" r:id="rId29"/>
    <p:sldId id="387" r:id="rId30"/>
    <p:sldId id="400" r:id="rId31"/>
    <p:sldId id="401" r:id="rId32"/>
    <p:sldId id="402" r:id="rId33"/>
    <p:sldId id="403" r:id="rId34"/>
    <p:sldId id="405" r:id="rId35"/>
    <p:sldId id="404" r:id="rId36"/>
    <p:sldId id="406" r:id="rId37"/>
    <p:sldId id="407" r:id="rId38"/>
    <p:sldId id="408" r:id="rId39"/>
    <p:sldId id="409" r:id="rId40"/>
    <p:sldId id="410" r:id="rId41"/>
    <p:sldId id="411" r:id="rId42"/>
    <p:sldId id="41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5E40850-5CD6-464C-AC16-DC9950D1A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40850-5CD6-464C-AC16-DC9950D1A1D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2AA5-2D4E-4C3A-835C-EB6ACBDA5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470-BEAD-46A9-A1EB-67D722578A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096-B64B-4234-BCB9-58EFB3C82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4057-F9F3-48F9-A894-0F560F84E8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E4C4C-4E31-413F-867C-69D2E1F55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14A0-C69F-4C1D-8860-FBD9C9FA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CACD-17D8-4CED-8DBF-0ECCA34A6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EDF2-9AFE-4B92-B881-104E38C2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FE99-A7CB-4814-9196-1688BAB29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CDC-81DB-4EBF-B8CD-3B4D1D1D9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EE9C-2D26-4105-A622-1519D9D7D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B323AEEA-089D-412A-A480-4F533EA50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BB661BE-8AE0-4BA2-B365-EB6EDDB49AED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txBody>
          <a:bodyPr anchor="t"/>
          <a:lstStyle/>
          <a:p>
            <a:pPr eaLnBrk="1" hangingPunct="1"/>
            <a:r>
              <a:rPr lang="ru-RU" sz="4800" dirty="0" smtClean="0"/>
              <a:t>1</a:t>
            </a:r>
            <a:r>
              <a:rPr lang="en-US" sz="4800" dirty="0" smtClean="0"/>
              <a:t>. </a:t>
            </a:r>
            <a:r>
              <a:rPr lang="ru-RU" sz="4800" dirty="0" smtClean="0"/>
              <a:t>Моделирование системы</a:t>
            </a:r>
            <a:endParaRPr lang="ru-RU" sz="4000" dirty="0" smtClean="0"/>
          </a:p>
        </p:txBody>
      </p:sp>
      <p:sp>
        <p:nvSpPr>
          <p:cNvPr id="35842" name="AutoShape 2" descr="без косметики тай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4" name="Picture 4" descr="https://www.syl.ru/misc/i/ni/9/6/0/4/8/i/96048_700x5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715172" cy="503637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0100" y="6000768"/>
            <a:ext cx="72152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lang="ru-RU" sz="2400" b="0" dirty="0" err="1" smtClean="0"/>
              <a:t>Тайра</a:t>
            </a:r>
            <a:r>
              <a:rPr lang="ru-RU" sz="2400" b="0" dirty="0" smtClean="0"/>
              <a:t> </a:t>
            </a:r>
            <a:r>
              <a:rPr lang="ru-RU" sz="2400" b="0" dirty="0" err="1" smtClean="0"/>
              <a:t>Бэнкс</a:t>
            </a:r>
            <a:r>
              <a:rPr lang="ru-RU" sz="2400" b="0" dirty="0" smtClean="0"/>
              <a:t> (справа) и ее сценическая модель</a:t>
            </a:r>
            <a:r>
              <a:rPr lang="en-US" sz="2400" b="0" dirty="0" smtClean="0"/>
              <a:t>.</a:t>
            </a:r>
            <a:endParaRPr lang="ru-RU" sz="2400" b="0" dirty="0" smtClean="0"/>
          </a:p>
          <a:p>
            <a:pPr lvl="0" algn="ctr"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Фото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выставлено самой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Тайрой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6657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Возникает вопрос: как в постановке возникает система 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объектом исследования является некоторый </a:t>
            </a:r>
            <a:r>
              <a:rPr lang="ru-RU" dirty="0" err="1" smtClean="0"/>
              <a:t>слож-ный</a:t>
            </a:r>
            <a:r>
              <a:rPr lang="ru-RU" dirty="0" smtClean="0"/>
              <a:t> объект, который для целей исследования удобно разделить на взаимосвязанные составляющие, то этот </a:t>
            </a:r>
            <a:r>
              <a:rPr lang="ru-RU" dirty="0" err="1" smtClean="0"/>
              <a:t>сло-жный</a:t>
            </a:r>
            <a:r>
              <a:rPr lang="ru-RU" dirty="0" smtClean="0"/>
              <a:t> объект следует представить в виде компонент и вначале исследовать деятельность этих компонент.</a:t>
            </a:r>
          </a:p>
          <a:p>
            <a:pPr marL="0" indent="0" eaLnBrk="1" hangingPunct="1">
              <a:spcBef>
                <a:spcPts val="0"/>
              </a:spcBef>
            </a:pPr>
            <a:endParaRPr lang="ru-RU" b="1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 системы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Предположим, что </a:t>
            </a:r>
            <a:r>
              <a:rPr lang="ru-RU" b="1" dirty="0" smtClean="0"/>
              <a:t>предприятие А</a:t>
            </a:r>
            <a:r>
              <a:rPr lang="ru-RU" dirty="0" smtClean="0"/>
              <a:t> исследуется с целью улучшить его производственные показатели, это называется задачей консалтинга.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</a:t>
            </a:r>
            <a:r>
              <a:rPr lang="ru-RU" b="1" dirty="0" smtClean="0"/>
              <a:t>А</a:t>
            </a:r>
            <a:r>
              <a:rPr lang="ru-RU" dirty="0" smtClean="0"/>
              <a:t> прибывают эксперты. Обычно анализ работы </a:t>
            </a:r>
            <a:r>
              <a:rPr lang="ru-RU" dirty="0" err="1" smtClean="0"/>
              <a:t>начи-нается</a:t>
            </a:r>
            <a:r>
              <a:rPr lang="ru-RU" dirty="0" smtClean="0"/>
              <a:t> с изучения финансового состояния. Эксперт </a:t>
            </a:r>
            <a:r>
              <a:rPr lang="ru-RU" dirty="0" err="1" smtClean="0"/>
              <a:t>иссле-дует</a:t>
            </a:r>
            <a:r>
              <a:rPr lang="ru-RU" dirty="0" smtClean="0"/>
              <a:t> бухгалтерскую отчетность и сравнивает ее </a:t>
            </a:r>
            <a:r>
              <a:rPr lang="ru-RU" dirty="0" err="1" smtClean="0"/>
              <a:t>аналогич-ными</a:t>
            </a:r>
            <a:r>
              <a:rPr lang="ru-RU" dirty="0" smtClean="0"/>
              <a:t> предприятиями.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endParaRPr lang="ru-RU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95155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этапе анализа бухучета определяются слабые звенья предприятия. Далее эти звенья анализируют специалисты</a:t>
            </a:r>
            <a:r>
              <a:rPr lang="ru-RU" smtClean="0"/>
              <a:t>, слабым </a:t>
            </a:r>
            <a:r>
              <a:rPr lang="ru-RU" dirty="0" smtClean="0"/>
              <a:t>может быть снабжение (логистика), производство комплектующих, сбыт продукции, неэффективное </a:t>
            </a:r>
            <a:r>
              <a:rPr lang="ru-RU" dirty="0" err="1" smtClean="0"/>
              <a:t>руково-дство</a:t>
            </a:r>
            <a:r>
              <a:rPr lang="ru-RU" dirty="0" smtClean="0"/>
              <a:t> и пр. Для анализа конкретных проблем привлекаются специалисты, которые имеют готовые модели </a:t>
            </a:r>
            <a:r>
              <a:rPr lang="ru-RU" dirty="0" err="1" smtClean="0"/>
              <a:t>деятельно-сти</a:t>
            </a:r>
            <a:r>
              <a:rPr lang="ru-RU" dirty="0" smtClean="0"/>
              <a:t> своих компонент. Построить общую </a:t>
            </a:r>
            <a:r>
              <a:rPr lang="ru-RU" smtClean="0"/>
              <a:t>модель предприя-тия </a:t>
            </a:r>
            <a:r>
              <a:rPr lang="ru-RU" dirty="0" smtClean="0"/>
              <a:t>возможно, </a:t>
            </a:r>
            <a:r>
              <a:rPr lang="ru-RU" smtClean="0"/>
              <a:t>но исследовать ее все равно прийдется по-компонентно.</a:t>
            </a:r>
          </a:p>
          <a:p>
            <a:pPr marL="0" indent="0" eaLnBrk="1" hangingPunct="1">
              <a:spcBef>
                <a:spcPts val="0"/>
              </a:spcBef>
            </a:pPr>
            <a:endParaRPr lang="ru-RU" smtClean="0"/>
          </a:p>
          <a:p>
            <a:pPr marL="0" indent="0" eaLnBrk="1" hangingPunct="1">
              <a:spcBef>
                <a:spcPts val="0"/>
              </a:spcBef>
            </a:pPr>
            <a:r>
              <a:rPr lang="ru-RU" smtClean="0"/>
              <a:t>На окончательном этапе эксперты на основе своих моде-лей компонент составляют общую модель предприятия А и представляют выводы и советы по совершенствованию деятельности.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95155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Как определить, где в задаче система, а где просто объект?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Это зависит от двух факторов: 1) какая цель исследования?; 2) как исполнитель предполагает решать задачу?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Например, если исследуется </a:t>
            </a:r>
            <a:r>
              <a:rPr lang="ru-RU" b="1" dirty="0" smtClean="0"/>
              <a:t>надежность машины</a:t>
            </a:r>
            <a:r>
              <a:rPr lang="ru-RU" dirty="0" smtClean="0"/>
              <a:t>, то </a:t>
            </a:r>
            <a:r>
              <a:rPr lang="ru-RU" b="1" dirty="0" smtClean="0"/>
              <a:t>машину следует представить как сист</a:t>
            </a:r>
            <a:r>
              <a:rPr lang="ru-RU" dirty="0" smtClean="0"/>
              <a:t>ему, состоящую из взаимосвязанных узлов.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исследуется </a:t>
            </a:r>
            <a:r>
              <a:rPr lang="ru-RU" b="1" dirty="0" smtClean="0"/>
              <a:t>технологический процесс </a:t>
            </a:r>
            <a:r>
              <a:rPr lang="ru-RU" b="1" dirty="0" err="1" smtClean="0"/>
              <a:t>строитель-ства</a:t>
            </a:r>
            <a:r>
              <a:rPr lang="ru-RU" dirty="0" smtClean="0"/>
              <a:t>, то </a:t>
            </a:r>
            <a:r>
              <a:rPr lang="ru-RU" b="1" dirty="0" smtClean="0"/>
              <a:t>машины, используемые при этом, следует рассматривать как простые объекты</a:t>
            </a:r>
            <a:r>
              <a:rPr lang="ru-RU" dirty="0" smtClean="0"/>
              <a:t>, а технологический процесс как систему, в котором участвуют машины.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187959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Система и простые объекты.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Капли дождя – это </a:t>
            </a:r>
            <a:r>
              <a:rPr lang="ru-RU" b="1" dirty="0" smtClean="0"/>
              <a:t>объекты</a:t>
            </a:r>
            <a:r>
              <a:rPr lang="ru-RU" dirty="0" smtClean="0"/>
              <a:t>, их можно вообще не </a:t>
            </a:r>
            <a:r>
              <a:rPr lang="ru-RU" dirty="0" err="1" smtClean="0"/>
              <a:t>учиты-вать</a:t>
            </a:r>
            <a:r>
              <a:rPr lang="ru-RU" dirty="0" smtClean="0"/>
              <a:t>, а принимать во внимание интенсивность осадков.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Каплю воды как среду обитания мелких организмов можно рассматривать как </a:t>
            </a:r>
            <a:r>
              <a:rPr lang="ru-RU" b="1" dirty="0" smtClean="0"/>
              <a:t>систему жизнедеятельности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682" name="Picture 2" descr="http://cdnportal.inetproduce.ru/posts/2013-10/567753f8c1322acd971af3fe8431d8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928934"/>
            <a:ext cx="4762500" cy="3571875"/>
          </a:xfrm>
          <a:prstGeom prst="rect">
            <a:avLst/>
          </a:prstGeom>
          <a:noFill/>
        </p:spPr>
      </p:pic>
      <p:pic>
        <p:nvPicPr>
          <p:cNvPr id="71684" name="Picture 4" descr="http://edufuture.biz/images/6/63/612.%D1%83%D1%83%D1%83%D1%83%D1%83%D1%83%D1%83%D1%83%D1%83%D1%83%D1%83%D1%83%D1%8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3959" y="2500343"/>
            <a:ext cx="3697197" cy="421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E8C91F0E-1D14-4B12-83F0-2E83374E80AB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500"/>
            <a:ext cx="9144000" cy="62865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Наиболее известные и интересные системы – это </a:t>
            </a:r>
            <a:r>
              <a:rPr lang="ru-RU" b="1" dirty="0" err="1" smtClean="0"/>
              <a:t>автома-тические</a:t>
            </a:r>
            <a:r>
              <a:rPr lang="ru-RU" b="1" dirty="0" smtClean="0"/>
              <a:t> и автоматизированные системы управления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Теория систем автоматического управления развилась из более простой </a:t>
            </a:r>
            <a:r>
              <a:rPr lang="ru-RU" b="1" dirty="0" smtClean="0"/>
              <a:t>теория автоматического регулирования</a:t>
            </a:r>
            <a:r>
              <a:rPr lang="ru-RU" dirty="0" smtClean="0"/>
              <a:t> – первой задачей была проблемы регулирования работы паровых машин.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Затем появились теория регулирования хода машин, </a:t>
            </a:r>
            <a:r>
              <a:rPr lang="ru-RU" dirty="0" err="1" smtClean="0"/>
              <a:t>по-том</a:t>
            </a:r>
            <a:r>
              <a:rPr lang="ru-RU" dirty="0" smtClean="0"/>
              <a:t> были созданы теории регулирования паровых котлов, теория регулирования гидравлических турбин, </a:t>
            </a:r>
            <a:r>
              <a:rPr lang="ru-RU" dirty="0" err="1" smtClean="0"/>
              <a:t>электричес-ких</a:t>
            </a:r>
            <a:r>
              <a:rPr lang="ru-RU" dirty="0" smtClean="0"/>
              <a:t> машин.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начале 50-х годов </a:t>
            </a:r>
            <a:r>
              <a:rPr lang="en-US" dirty="0" smtClean="0"/>
              <a:t>XX</a:t>
            </a:r>
            <a:r>
              <a:rPr lang="ru-RU" dirty="0" smtClean="0"/>
              <a:t> века сложилась общая ТАР </a:t>
            </a:r>
            <a:r>
              <a:rPr lang="ru-RU" dirty="0" err="1" smtClean="0"/>
              <a:t>дина-мических</a:t>
            </a:r>
            <a:r>
              <a:rPr lang="ru-RU" dirty="0" smtClean="0"/>
              <a:t> объектов с одной регулируемой переменной и одним управляющим воздействием.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Регулирование поддерживает параметры процесса (обычно это сигналы) в заданных интервалах</a:t>
            </a:r>
            <a:r>
              <a:rPr lang="ru-RU" dirty="0" smtClean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A17BEC7E-EC4B-4560-865C-448C08DB224C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15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4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9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6" name="Rectangle 26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97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8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9" name="Rectangle 3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2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3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4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5" name="Rectangle 41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6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7" name="Rectangle 4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8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9" name="Rectangle 4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10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1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2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4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7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0" name="Rectangle 8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3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5" name="Rectangle 6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9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1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4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7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9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1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3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8" name="Rectangle 9"/>
          <p:cNvSpPr>
            <a:spLocks noChangeArrowheads="1"/>
          </p:cNvSpPr>
          <p:nvPr/>
        </p:nvSpPr>
        <p:spPr bwMode="auto">
          <a:xfrm>
            <a:off x="0" y="1733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1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3" name="Rectangle 6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5" name="Rectangle 9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7" name="Rectangle 1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1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3" name="Rectangle 11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5" name="Rectangle 14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9" name="Rectangle 5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3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6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3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8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9" name="Содержимое 114"/>
          <p:cNvSpPr>
            <a:spLocks noGrp="1"/>
          </p:cNvSpPr>
          <p:nvPr>
            <p:ph idx="4294967295"/>
          </p:nvPr>
        </p:nvSpPr>
        <p:spPr>
          <a:xfrm>
            <a:off x="0" y="642918"/>
            <a:ext cx="9144000" cy="63373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Алгоритм измеряет значения входных сигналов (</a:t>
            </a:r>
            <a:r>
              <a:rPr lang="ru-RU" dirty="0" err="1" smtClean="0"/>
              <a:t>неуправ-ляемых</a:t>
            </a:r>
            <a:r>
              <a:rPr lang="ru-RU" dirty="0" smtClean="0"/>
              <a:t> и управляемых), и с использованием обратной связи генерирует управляющие сигналы.</a:t>
            </a:r>
            <a:endParaRPr lang="en-US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Задачи регулирования решаются разнообразными способами.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Регулирование хода механических часов (по </a:t>
            </a:r>
            <a:r>
              <a:rPr lang="ru-RU" dirty="0" err="1" smtClean="0"/>
              <a:t>определе-нию</a:t>
            </a:r>
            <a:r>
              <a:rPr lang="ru-RU" dirty="0" smtClean="0"/>
              <a:t> это задача САУ) решается использованием твердых камней для осей вращения и высокоточной обработкой деталей. Здесь нет обратной связи (!).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Собака регулирует температуру тела испарением влаги с языка. В организме человека температура тела </a:t>
            </a:r>
            <a:r>
              <a:rPr lang="ru-RU" dirty="0" err="1" smtClean="0"/>
              <a:t>регулирует-ся</a:t>
            </a:r>
            <a:r>
              <a:rPr lang="ru-RU" dirty="0" smtClean="0"/>
              <a:t> испарением влаги с поверхности кожи (понижение температуры) и дрожью мышц (повышение температуры).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Регулятор температуры в холодильнике – это электронная схема с термостатом, которая поддерживает температуру в заданных пределах. </a:t>
            </a:r>
          </a:p>
          <a:p>
            <a:endParaRPr lang="ru-RU" dirty="0" smtClean="0"/>
          </a:p>
        </p:txBody>
      </p:sp>
      <p:sp>
        <p:nvSpPr>
          <p:cNvPr id="24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4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4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8" name="Rectangle 1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81ED4F26-A2D1-4104-997E-DFE657845E47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16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0" name="Rectangle 26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2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3" name="Rectangle 3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6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7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8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9" name="Rectangle 41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0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1" name="Rectangle 4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2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3" name="Rectangle 4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4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5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6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7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8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1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4" name="Rectangle 8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7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9" name="Rectangle 6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3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5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7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8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1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3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5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7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2" name="Rectangle 9"/>
          <p:cNvSpPr>
            <a:spLocks noChangeArrowheads="1"/>
          </p:cNvSpPr>
          <p:nvPr/>
        </p:nvSpPr>
        <p:spPr bwMode="auto">
          <a:xfrm>
            <a:off x="0" y="1733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5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7" name="Rectangle 6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9" name="Rectangle 9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1" name="Rectangle 1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5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7" name="Rectangle 11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9" name="Rectangle 14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3" name="Rectangle 5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7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0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7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9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2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3" name="Содержимое 114"/>
          <p:cNvSpPr>
            <a:spLocks noGrp="1"/>
          </p:cNvSpPr>
          <p:nvPr>
            <p:ph idx="4294967295"/>
          </p:nvPr>
        </p:nvSpPr>
        <p:spPr>
          <a:xfrm>
            <a:off x="0" y="714356"/>
            <a:ext cx="9144000" cy="52562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Для </a:t>
            </a:r>
            <a:r>
              <a:rPr lang="ru-RU" b="1" dirty="0" smtClean="0"/>
              <a:t>хранения сельхоз продукции </a:t>
            </a:r>
            <a:r>
              <a:rPr lang="ru-RU" dirty="0" smtClean="0"/>
              <a:t>применяются датчики температуры, влажности, … (входные сигналы) и простейший компьютер с программой, которая через контроллеры включает режимы работы кондиционеров. Бывают более сложные хранилища с инертным газом.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Подача пара в цилиндр парового двигателя</a:t>
            </a:r>
            <a:r>
              <a:rPr lang="ru-RU" dirty="0" smtClean="0"/>
              <a:t>. Самый знаменитый из первых механических регуляторов – центробежный регулятор Уатта для стабилизации частоты вращения ведущего вала паровой машины. Когда частота вращения увеличивается, шарики расходятся из-за увеличения центробежной силы. При этом через систему рычагов они прикрывают заслонку, уменьшая подачу струи пара на турбину.</a:t>
            </a:r>
          </a:p>
          <a:p>
            <a:endParaRPr lang="ru-RU" dirty="0" smtClean="0"/>
          </a:p>
        </p:txBody>
      </p:sp>
      <p:sp>
        <p:nvSpPr>
          <p:cNvPr id="25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8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3" name="Rectangle 11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8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3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9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41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43" name="Rectangle 1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4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50" y="6400800"/>
            <a:ext cx="971550" cy="457200"/>
          </a:xfrm>
        </p:spPr>
        <p:txBody>
          <a:bodyPr/>
          <a:lstStyle/>
          <a:p>
            <a:pPr>
              <a:defRPr/>
            </a:pPr>
            <a:fld id="{6C60FC64-BD99-4101-9173-2684A06A78BD}" type="slidenum">
              <a:rPr lang="ru-RU" altLang="en-US" smtClean="0"/>
              <a:pPr>
                <a:defRPr/>
              </a:pPr>
              <a:t>17</a:t>
            </a:fld>
            <a:endParaRPr lang="ru-RU" altLang="en-US" smtClean="0"/>
          </a:p>
        </p:txBody>
      </p:sp>
      <p:pic>
        <p:nvPicPr>
          <p:cNvPr id="26627" name="Picture 2" descr="E:\Teaching\Anime_for_Presentations\Паровая машина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052513"/>
            <a:ext cx="90011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00113" y="0"/>
            <a:ext cx="74882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+mn-cs"/>
              </a:rPr>
              <a:t>Центробежный регулятор пара,</a:t>
            </a:r>
          </a:p>
          <a:p>
            <a:pPr algn="ctr">
              <a:defRPr/>
            </a:pPr>
            <a:r>
              <a:rPr lang="ru-RU" sz="2800" dirty="0" smtClean="0">
                <a:latin typeface="+mn-lt"/>
                <a:cs typeface="+mn-cs"/>
              </a:rPr>
              <a:t>Заслонка подачи пара</a:t>
            </a:r>
            <a:endParaRPr lang="en-US" sz="2800" dirty="0">
              <a:latin typeface="+mn-lt"/>
              <a:cs typeface="+mn-cs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 bwMode="auto">
          <a:xfrm rot="5400000">
            <a:off x="928662" y="1428736"/>
            <a:ext cx="2143140" cy="1428760"/>
          </a:xfrm>
          <a:prstGeom prst="curvedConnector3">
            <a:avLst>
              <a:gd name="adj1" fmla="val 2745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0DEB85C-3BCE-4043-B7B2-7C57F3B34EDE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500"/>
            <a:ext cx="9144000" cy="58102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Во многих современных системах регуляторы – это </a:t>
            </a:r>
            <a:r>
              <a:rPr lang="ru-RU" dirty="0" err="1" smtClean="0"/>
              <a:t>конт-роллеры</a:t>
            </a:r>
            <a:r>
              <a:rPr lang="ru-RU" dirty="0" smtClean="0"/>
              <a:t> или микропроцессорные устройства. Задача регулирования может решаться чисто аппаратно (напр. регулятор Уатта), программно, или </a:t>
            </a:r>
            <a:r>
              <a:rPr lang="ru-RU" dirty="0" err="1" smtClean="0"/>
              <a:t>программно-аппаратно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Чтобы регулятор мог сравнивать параметры системы с нормой, необходимы </a:t>
            </a:r>
            <a:r>
              <a:rPr lang="ru-RU" b="1" dirty="0" smtClean="0"/>
              <a:t>датчики</a:t>
            </a:r>
            <a:r>
              <a:rPr lang="ru-RU" dirty="0" smtClean="0"/>
              <a:t> (аппаратное устройство).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Чтобы регулятор мог изменять параметры системы, необходимы </a:t>
            </a:r>
            <a:r>
              <a:rPr lang="ru-RU" b="1" dirty="0" smtClean="0"/>
              <a:t>исполнительные механизмы </a:t>
            </a:r>
            <a:r>
              <a:rPr lang="ru-RU" dirty="0" smtClean="0"/>
              <a:t>(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ru-RU" dirty="0" err="1" smtClean="0"/>
              <a:t>механи-ческие</a:t>
            </a:r>
            <a:r>
              <a:rPr lang="ru-RU" dirty="0" smtClean="0"/>
              <a:t> приводы, сервомоторы), которые преобразуют </a:t>
            </a:r>
            <a:r>
              <a:rPr lang="ru-RU" dirty="0" err="1" smtClean="0"/>
              <a:t>регу-лирующий</a:t>
            </a:r>
            <a:r>
              <a:rPr lang="ru-RU" dirty="0" smtClean="0"/>
              <a:t> сигнал управления в другой электрический сигнал или в механическое перемещение, 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ru-RU" dirty="0" err="1" smtClean="0"/>
              <a:t>электри-ческий</a:t>
            </a:r>
            <a:r>
              <a:rPr lang="ru-RU" dirty="0" smtClean="0"/>
              <a:t> сигнал может вызывать перемещение клапана, регулирующего расход топлива, поворот руля на нужный угол).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E0DAA64-3E70-49FE-A376-1D87410EC12B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609758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В типичную систему управления входят: 1) объект, 2) </a:t>
            </a:r>
            <a:r>
              <a:rPr lang="ru-RU" dirty="0" err="1" smtClean="0"/>
              <a:t>дат-чики</a:t>
            </a:r>
            <a:r>
              <a:rPr lang="ru-RU" dirty="0" smtClean="0"/>
              <a:t>, 3) регулятор, 4) привод. Однако, набор элементов – еще не система. Для превращения в систему нужен </a:t>
            </a:r>
            <a:r>
              <a:rPr lang="ru-RU" b="1" dirty="0" smtClean="0"/>
              <a:t>интерфейс между компонентами системы</a:t>
            </a:r>
            <a:r>
              <a:rPr lang="ru-RU" dirty="0" smtClean="0"/>
              <a:t>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Через интерфейс идет обмен информацией между компонентами. Для передачи сигналов в интерфейсе могут использоваться различные носители сигнала: электрический ток, электромагнитное поле, газ (пневматические системы), жидкость (гидравлические системы), компьютерные сети.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Взаимосвязанные элементы – это уже система, которая за счет связей получает новые свойства, которыми не обладают компоненты системы.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38" y="0"/>
            <a:ext cx="7143800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1. Моделирование системы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иллюстрации заметно, что модель отличается от оригинала.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Решение задачи начинается с ее постановки, то есть :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1) </a:t>
            </a:r>
            <a:r>
              <a:rPr lang="ru-RU" b="1" dirty="0" smtClean="0"/>
              <a:t>определения объекта </a:t>
            </a:r>
            <a:r>
              <a:rPr lang="ru-RU" dirty="0" smtClean="0"/>
              <a:t>исследования,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2) </a:t>
            </a:r>
            <a:r>
              <a:rPr lang="ru-RU" b="1" dirty="0" smtClean="0"/>
              <a:t>формулировки цели </a:t>
            </a:r>
            <a:r>
              <a:rPr lang="ru-RU" dirty="0" smtClean="0"/>
              <a:t>исследования,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3) </a:t>
            </a:r>
            <a:r>
              <a:rPr lang="ru-RU" b="1" dirty="0" smtClean="0"/>
              <a:t>построения математической модели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Говорят, что хорошая постановка задачи уже на 50% решает задачу.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Часто компоненты системы имеют несовпадающие или даже противоположные цели. В этом случае исследователь должен согласовать их. В процессе исследования цели могут уточняться, при этом некоторые параметра могут оказаться несущественными, а другие введены в модель как существенные. То есть, и постановка, и решение задачи – это процессы обсуждения и согласования.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4BFBEB5-2013-4D1C-923B-76ACA1195982}" type="slidenum">
              <a:rPr lang="ru-RU" altLang="en-US" sz="1200">
                <a:latin typeface="+mj-lt"/>
              </a:rPr>
              <a:pPr>
                <a:defRPr/>
              </a:pPr>
              <a:t>20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321627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Одной из проблем управления является </a:t>
            </a:r>
            <a:r>
              <a:rPr lang="ru-RU" dirty="0" err="1" smtClean="0"/>
              <a:t>непредсказуе</a:t>
            </a:r>
            <a:r>
              <a:rPr lang="en-US" dirty="0" smtClean="0"/>
              <a:t>-</a:t>
            </a:r>
            <a:r>
              <a:rPr lang="ru-RU" dirty="0" err="1" smtClean="0"/>
              <a:t>мость</a:t>
            </a:r>
            <a:r>
              <a:rPr lang="ru-RU" dirty="0" smtClean="0"/>
              <a:t> окружающей среды: внешние возмущения искажают показания датчиков и сигналы, это следует учитывать  для решения поставленной задачи.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Большинство возмущений носят случайный характер. </a:t>
            </a:r>
            <a:r>
              <a:rPr lang="ru-RU" dirty="0" err="1" smtClean="0"/>
              <a:t>Кро</a:t>
            </a:r>
            <a:r>
              <a:rPr lang="en-US" dirty="0" smtClean="0"/>
              <a:t>-</a:t>
            </a:r>
            <a:r>
              <a:rPr lang="ru-RU" dirty="0" err="1" smtClean="0"/>
              <a:t>ме</a:t>
            </a:r>
            <a:r>
              <a:rPr lang="ru-RU" dirty="0" smtClean="0"/>
              <a:t> того, датчики измеряют параметры неточно, с некоторой ошибкой. В этом случае говорят о «шумах измерений» по аналогии с шумами в радиотехнике, которые искажают сиг</a:t>
            </a:r>
            <a:r>
              <a:rPr lang="en-US" dirty="0" smtClean="0"/>
              <a:t>-</a:t>
            </a:r>
            <a:r>
              <a:rPr lang="ru-RU" dirty="0" err="1" smtClean="0"/>
              <a:t>налы</a:t>
            </a:r>
            <a:r>
              <a:rPr lang="ru-RU" dirty="0" smtClean="0"/>
              <a:t>.</a:t>
            </a:r>
          </a:p>
        </p:txBody>
      </p:sp>
      <p:pic>
        <p:nvPicPr>
          <p:cNvPr id="29701" name="Picture 2" descr="E:\Teaching\Anime_for_Presentations\Схема регулирования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857628"/>
            <a:ext cx="72199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76375" y="6021388"/>
            <a:ext cx="63722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SzPct val="150000"/>
              <a:defRPr/>
            </a:pPr>
            <a:r>
              <a:rPr lang="ru-RU" sz="2200" b="0" kern="0" dirty="0">
                <a:latin typeface="+mn-lt"/>
                <a:cs typeface="+mn-cs"/>
              </a:rPr>
              <a:t>Структурная схема регулирования объекта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0AC3234-C3D7-4A77-A6B3-5ACA16517661}" type="slidenum">
              <a:rPr lang="ru-RU" altLang="en-US" sz="1200">
                <a:latin typeface="+mj-lt"/>
              </a:rPr>
              <a:pPr>
                <a:defRPr/>
              </a:pPr>
              <a:t>21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611981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Регулятор сравнивает регулируемый параметр с заданной нормой и определяет рассогласование (ошибку </a:t>
            </a:r>
            <a:r>
              <a:rPr lang="ru-RU" dirty="0" err="1" smtClean="0"/>
              <a:t>управле</a:t>
            </a:r>
            <a:r>
              <a:rPr lang="en-US" dirty="0" smtClean="0"/>
              <a:t>-</a:t>
            </a:r>
            <a:r>
              <a:rPr lang="ru-RU" dirty="0" err="1" smtClean="0"/>
              <a:t>ния</a:t>
            </a:r>
            <a:r>
              <a:rPr lang="ru-RU" dirty="0" smtClean="0"/>
              <a:t>), то есть разницу между нормой и фактическим </a:t>
            </a:r>
            <a:r>
              <a:rPr lang="ru-RU" dirty="0" smtClean="0"/>
              <a:t>состоя</a:t>
            </a:r>
            <a:r>
              <a:rPr lang="en-US" dirty="0" smtClean="0"/>
              <a:t>-</a:t>
            </a:r>
            <a:r>
              <a:rPr lang="ru-RU" dirty="0" err="1" smtClean="0"/>
              <a:t>нием</a:t>
            </a:r>
            <a:r>
              <a:rPr lang="ru-RU" dirty="0" smtClean="0"/>
              <a:t>. Если оно близко к нулю, то никакого управления не требуется. Если разница велика, то регулятор выдает </a:t>
            </a:r>
            <a:r>
              <a:rPr lang="ru-RU" dirty="0" smtClean="0"/>
              <a:t>управ</a:t>
            </a:r>
            <a:r>
              <a:rPr lang="en-US" dirty="0" smtClean="0"/>
              <a:t>-</a:t>
            </a:r>
            <a:r>
              <a:rPr lang="ru-RU" dirty="0" err="1" smtClean="0"/>
              <a:t>ляющий</a:t>
            </a:r>
            <a:r>
              <a:rPr lang="ru-RU" dirty="0" smtClean="0"/>
              <a:t> </a:t>
            </a:r>
            <a:r>
              <a:rPr lang="ru-RU" dirty="0" smtClean="0"/>
              <a:t>сигнал, который стремится свести </a:t>
            </a:r>
            <a:r>
              <a:rPr lang="ru-RU" dirty="0" err="1" smtClean="0"/>
              <a:t>рассогласова</a:t>
            </a:r>
            <a:r>
              <a:rPr lang="en-US" dirty="0" smtClean="0"/>
              <a:t>-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smtClean="0"/>
              <a:t>к нулю.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Такая схема показывает управление по ошибке (по </a:t>
            </a:r>
            <a:r>
              <a:rPr lang="ru-RU" dirty="0" err="1" smtClean="0"/>
              <a:t>откло</a:t>
            </a:r>
            <a:r>
              <a:rPr lang="en-US" dirty="0" smtClean="0"/>
              <a:t>-</a:t>
            </a:r>
            <a:r>
              <a:rPr lang="ru-RU" dirty="0" smtClean="0"/>
              <a:t>нению</a:t>
            </a:r>
            <a:r>
              <a:rPr lang="ru-RU" dirty="0" smtClean="0"/>
              <a:t>). для того, чтобы регулятор начал действовать, </a:t>
            </a:r>
            <a:r>
              <a:rPr lang="ru-RU" dirty="0" err="1" smtClean="0"/>
              <a:t>нуж</a:t>
            </a:r>
            <a:r>
              <a:rPr lang="en-US" dirty="0" smtClean="0"/>
              <a:t>-</a:t>
            </a:r>
            <a:r>
              <a:rPr lang="ru-RU" dirty="0" smtClean="0"/>
              <a:t>но</a:t>
            </a:r>
            <a:r>
              <a:rPr lang="ru-RU" dirty="0" smtClean="0"/>
              <a:t>, чтобы управляемая величина отклонилась от нормы. В простейшем </a:t>
            </a:r>
            <a:r>
              <a:rPr lang="ru-RU" dirty="0" smtClean="0"/>
              <a:t>случае </a:t>
            </a:r>
            <a:r>
              <a:rPr lang="ru-RU" dirty="0" smtClean="0"/>
              <a:t>регулятор из нормы вычитает сигнал обратной связи (текущее значение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 реальных системах управлять объектом без ошибок нельзя. Это следует из </a:t>
            </a:r>
            <a:r>
              <a:rPr lang="ru-RU" b="1" dirty="0" smtClean="0"/>
              <a:t>существования внешних </a:t>
            </a:r>
            <a:r>
              <a:rPr lang="ru-RU" b="1" dirty="0" err="1" smtClean="0"/>
              <a:t>воздейст</a:t>
            </a:r>
            <a:r>
              <a:rPr lang="en-US" b="1" dirty="0" smtClean="0"/>
              <a:t>-</a:t>
            </a:r>
            <a:r>
              <a:rPr lang="ru-RU" b="1" dirty="0" err="1" smtClean="0"/>
              <a:t>вий</a:t>
            </a:r>
            <a:r>
              <a:rPr lang="ru-RU" b="1" dirty="0" smtClean="0"/>
              <a:t> </a:t>
            </a:r>
            <a:r>
              <a:rPr lang="ru-RU" b="1" dirty="0" smtClean="0"/>
              <a:t>и шумов</a:t>
            </a:r>
            <a:r>
              <a:rPr lang="ru-RU" dirty="0" smtClean="0"/>
              <a:t>, которые заранее неизвестны</a:t>
            </a:r>
            <a:r>
              <a:rPr lang="ru-RU" dirty="0" smtClean="0"/>
              <a:t>. </a:t>
            </a: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0AC3234-C3D7-4A77-A6B3-5ACA16517661}" type="slidenum">
              <a:rPr lang="ru-RU" altLang="en-US" sz="1200">
                <a:latin typeface="+mj-lt"/>
              </a:rPr>
              <a:pPr>
                <a:defRPr/>
              </a:pPr>
              <a:t>22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611981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Кроме </a:t>
            </a:r>
            <a:r>
              <a:rPr lang="ru-RU" dirty="0" smtClean="0"/>
              <a:t>того, объекты управления обладают </a:t>
            </a:r>
            <a:r>
              <a:rPr lang="ru-RU" dirty="0" smtClean="0"/>
              <a:t>инерционно</a:t>
            </a:r>
            <a:r>
              <a:rPr lang="en-US" dirty="0" smtClean="0"/>
              <a:t>-</a:t>
            </a:r>
            <a:r>
              <a:rPr lang="ru-RU" dirty="0" err="1" smtClean="0"/>
              <a:t>стью</a:t>
            </a:r>
            <a:r>
              <a:rPr lang="ru-RU" dirty="0" smtClean="0"/>
              <a:t> </a:t>
            </a:r>
            <a:r>
              <a:rPr lang="ru-RU" dirty="0" smtClean="0"/>
              <a:t>(запаздыванием), то есть, не могут мгновенно </a:t>
            </a:r>
            <a:r>
              <a:rPr lang="ru-RU" dirty="0" err="1" smtClean="0"/>
              <a:t>изме</a:t>
            </a:r>
            <a:r>
              <a:rPr lang="en-US" dirty="0" smtClean="0"/>
              <a:t>-</a:t>
            </a:r>
            <a:r>
              <a:rPr lang="ru-RU" dirty="0" smtClean="0"/>
              <a:t>нить </a:t>
            </a:r>
            <a:r>
              <a:rPr lang="ru-RU" dirty="0" smtClean="0"/>
              <a:t>параметр (</a:t>
            </a:r>
            <a:r>
              <a:rPr lang="ru-RU" dirty="0" err="1" smtClean="0"/>
              <a:t>напр</a:t>
            </a:r>
            <a:r>
              <a:rPr lang="ru-RU" dirty="0" smtClean="0"/>
              <a:t>, нельзя мгновенно изменить </a:t>
            </a:r>
            <a:r>
              <a:rPr lang="ru-RU" dirty="0" smtClean="0"/>
              <a:t>темпера</a:t>
            </a:r>
            <a:r>
              <a:rPr lang="en-US" dirty="0" smtClean="0"/>
              <a:t>-</a:t>
            </a:r>
            <a:r>
              <a:rPr lang="ru-RU" dirty="0" smtClean="0"/>
              <a:t>туру </a:t>
            </a:r>
            <a:r>
              <a:rPr lang="ru-RU" dirty="0" smtClean="0"/>
              <a:t>в холодильной камере, напр. по механическим </a:t>
            </a:r>
            <a:r>
              <a:rPr lang="ru-RU" dirty="0" smtClean="0"/>
              <a:t>свой</a:t>
            </a:r>
            <a:r>
              <a:rPr lang="en-US" dirty="0" smtClean="0"/>
              <a:t>-</a:t>
            </a:r>
            <a:r>
              <a:rPr lang="ru-RU" dirty="0" err="1" smtClean="0"/>
              <a:t>ствам</a:t>
            </a:r>
            <a:r>
              <a:rPr lang="ru-RU" dirty="0" smtClean="0"/>
              <a:t> </a:t>
            </a:r>
            <a:r>
              <a:rPr lang="ru-RU" dirty="0" smtClean="0"/>
              <a:t>при управлении кораблем угол перекладки руля </a:t>
            </a:r>
            <a:r>
              <a:rPr lang="ru-RU" dirty="0" err="1" smtClean="0"/>
              <a:t>обы</a:t>
            </a:r>
            <a:r>
              <a:rPr lang="en-US" dirty="0" smtClean="0"/>
              <a:t>-</a:t>
            </a:r>
            <a:r>
              <a:rPr lang="ru-RU" dirty="0" err="1" smtClean="0"/>
              <a:t>чно</a:t>
            </a:r>
            <a:r>
              <a:rPr lang="ru-RU" dirty="0" smtClean="0"/>
              <a:t> </a:t>
            </a:r>
            <a:r>
              <a:rPr lang="ru-RU" dirty="0" smtClean="0"/>
              <a:t>не превышает 30 − 35° , это ограничивает скорость изменения курса).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  <p:pic>
        <p:nvPicPr>
          <p:cNvPr id="37890" name="Picture 2" descr="http://cruisepro.ru/wp-content/uploads/2017/05/0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7156061" cy="3542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1E0949B7-A189-4285-A728-84667A3A20E2}" type="slidenum">
              <a:rPr lang="ru-RU" altLang="en-US" sz="1200">
                <a:latin typeface="+mj-lt"/>
              </a:rPr>
              <a:pPr>
                <a:defRPr/>
              </a:pPr>
              <a:t>23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83247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При анализе системы обычно не строится общая модель системы – это трудно, а еще труднее анализировать такую модель. Строятся отдельные модели ее компонент и учитываются существенные взаимосвязи между </a:t>
            </a:r>
            <a:r>
              <a:rPr lang="ru-RU" dirty="0" err="1" smtClean="0"/>
              <a:t>компо-нентами</a:t>
            </a:r>
            <a:r>
              <a:rPr lang="ru-RU" dirty="0" smtClean="0"/>
              <a:t>. Такой подход в моделировании называется декомпозицией.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Построение общей модели системы без декомпозиции практически невозможно: компоненты системы </a:t>
            </a:r>
            <a:r>
              <a:rPr lang="ru-RU" dirty="0" err="1" smtClean="0"/>
              <a:t>разнород-ны</a:t>
            </a:r>
            <a:r>
              <a:rPr lang="ru-RU" dirty="0" smtClean="0"/>
              <a:t> и их трудно описать в рамках одной математической теории.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endParaRPr lang="ru-RU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Пример</a:t>
            </a:r>
            <a:r>
              <a:rPr lang="ru-RU" dirty="0" smtClean="0"/>
              <a:t>. Технологический процесс производства азота описывается уравнениями химических реакций, а работа отдела снабжения графами связей с поставщиками.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A8A6352D-637F-432D-9E3D-F7601F1D5ACB}" type="slidenum">
              <a:rPr lang="ru-RU" altLang="en-US" sz="1200">
                <a:latin typeface="+mj-lt"/>
              </a:rPr>
              <a:pPr>
                <a:defRPr/>
              </a:pPr>
              <a:t>24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75"/>
            <a:ext cx="9144000" cy="514985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b="1" dirty="0" smtClean="0"/>
              <a:t>Системный подход </a:t>
            </a:r>
            <a:r>
              <a:rPr lang="ru-RU" dirty="0" smtClean="0"/>
              <a:t>- комплексное изучение объекта как единого целого путем уточнение задачи и её декомпозицию в серию задач, решаемых с помощью методов естественных наук. </a:t>
            </a:r>
          </a:p>
          <a:p>
            <a:pPr marL="0" indent="0">
              <a:spcBef>
                <a:spcPts val="0"/>
              </a:spcBef>
            </a:pPr>
            <a:r>
              <a:rPr lang="ru-RU" b="1" dirty="0" smtClean="0"/>
              <a:t>При декомпозиции</a:t>
            </a:r>
            <a:r>
              <a:rPr lang="ru-RU" dirty="0" smtClean="0"/>
              <a:t> в серию задач: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1) строятся локальные модели этих задач,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2) строится глобальная модель, объединяющая локальные модели,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3) выбираются или создаются методы решения локальных задач,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4) выбирается или создается метод решения глобальной задачи.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9077920-71C8-4718-8700-2301BAD3D622}" type="slidenum">
              <a:rPr lang="ru-RU" altLang="en-US" sz="1200" b="0">
                <a:latin typeface="+mj-lt"/>
                <a:cs typeface="+mn-cs"/>
              </a:rPr>
              <a:pPr algn="r">
                <a:defRPr/>
              </a:pPr>
              <a:t>25</a:t>
            </a:fld>
            <a:endParaRPr lang="ru-RU" altLang="en-US" sz="1200" b="0" dirty="0">
              <a:latin typeface="+mj-lt"/>
              <a:cs typeface="+mn-cs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95312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Пример. Решение задачи обмена информацией в </a:t>
            </a:r>
            <a:r>
              <a:rPr lang="ru-RU" dirty="0" err="1" smtClean="0"/>
              <a:t>компью</a:t>
            </a:r>
            <a:r>
              <a:rPr lang="en-US" dirty="0" smtClean="0"/>
              <a:t>-</a:t>
            </a:r>
            <a:r>
              <a:rPr lang="ru-RU" dirty="0" err="1" smtClean="0"/>
              <a:t>терной</a:t>
            </a:r>
            <a:r>
              <a:rPr lang="ru-RU" dirty="0" smtClean="0"/>
              <a:t> сети методом декомпозиция.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Модель сетевого обмена </a:t>
            </a:r>
            <a:r>
              <a:rPr lang="en-US" dirty="0" smtClean="0"/>
              <a:t>OSI</a:t>
            </a:r>
            <a:r>
              <a:rPr lang="ru-RU" dirty="0" smtClean="0"/>
              <a:t> (</a:t>
            </a:r>
            <a:r>
              <a:rPr lang="en-US" dirty="0" smtClean="0"/>
              <a:t>Open Systems </a:t>
            </a:r>
            <a:r>
              <a:rPr lang="en-US" dirty="0" err="1" smtClean="0"/>
              <a:t>Interconnec-tion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OSI – </a:t>
            </a:r>
            <a:r>
              <a:rPr lang="ru-RU" dirty="0" smtClean="0"/>
              <a:t>теоретическая формальная модель (1984г) </a:t>
            </a:r>
            <a:r>
              <a:rPr lang="ru-RU" dirty="0" err="1" smtClean="0"/>
              <a:t>органи</a:t>
            </a:r>
            <a:r>
              <a:rPr lang="en-US" dirty="0" smtClean="0"/>
              <a:t>-</a:t>
            </a:r>
            <a:r>
              <a:rPr lang="ru-RU" dirty="0" err="1" smtClean="0"/>
              <a:t>зации</a:t>
            </a:r>
            <a:r>
              <a:rPr lang="ru-RU" dirty="0" smtClean="0"/>
              <a:t> обмена в сети, детально описывающая сетевые обмены сообщениями.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Для упрощения задачи обмена была проведена ее деком</a:t>
            </a:r>
            <a:r>
              <a:rPr lang="en-US" dirty="0" smtClean="0"/>
              <a:t>-</a:t>
            </a:r>
            <a:r>
              <a:rPr lang="ru-RU" dirty="0" smtClean="0"/>
              <a:t>позиция, задачу разделили на 7 компонент (в данном кон</a:t>
            </a:r>
            <a:r>
              <a:rPr lang="en-US" dirty="0" smtClean="0"/>
              <a:t>-</a:t>
            </a:r>
            <a:r>
              <a:rPr lang="ru-RU" dirty="0" err="1" smtClean="0"/>
              <a:t>кретном</a:t>
            </a:r>
            <a:r>
              <a:rPr lang="ru-RU" dirty="0" smtClean="0"/>
              <a:t> случае уровней, слоев).</a:t>
            </a:r>
            <a:r>
              <a:rPr lang="en-US" dirty="0" smtClean="0"/>
              <a:t> </a:t>
            </a:r>
            <a:r>
              <a:rPr lang="ru-RU" dirty="0" smtClean="0"/>
              <a:t>Для каждого уровня </a:t>
            </a:r>
            <a:r>
              <a:rPr lang="ru-RU" dirty="0" err="1" smtClean="0"/>
              <a:t>созда</a:t>
            </a:r>
            <a:r>
              <a:rPr lang="en-US" dirty="0" smtClean="0"/>
              <a:t>-</a:t>
            </a:r>
            <a:r>
              <a:rPr lang="ru-RU" dirty="0" smtClean="0"/>
              <a:t>ли </a:t>
            </a:r>
            <a:r>
              <a:rPr lang="ru-RU" dirty="0" err="1" smtClean="0"/>
              <a:t>локаль-ные</a:t>
            </a:r>
            <a:r>
              <a:rPr lang="ru-RU" dirty="0" smtClean="0"/>
              <a:t> модели в виде протоколов. Каждый уровень </a:t>
            </a:r>
            <a:r>
              <a:rPr lang="ru-RU" dirty="0" err="1" smtClean="0"/>
              <a:t>взаимодей-ствует</a:t>
            </a:r>
            <a:r>
              <a:rPr lang="ru-RU" dirty="0" smtClean="0"/>
              <a:t> не более, чем с двумя соседями, </a:t>
            </a:r>
            <a:r>
              <a:rPr lang="ru-RU" dirty="0" err="1" smtClean="0"/>
              <a:t>распо</a:t>
            </a:r>
            <a:r>
              <a:rPr lang="en-US" dirty="0" smtClean="0"/>
              <a:t>-</a:t>
            </a:r>
            <a:r>
              <a:rPr lang="ru-RU" dirty="0" err="1" smtClean="0"/>
              <a:t>ложенных</a:t>
            </a:r>
            <a:r>
              <a:rPr lang="ru-RU" dirty="0" smtClean="0"/>
              <a:t> выше и ниже, это упрощает глобальную модель.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Набор связанных таким образом протоколов, которые обеспечивают обмен данными в сети, называется стеком протоколов</a:t>
            </a:r>
            <a:r>
              <a:rPr lang="en-US" dirty="0" smtClean="0"/>
              <a:t>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Эта модель формализует задачу обмена в сети, указывая, какие задачи и в какой последовательности нужно решать.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143250" y="642938"/>
            <a:ext cx="27146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2800">
                <a:latin typeface="Comic Sans MS" pitchFamily="66" charset="0"/>
              </a:rPr>
              <a:t>Уровни </a:t>
            </a:r>
            <a:r>
              <a:rPr lang="en-US" sz="2800">
                <a:latin typeface="Comic Sans MS" pitchFamily="66" charset="0"/>
              </a:rPr>
              <a:t>OSI</a:t>
            </a:r>
            <a:r>
              <a:rPr lang="ru-RU" sz="240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214313" y="1206500"/>
          <a:ext cx="8643938" cy="4937444"/>
        </p:xfrm>
        <a:graphic>
          <a:graphicData uri="http://schemas.openxmlformats.org/drawingml/2006/table">
            <a:tbl>
              <a:tblPr/>
              <a:tblGrid>
                <a:gridCol w="463523"/>
                <a:gridCol w="2500330"/>
                <a:gridCol w="5680085"/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Прикладной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Программный интерфейс между пользователем и сетью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Представления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Представление информации в фор-мате, понятном стеку протоколов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Сеансовый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Управление сеансами связи между прикладными процессами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Транспортный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Контроль за передачей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Сетевой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Маршрутизация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Канальный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Передача данных на физическом уровне (с коррекцией ошибок)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Физический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Передача электрических сигналов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0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ru-RU" sz="3200" b="0" dirty="0">
                <a:solidFill>
                  <a:srgbClr val="3333FF"/>
                </a:solidFill>
                <a:latin typeface="Comic Sans MS" pitchFamily="66" charset="0"/>
              </a:rPr>
              <a:t>1</a:t>
            </a:r>
            <a:r>
              <a:rPr lang="ru-RU" sz="3200" b="0" dirty="0" smtClean="0">
                <a:solidFill>
                  <a:srgbClr val="3333FF"/>
                </a:solidFill>
                <a:latin typeface="Comic Sans MS" pitchFamily="66" charset="0"/>
              </a:rPr>
              <a:t>. </a:t>
            </a:r>
            <a:r>
              <a:rPr lang="ru-RU" sz="3200" b="0" dirty="0">
                <a:solidFill>
                  <a:srgbClr val="3333FF"/>
                </a:solidFill>
                <a:latin typeface="Comic Sans MS" pitchFamily="66" charset="0"/>
              </a:rPr>
              <a:t>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21F79CB-1BF0-40AA-94E2-D87DE9E076F0}" type="slidenum">
              <a:rPr lang="ru-RU" altLang="en-US" sz="1200" b="0">
                <a:latin typeface="+mj-lt"/>
                <a:cs typeface="+mn-cs"/>
              </a:rPr>
              <a:pPr algn="r">
                <a:defRPr/>
              </a:pPr>
              <a:t>27</a:t>
            </a:fld>
            <a:endParaRPr lang="ru-RU" altLang="en-US" sz="1200" b="0" dirty="0">
              <a:latin typeface="+mj-lt"/>
              <a:cs typeface="+mn-cs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3"/>
            <a:ext cx="9144000" cy="6238875"/>
          </a:xfrm>
        </p:spPr>
        <p:txBody>
          <a:bodyPr/>
          <a:lstStyle/>
          <a:p>
            <a:pPr marL="0" indent="0" eaLnBrk="1" hangingPunct="1"/>
            <a:r>
              <a:rPr lang="ru-RU" b="1" dirty="0" smtClean="0"/>
              <a:t>Системотехника </a:t>
            </a:r>
            <a:r>
              <a:rPr lang="ru-RU" dirty="0" smtClean="0"/>
              <a:t>- прикладная наука, исследующая задачи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1) анализа сложных управляющих систем;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2) создания (синтеза) сложных управляющих систем.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Цель </a:t>
            </a:r>
            <a:r>
              <a:rPr lang="ru-RU" b="1" dirty="0" smtClean="0"/>
              <a:t>задачи анализа</a:t>
            </a:r>
            <a:r>
              <a:rPr lang="ru-RU" dirty="0" smtClean="0"/>
              <a:t> состоит в исследовании свойств системы. Для этого строится математическая или иная модель системы.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Обычно </a:t>
            </a:r>
            <a:r>
              <a:rPr lang="ru-RU" b="1" dirty="0" smtClean="0"/>
              <a:t>система разделяется на компоненты</a:t>
            </a:r>
            <a:r>
              <a:rPr lang="ru-RU" dirty="0" smtClean="0"/>
              <a:t> и строятся модели для каждой компоненты. После этого строится глобальная модель, объединяющая модели компонент. За</a:t>
            </a:r>
            <a:r>
              <a:rPr lang="en-US" dirty="0" smtClean="0"/>
              <a:t>-</a:t>
            </a:r>
            <a:r>
              <a:rPr lang="ru-RU" dirty="0" smtClean="0"/>
              <a:t>тем модели исследуются математическими методами и полученные свойства математических решений </a:t>
            </a:r>
            <a:r>
              <a:rPr lang="ru-RU" dirty="0" err="1" smtClean="0"/>
              <a:t>интерпре</a:t>
            </a:r>
            <a:r>
              <a:rPr lang="en-US" dirty="0" smtClean="0"/>
              <a:t>-</a:t>
            </a:r>
            <a:r>
              <a:rPr lang="ru-RU" dirty="0" smtClean="0"/>
              <a:t>тируются на анализируемой реальной системе. Если полу</a:t>
            </a:r>
            <a:r>
              <a:rPr lang="en-US" dirty="0" smtClean="0"/>
              <a:t>-</a:t>
            </a:r>
            <a:r>
              <a:rPr lang="ru-RU" dirty="0" err="1" smtClean="0"/>
              <a:t>ченные</a:t>
            </a:r>
            <a:r>
              <a:rPr lang="ru-RU" dirty="0" smtClean="0"/>
              <a:t> свойства соответствуют реальной картине, то </a:t>
            </a:r>
            <a:r>
              <a:rPr lang="ru-RU" dirty="0" err="1" smtClean="0"/>
              <a:t>счита</a:t>
            </a:r>
            <a:r>
              <a:rPr lang="en-US" dirty="0" smtClean="0"/>
              <a:t>-</a:t>
            </a:r>
            <a:r>
              <a:rPr lang="ru-RU" dirty="0" smtClean="0"/>
              <a:t>ем, что анализ системы проведен успешно, иначе модели корректируются и уточняются.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0EDD57E8-F0AC-449A-8B71-31E678AD5FD4}" type="slidenum">
              <a:rPr lang="ru-RU" altLang="en-US" sz="1200">
                <a:latin typeface="+mj-lt"/>
              </a:rPr>
              <a:pPr>
                <a:defRPr/>
              </a:pPr>
              <a:t>28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38"/>
            <a:ext cx="9144000" cy="5903912"/>
          </a:xfrm>
        </p:spPr>
        <p:txBody>
          <a:bodyPr/>
          <a:lstStyle/>
          <a:p>
            <a:pPr marL="0" indent="0" eaLnBrk="1" hangingPunct="1"/>
            <a:r>
              <a:rPr lang="ru-RU" b="1" dirty="0" smtClean="0"/>
              <a:t>Задача анализа системы</a:t>
            </a:r>
            <a:r>
              <a:rPr lang="ru-RU" dirty="0" smtClean="0"/>
              <a:t>. </a:t>
            </a:r>
          </a:p>
          <a:p>
            <a:pPr marL="0" indent="0" eaLnBrk="1" hangingPunct="1"/>
            <a:r>
              <a:rPr lang="ru-RU" dirty="0" smtClean="0"/>
              <a:t>Процесс анализа радиоэлектронной системы состоит из пяти этапов: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1) Определение целей, составление планов работ.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2) Декомпозиция системы на компоненты, анализ компонент, затем анализ всей системы.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3) Корректировка системы, в частности ее программного обеспечения.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4) Тестирование модифицированной системы и ее ввод в действие.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5) Обслуживание и поддержка системы.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    Это комплексная задача, ее решает команда из представителей разных специальностей. При участии в современных разработках </a:t>
            </a:r>
            <a:r>
              <a:rPr lang="ru-RU" b="1" dirty="0" smtClean="0"/>
              <a:t>важно уметь работать в команде</a:t>
            </a:r>
            <a:r>
              <a:rPr lang="ru-RU" dirty="0" smtClean="0"/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5F70F66E-48DF-4F76-9247-245CC7BAA8CF}" type="slidenum">
              <a:rPr lang="ru-RU" altLang="en-US" sz="1200">
                <a:latin typeface="+mj-lt"/>
              </a:rPr>
              <a:pPr>
                <a:defRPr/>
              </a:pPr>
              <a:t>29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9753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Управление проектом (руководитель, проектный менеджмент), </a:t>
            </a:r>
            <a:r>
              <a:rPr lang="ru-RU" dirty="0" smtClean="0"/>
              <a:t>это вид профессиональной деятельности, включает планирование, организацию, мониторинг и контроль всех аспектов проекта в ходе непрерывного достижения его целей.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Менеджер проекта </a:t>
            </a:r>
            <a:r>
              <a:rPr lang="ru-RU" dirty="0" smtClean="0"/>
              <a:t>группой людей управляет, выполняющих проект, то есть обеспечивающих принятия решений, коммуникаций, процессов управления. Он контролирует исполнителей в соответствии с их ролями в проекте.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Эта группа называется </a:t>
            </a:r>
            <a:r>
              <a:rPr lang="ru-RU" b="1" dirty="0" smtClean="0"/>
              <a:t>командой</a:t>
            </a:r>
            <a:r>
              <a:rPr lang="ru-RU" dirty="0" smtClean="0"/>
              <a:t>, члены команды дополняют, при необходимости заменяют друг друга в ходе выполнения проекта. Организационная структура команды определяется ролями каждого участника, роли назначает менеджер. </a:t>
            </a:r>
            <a:r>
              <a:rPr lang="ru-RU" b="1" dirty="0" smtClean="0"/>
              <a:t>Роль</a:t>
            </a:r>
            <a:r>
              <a:rPr lang="ru-RU" dirty="0" smtClean="0"/>
              <a:t> включает набор функций, пол- </a:t>
            </a:r>
            <a:r>
              <a:rPr lang="ru-RU" dirty="0" err="1" smtClean="0"/>
              <a:t>номочий</a:t>
            </a:r>
            <a:r>
              <a:rPr lang="ru-RU" dirty="0" smtClean="0"/>
              <a:t> и ответственности в проекте. Каждый участник периодически отчитывается о своей работе. </a:t>
            </a:r>
            <a:endParaRPr lang="ru-RU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>
              <a:latin typeface="+mj-lt"/>
            </a:endParaRPr>
          </a:p>
        </p:txBody>
      </p:sp>
      <p:pic>
        <p:nvPicPr>
          <p:cNvPr id="44036" name="Picture 2" descr="D:\Teaching\CompSci_Presentations_PPT\Anime_for_Presentations\34479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77888" y="1306513"/>
            <a:ext cx="7265987" cy="4892675"/>
          </a:xfrm>
        </p:spPr>
      </p:pic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642938" y="85725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omic Sans MS" pitchFamily="66" charset="0"/>
              </a:rPr>
              <a:t>Модель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ru-RU" sz="2800">
                <a:latin typeface="Comic Sans MS" pitchFamily="66" charset="0"/>
              </a:rPr>
              <a:t>отражает цель исследования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E9C0A9D5-E495-47DC-9834-607038C0E2F4}" type="slidenum">
              <a:rPr lang="ru-RU" altLang="en-US" sz="1200">
                <a:latin typeface="+mj-lt"/>
              </a:rPr>
              <a:pPr>
                <a:defRPr/>
              </a:pPr>
              <a:t>30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1669" y="0"/>
            <a:ext cx="4929223" cy="549275"/>
          </a:xfrm>
        </p:spPr>
        <p:txBody>
          <a:bodyPr anchor="t"/>
          <a:lstStyle/>
          <a:p>
            <a:pPr eaLnBrk="1" hangingPunct="1"/>
            <a:r>
              <a:rPr lang="ru-RU" dirty="0" smtClean="0">
                <a:solidFill>
                  <a:srgbClr val="0000FF"/>
                </a:solidFill>
              </a:rPr>
              <a:t>Управление проектом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pPr eaLnBrk="1" hangingPunct="1"/>
            <a:r>
              <a:rPr lang="ru-RU" dirty="0" smtClean="0"/>
              <a:t>Команду исполнителей проекта создает </a:t>
            </a:r>
            <a:r>
              <a:rPr lang="ru-RU" b="1" dirty="0" smtClean="0"/>
              <a:t>руководитель организации</a:t>
            </a:r>
            <a:r>
              <a:rPr lang="ru-RU" dirty="0" smtClean="0"/>
              <a:t>.  Его задачи на этапе создания команды: </a:t>
            </a:r>
          </a:p>
          <a:p>
            <a:pPr eaLnBrk="1" hangingPunct="1"/>
            <a:r>
              <a:rPr lang="ru-RU" dirty="0" smtClean="0"/>
              <a:t>1) находит нужных специалистов, </a:t>
            </a:r>
          </a:p>
          <a:p>
            <a:pPr eaLnBrk="1" hangingPunct="1"/>
            <a:r>
              <a:rPr lang="ru-RU" dirty="0" smtClean="0"/>
              <a:t>2) дает им наиболее подходящую работу,</a:t>
            </a:r>
          </a:p>
          <a:p>
            <a:pPr eaLnBrk="1" hangingPunct="1"/>
            <a:r>
              <a:rPr lang="ru-RU" dirty="0" smtClean="0"/>
              <a:t>3) определяет мотивацию участников и обеспечивает ее, 4) помогает участникам сплотиться в команду.</a:t>
            </a:r>
          </a:p>
        </p:txBody>
      </p:sp>
      <p:pic>
        <p:nvPicPr>
          <p:cNvPr id="51205" name="Picture 6" descr="http://im2-tub-by.yandex.net/i?id=fe9a3fbe263df8b3e9242558d5e6e0b2-126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3141663"/>
            <a:ext cx="4859337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F41046FF-7676-49BC-8249-D3217F2E0C34}" type="slidenum">
              <a:rPr lang="ru-RU" altLang="en-US" sz="1200">
                <a:latin typeface="+mj-lt"/>
              </a:rPr>
              <a:pPr>
                <a:defRPr/>
              </a:pPr>
              <a:t>31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9144000" cy="5975350"/>
          </a:xfrm>
        </p:spPr>
        <p:txBody>
          <a:bodyPr/>
          <a:lstStyle/>
          <a:p>
            <a:r>
              <a:rPr lang="ru-RU" dirty="0" smtClean="0"/>
              <a:t>Типичные роли в команде разработчиков проекта.</a:t>
            </a:r>
            <a:endParaRPr lang="en-US" dirty="0" smtClean="0"/>
          </a:p>
          <a:p>
            <a:r>
              <a:rPr lang="ru-RU" b="1" dirty="0" smtClean="0"/>
              <a:t>Руководитель проекта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   (главный программист). 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Он делает постановку задачи, определяет технические условия на функциональность и эксплуатационные характеристики программы, проектирует ее, контролирует создание кода, его отладку, составление документации.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Он должен обладать талантом программиста, стажем работы свыше десяти лет и существенными знаниями в системных и прикладных областях проекта (прикладная математика, работа с БД и вообще тем, что нужно для проекта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52229" name="Picture 5" descr="D:\Teaching\CompSci_Presentations_PPT\Anime_for_Presentations\donald01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1196975"/>
            <a:ext cx="15605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5629F77D-D9F3-4880-9790-76D791C9D1F4}" type="slidenum">
              <a:rPr lang="ru-RU" altLang="en-US" sz="1200">
                <a:latin typeface="+mj-lt"/>
              </a:rPr>
              <a:pPr>
                <a:defRPr/>
              </a:pPr>
              <a:t>32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r>
              <a:rPr lang="ru-RU" b="1" smtClean="0"/>
              <a:t>Заместитель руководителя</a:t>
            </a:r>
            <a:r>
              <a:rPr lang="ru-RU" smtClean="0"/>
              <a:t>. 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Он может выполнять любую работу руководителя, но менее опытен. Его главная задача — участвовать в проектировании, он должен думать, обсуждать и оценивать. Обсуждает с руководителем свои идеи. Организует встречи и обсуждения как среди команды, так и со сторонними специалистами. Хорошо знает весь код программы. Он может даже помочь в написании кода, но не несет ответственности за код или какую-либо его часть.</a:t>
            </a:r>
            <a:endParaRPr lang="en-US" smtClean="0"/>
          </a:p>
          <a:p>
            <a:pPr eaLnBrk="1" hangingPunct="1"/>
            <a:endParaRPr lang="ru-RU" smtClean="0"/>
          </a:p>
        </p:txBody>
      </p:sp>
      <p:pic>
        <p:nvPicPr>
          <p:cNvPr id="53253" name="Picture 2" descr="E:\Teaching\Anime_for_Presentations\Animal\1206547690_ca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620713"/>
            <a:ext cx="259238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B901A56D-FC19-418A-9255-6385F5940276}" type="slidenum">
              <a:rPr lang="ru-RU" altLang="en-US" sz="1200">
                <a:latin typeface="+mj-lt"/>
              </a:rPr>
              <a:pPr>
                <a:defRPr/>
              </a:pPr>
              <a:t>33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3"/>
            <a:ext cx="9144000" cy="6308725"/>
          </a:xfrm>
        </p:spPr>
        <p:txBody>
          <a:bodyPr/>
          <a:lstStyle/>
          <a:p>
            <a:pPr fontAlgn="t"/>
            <a:r>
              <a:rPr lang="ru-RU" b="1" dirty="0" smtClean="0"/>
              <a:t>Администратор</a:t>
            </a:r>
            <a:r>
              <a:rPr lang="ru-RU" dirty="0" smtClean="0"/>
              <a:t>. </a:t>
            </a:r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r>
              <a:rPr lang="ru-RU" dirty="0" smtClean="0"/>
              <a:t>Поэтому ему необходим профессиональный администратор, заботой которого будут деньги, люди, помещения, оборудование, и который будет </a:t>
            </a:r>
            <a:r>
              <a:rPr lang="ru-RU" dirty="0" err="1" smtClean="0"/>
              <a:t>контакти-ровать</a:t>
            </a:r>
            <a:r>
              <a:rPr lang="ru-RU" dirty="0" smtClean="0"/>
              <a:t> с административным механизмом организации в целом. Один администратор может обслуживать </a:t>
            </a:r>
            <a:r>
              <a:rPr lang="ru-RU" dirty="0" err="1" smtClean="0"/>
              <a:t>несколь-ко</a:t>
            </a:r>
            <a:r>
              <a:rPr lang="ru-RU" dirty="0" smtClean="0"/>
              <a:t> команд.</a:t>
            </a:r>
            <a:endParaRPr lang="en-US" dirty="0" smtClean="0"/>
          </a:p>
        </p:txBody>
      </p:sp>
      <p:pic>
        <p:nvPicPr>
          <p:cNvPr id="54277" name="Picture 2" descr="E:\Teaching\Anime_for_Presentations\Animal\Mio Retra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0"/>
            <a:ext cx="36226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908050"/>
            <a:ext cx="50768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0" dirty="0">
                <a:latin typeface="+mn-lt"/>
                <a:cs typeface="Times New Roman" pitchFamily="18" charset="0"/>
              </a:rPr>
              <a:t>Руководителю принадлежит последнее слово в отношении команды и проекта в целом, премии, оборудование и т.п., но на эти дела он должен тратить как можно меньше времени. </a:t>
            </a:r>
            <a:endParaRPr lang="en-US" sz="2400" b="0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AAEFBB36-1344-4F9B-BA3B-69ED3F448626}" type="slidenum">
              <a:rPr lang="ru-RU" altLang="en-US" sz="1200">
                <a:latin typeface="+mj-lt"/>
              </a:rPr>
              <a:pPr>
                <a:defRPr/>
              </a:pPr>
              <a:t>34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pPr fontAlgn="t"/>
            <a:r>
              <a:rPr lang="ru-RU" b="1" smtClean="0"/>
              <a:t>Редактор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Обычно документацию разрабатывает руководитель, он должен писать ее сам. Это относится к описаниям, предназначенных как для внешнего, так и для внутрен-него использования. Задача редактора — критически переработать черновик документации или запись под диктовку, снабдить ссылками, обеспечить публикацию.</a:t>
            </a:r>
            <a:endParaRPr lang="en-US" smtClean="0"/>
          </a:p>
        </p:txBody>
      </p:sp>
      <p:pic>
        <p:nvPicPr>
          <p:cNvPr id="55301" name="Picture 2" descr="E:\Teaching\Anime_for_Presentations\Animal\1351659775_4755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134938"/>
            <a:ext cx="233045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E809562-2217-44BD-AFA3-0D0E34DD50C7}" type="slidenum">
              <a:rPr lang="ru-RU" altLang="en-US" sz="1200">
                <a:latin typeface="+mj-lt"/>
              </a:rPr>
              <a:pPr>
                <a:defRPr/>
              </a:pPr>
              <a:t>35</a:t>
            </a:fld>
            <a:endParaRPr lang="ru-RU" altLang="en-US" sz="1200" dirty="0">
              <a:latin typeface="+mj-lt"/>
            </a:endParaRPr>
          </a:p>
        </p:txBody>
      </p:sp>
      <p:pic>
        <p:nvPicPr>
          <p:cNvPr id="56324" name="Picture 2" descr="E:\Teaching\Anime_for_Presentations\esao_andrews_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836613"/>
            <a:ext cx="331152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388" y="620713"/>
            <a:ext cx="4824412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t">
              <a:defRPr/>
            </a:pPr>
            <a:r>
              <a:rPr lang="ru-RU" sz="2400" dirty="0">
                <a:latin typeface="+mn-lt"/>
                <a:cs typeface="+mn-cs"/>
              </a:rPr>
              <a:t>Секретарь </a:t>
            </a:r>
          </a:p>
          <a:p>
            <a:pPr fontAlgn="t">
              <a:defRPr/>
            </a:pPr>
            <a:r>
              <a:rPr lang="ru-RU" sz="2400" b="0" dirty="0">
                <a:latin typeface="+mn-lt"/>
                <a:cs typeface="+mn-cs"/>
              </a:rPr>
              <a:t>администратора обрабатывает документы, связанные с проектом, а также документы, не относящиеся к нему.</a:t>
            </a:r>
            <a:endParaRPr lang="en-US" sz="2400" b="0" dirty="0">
              <a:latin typeface="+mn-lt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4FA2BE55-8C17-4331-9499-ADBDA90AF8D1}" type="slidenum">
              <a:rPr lang="ru-RU" altLang="en-US" sz="1200">
                <a:latin typeface="+mj-lt"/>
              </a:rPr>
              <a:pPr>
                <a:defRPr/>
              </a:pPr>
              <a:t>36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761038"/>
          </a:xfrm>
        </p:spPr>
        <p:txBody>
          <a:bodyPr/>
          <a:lstStyle/>
          <a:p>
            <a:pPr fontAlgn="t"/>
            <a:r>
              <a:rPr lang="ru-RU" b="1" smtClean="0"/>
              <a:t>Делопроизводитель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Отвечает за регистрацию всех технических данных библиотеки программного продукта. Он несет ответственность за все файлы, предназначенные как для машины, так и для людей. Все данные для ввода в компьютер поступают делопроизводителю, который регистрирует их и при необходимости вводит их. Листинги модулей и данных также поступают к нему для регистрации и хранения. </a:t>
            </a:r>
          </a:p>
        </p:txBody>
      </p:sp>
      <p:pic>
        <p:nvPicPr>
          <p:cNvPr id="57349" name="Picture 2" descr="E:\Teaching\Anime_for_Presentations\Animal\prikolnullnaa_fotopodborka_1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0"/>
            <a:ext cx="32115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2844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B519201E-FC13-4483-8E3A-7180EEDC36E3}" type="slidenum">
              <a:rPr lang="ru-RU" altLang="en-US" sz="1200">
                <a:latin typeface="+mj-lt"/>
              </a:rPr>
              <a:pPr>
                <a:defRPr/>
              </a:pPr>
              <a:t>37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3600450"/>
          </a:xfrm>
        </p:spPr>
        <p:txBody>
          <a:bodyPr/>
          <a:lstStyle/>
          <a:p>
            <a:pPr fontAlgn="t"/>
            <a:r>
              <a:rPr lang="ru-RU" smtClean="0"/>
              <a:t>Результаты прогонов всех модулей заносятся в журнал результатов, а предыдущие хранятся в оговоренном порядке в архиве.</a:t>
            </a:r>
            <a:endParaRPr lang="en-US" smtClean="0"/>
          </a:p>
          <a:p>
            <a:pPr fontAlgn="t"/>
            <a:r>
              <a:rPr lang="ru-RU" smtClean="0"/>
              <a:t>Результатов всех прогонов доступны всем членам команды - это общая, а не чья-то личная собственность.</a:t>
            </a:r>
            <a:endParaRPr lang="en-US" smtClean="0"/>
          </a:p>
          <a:p>
            <a:pPr fontAlgn="t"/>
            <a:r>
              <a:rPr lang="ru-RU" smtClean="0"/>
              <a:t>Делопроизводитель, освобождает программистов от рутинных работ, систематизируют и регистрирует выполнение всех рутинных операций. </a:t>
            </a:r>
            <a:endParaRPr lang="en-US" smtClean="0"/>
          </a:p>
          <a:p>
            <a:pPr eaLnBrk="1" hangingPunct="1"/>
            <a:endParaRPr lang="ru-RU" smtClean="0"/>
          </a:p>
        </p:txBody>
      </p:sp>
      <p:pic>
        <p:nvPicPr>
          <p:cNvPr id="58373" name="Picture 2" descr="E:\Teaching\Anime_for_Presentations\Animal\Animated_Avatars_11_Koteiko_ru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422116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19B5634-653A-4779-827A-78F03B394EFE}" type="slidenum">
              <a:rPr lang="ru-RU" altLang="en-US" sz="1200">
                <a:latin typeface="+mj-lt"/>
              </a:rPr>
              <a:pPr>
                <a:defRPr/>
              </a:pPr>
              <a:t>38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smtClean="0"/>
              <a:t>Инструментальщик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Руководителю сообщают о необходимости дополнительных программных средств и ресурсов. Он совместно с инструментальщиком решает вопрос об их приобретении или создании. Инструментальщик отвечает за создание, поддержку и обновление специальных инструментов. У каждой команды должен быть свой инструментальщик, независимо от качества и надежности имеющихся централизованных служб, и его дело обеспечить всем необходимым или желательным желательным инструментом свою команду.</a:t>
            </a:r>
          </a:p>
        </p:txBody>
      </p:sp>
      <p:pic>
        <p:nvPicPr>
          <p:cNvPr id="59397" name="Picture 4" descr="http://im1-tub-by.yandex.net/i?id=79902ffa95f69b64a6eea2e89aafafc2-133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0"/>
            <a:ext cx="3708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42976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4714EB8B-6832-4A90-82B1-7F96164BD7DE}" type="slidenum">
              <a:rPr lang="ru-RU" altLang="en-US" sz="1200">
                <a:latin typeface="+mj-lt"/>
              </a:rPr>
              <a:pPr>
                <a:defRPr/>
              </a:pPr>
              <a:t>39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smtClean="0"/>
              <a:t>Инструментальщик обычно пишет специализированные утилиты, каталогизированные процедуры, макробиблиотеки.</a:t>
            </a:r>
            <a:endParaRPr lang="en-US" smtClean="0"/>
          </a:p>
          <a:p>
            <a:pPr fontAlgn="t"/>
            <a:r>
              <a:rPr lang="ru-RU" b="1" smtClean="0"/>
              <a:t>Тестировщик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Команде требуются наборы контрольных примеров для отладки кода, а затем и всей построенной системы. Тестировщик является помощником программистов, исходя из функциональных спецификаций, он подбирает примеры для отладки. Обычно он планирует последовательность тестов и создает аппаратную среду для тестирования компонент.</a:t>
            </a:r>
            <a:endParaRPr lang="en-US" smtClean="0"/>
          </a:p>
        </p:txBody>
      </p:sp>
      <p:pic>
        <p:nvPicPr>
          <p:cNvPr id="60421" name="Picture 4" descr="D:\Teaching\CompSci_Presentations_PPT\Anime_for_Presentations\avatar_risunok_kot_v_bank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148431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38" y="0"/>
            <a:ext cx="7143800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1. Моделирование системы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Модель нужна для того, чтобы выделить существенные для исследования параметры и свойства и не </a:t>
            </a:r>
            <a:r>
              <a:rPr lang="ru-RU" dirty="0" err="1" smtClean="0"/>
              <a:t>рассматри-вать</a:t>
            </a:r>
            <a:r>
              <a:rPr lang="ru-RU" dirty="0" smtClean="0"/>
              <a:t> несущественные.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Какие свойства существенные, а какие несущественные выясняется из обсуждений с заказчиком.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Модель (и неформальная, и формальная) всегда </a:t>
            </a:r>
            <a:r>
              <a:rPr lang="ru-RU" dirty="0" err="1" smtClean="0"/>
              <a:t>описыва-ет</a:t>
            </a:r>
            <a:r>
              <a:rPr lang="ru-RU" dirty="0" smtClean="0"/>
              <a:t> объект (систему) не полностью. Описать объект </a:t>
            </a:r>
            <a:r>
              <a:rPr lang="ru-RU" dirty="0" err="1" smtClean="0"/>
              <a:t>полно-стью</a:t>
            </a:r>
            <a:r>
              <a:rPr lang="ru-RU" dirty="0" smtClean="0"/>
              <a:t> практически невозможно.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построена физическая копия объекта, то такая модель называется </a:t>
            </a:r>
            <a:r>
              <a:rPr lang="ru-RU" b="1" dirty="0" smtClean="0"/>
              <a:t>натурной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заданы графики взаимосвязей параметров объекта, то такая модель называется </a:t>
            </a:r>
            <a:r>
              <a:rPr lang="ru-RU" b="1" dirty="0" smtClean="0"/>
              <a:t>графической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объект описан формальными математическими соотношениями (описаны взаимосвязи параметров), то это </a:t>
            </a:r>
            <a:r>
              <a:rPr lang="ru-RU" b="1" dirty="0" smtClean="0"/>
              <a:t>математическая модель объекта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8799B62-1A9C-4293-9F77-FA3DA748E899}" type="slidenum">
              <a:rPr lang="ru-RU" altLang="en-US" sz="1200">
                <a:latin typeface="+mj-lt"/>
              </a:rPr>
              <a:pPr>
                <a:defRPr/>
              </a:pPr>
              <a:t>40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smtClean="0"/>
              <a:t>Языковед</a:t>
            </a:r>
            <a:r>
              <a:rPr lang="ru-RU" smtClean="0"/>
              <a:t>.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Команде требуется один-два человека, владеющих тонкостями языка программирования и аппаратуры. Эти эксперты очень полезны, с ними часто советуются. Языковед знает тонкости языков программирования и подсказывает эффективные способы использования языка для решения сложных задач. Один языковед может работать с несколькими командами.</a:t>
            </a:r>
            <a:endParaRPr lang="en-US" smtClean="0"/>
          </a:p>
        </p:txBody>
      </p:sp>
      <p:pic>
        <p:nvPicPr>
          <p:cNvPr id="61445" name="Picture 3" descr="D:\Teaching\CompSci_Presentations_PPT\Anime_for_Presentations\avatara_risunok_crazy_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549275"/>
            <a:ext cx="280828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366F3ED-911B-4A08-8D8E-07BC297F4200}" type="slidenum">
              <a:rPr lang="ru-RU" altLang="en-US" sz="1200">
                <a:latin typeface="+mj-lt"/>
              </a:rPr>
              <a:pPr>
                <a:defRPr/>
              </a:pPr>
              <a:t>41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dirty="0" smtClean="0"/>
              <a:t>Кодировщик</a:t>
            </a:r>
            <a:r>
              <a:rPr lang="ru-RU" dirty="0" smtClean="0"/>
              <a:t>. </a:t>
            </a:r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r>
              <a:rPr lang="ru-RU" dirty="0" smtClean="0"/>
              <a:t>Его обязанность очевидны.</a:t>
            </a:r>
          </a:p>
          <a:p>
            <a:pPr fontAlgn="t"/>
            <a:endParaRPr lang="en-US" dirty="0" smtClean="0"/>
          </a:p>
          <a:p>
            <a:pPr fontAlgn="t"/>
            <a:r>
              <a:rPr lang="ru-RU" dirty="0" smtClean="0"/>
              <a:t>Таким образом рассмотрены 10 ролей для выполнения проекта, некоторые из них исполняются несколькими членами, некоторые может совмещать один человек. </a:t>
            </a:r>
          </a:p>
          <a:p>
            <a:pPr fontAlgn="t"/>
            <a:r>
              <a:rPr lang="ru-RU" dirty="0" smtClean="0"/>
              <a:t>Необходимы регулярные обсуждения хода работ. В команде допустимы конфликты идей, но не личные конфликты.</a:t>
            </a:r>
            <a:endParaRPr lang="en-US" dirty="0" smtClean="0"/>
          </a:p>
          <a:p>
            <a:pPr eaLnBrk="1" hangingPunct="1"/>
            <a:endParaRPr lang="ru-RU" dirty="0" smtClean="0"/>
          </a:p>
        </p:txBody>
      </p:sp>
      <p:pic>
        <p:nvPicPr>
          <p:cNvPr id="62469" name="Picture 2" descr="E:\Teaching\Anime_for_Presentations\Caricatures\3381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0"/>
            <a:ext cx="2663825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2843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6553B96-7E6B-4700-B721-20689787833B}" type="slidenum">
              <a:rPr lang="ru-RU" altLang="en-US" sz="1200">
                <a:latin typeface="+mj-lt"/>
              </a:rPr>
              <a:pPr>
                <a:defRPr/>
              </a:pPr>
              <a:t>42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308725"/>
            <a:ext cx="9144000" cy="549275"/>
          </a:xfrm>
        </p:spPr>
        <p:txBody>
          <a:bodyPr/>
          <a:lstStyle/>
          <a:p>
            <a:pPr algn="ctr" eaLnBrk="1" hangingPunct="1">
              <a:buNone/>
            </a:pPr>
            <a:r>
              <a:rPr lang="ru-RU" dirty="0" smtClean="0"/>
              <a:t>Тренер планирует игру для достижения результата</a:t>
            </a:r>
          </a:p>
        </p:txBody>
      </p:sp>
      <p:pic>
        <p:nvPicPr>
          <p:cNvPr id="63493" name="Picture 4" descr="Хоккей. &quot;Трактор&quot;. Сезон 2012-2013. Страница 2 Люми Рагнаро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92150"/>
            <a:ext cx="82073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>
              <a:latin typeface="+mj-lt"/>
            </a:endParaRPr>
          </a:p>
        </p:txBody>
      </p:sp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71406" y="642918"/>
            <a:ext cx="907259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0" dirty="0" smtClean="0">
                <a:latin typeface="Comic Sans MS" pitchFamily="66" charset="0"/>
              </a:rPr>
              <a:t>Проверка </a:t>
            </a:r>
            <a:r>
              <a:rPr lang="ru-RU" sz="2800" dirty="0" smtClean="0">
                <a:latin typeface="Comic Sans MS" pitchFamily="66" charset="0"/>
              </a:rPr>
              <a:t>Натурной модели кабины автомобиля </a:t>
            </a:r>
            <a:r>
              <a:rPr lang="ru-RU" sz="2800" b="0" dirty="0" smtClean="0">
                <a:latin typeface="Comic Sans MS" pitchFamily="66" charset="0"/>
              </a:rPr>
              <a:t>в аэродинамической трубе для исследования сопротивления воздуха при разных скоростях.</a:t>
            </a:r>
            <a:endParaRPr lang="ru-RU" sz="2800" b="0" dirty="0">
              <a:latin typeface="Comic Sans MS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2" name="Picture 2" descr="https://sustainability.seeds4c.org/display5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2247996"/>
            <a:ext cx="8929718" cy="3681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>
              <a:latin typeface="+mj-lt"/>
            </a:endParaRPr>
          </a:p>
        </p:txBody>
      </p:sp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71406" y="642918"/>
            <a:ext cx="90725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0" dirty="0" smtClean="0">
                <a:latin typeface="Comic Sans MS" pitchFamily="66" charset="0"/>
              </a:rPr>
              <a:t>Графическая модель исследования  влияния катализатора на энергию активации процесса.</a:t>
            </a:r>
            <a:endParaRPr lang="ru-RU" sz="2800" b="0" dirty="0">
              <a:latin typeface="Comic Sans MS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0658" name="Picture 2" descr="http://images.myshared.ru/4/320356/slide_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28"/>
            <a:ext cx="8572560" cy="5286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Практически для всех задач применяются математические методы решения, поэтому </a:t>
            </a:r>
            <a:r>
              <a:rPr lang="ru-RU" b="1" dirty="0" smtClean="0"/>
              <a:t>после формулировки цели </a:t>
            </a:r>
            <a:r>
              <a:rPr lang="ru-RU" b="1" dirty="0" err="1" smtClean="0"/>
              <a:t>сле-дующим</a:t>
            </a:r>
            <a:r>
              <a:rPr lang="ru-RU" b="1" dirty="0" smtClean="0"/>
              <a:t> этапом является математическое моделирование</a:t>
            </a:r>
            <a:r>
              <a:rPr lang="ru-RU" dirty="0" smtClean="0"/>
              <a:t>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Математическая модель может иметь конкретное название в зависимости от применяемого аппарата. Например, модель в виде </a:t>
            </a:r>
            <a:r>
              <a:rPr lang="ru-RU" b="1" dirty="0" smtClean="0"/>
              <a:t>дифференциального уравнения</a:t>
            </a:r>
            <a:r>
              <a:rPr lang="ru-RU" dirty="0" smtClean="0"/>
              <a:t>, </a:t>
            </a:r>
            <a:r>
              <a:rPr lang="ru-RU" b="1" dirty="0" err="1" smtClean="0"/>
              <a:t>стохасти-ческая</a:t>
            </a:r>
            <a:r>
              <a:rPr lang="ru-RU" b="1" dirty="0" smtClean="0"/>
              <a:t> модель, </a:t>
            </a:r>
            <a:r>
              <a:rPr lang="ru-RU" b="1" dirty="0" err="1" smtClean="0"/>
              <a:t>графовая</a:t>
            </a:r>
            <a:r>
              <a:rPr lang="ru-RU" b="1" dirty="0" smtClean="0"/>
              <a:t> модель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Для математического моделирования объекта выбираются существенные для исследования параметры объекта.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Параметры объекта – это числа или переменные </a:t>
            </a:r>
            <a:r>
              <a:rPr lang="ru-RU" dirty="0" err="1" smtClean="0"/>
              <a:t>величи-ны</a:t>
            </a:r>
            <a:r>
              <a:rPr lang="ru-RU" dirty="0" smtClean="0"/>
              <a:t>, принимающие числовые значения. Параметры могут быть управляемыми или неуправляемыми. Управляемые параметры – это переменные величины, числовые значения или зависимости для которых может выбирать исследователь.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6657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Неуправляемые параметры – это числа или переменные величины, значения которых исследователь не может </a:t>
            </a:r>
            <a:r>
              <a:rPr lang="ru-RU" dirty="0" err="1" smtClean="0"/>
              <a:t>изме-нять</a:t>
            </a:r>
            <a:r>
              <a:rPr lang="ru-RU" dirty="0" smtClean="0"/>
              <a:t>. Например, при проектировании самолета </a:t>
            </a:r>
            <a:r>
              <a:rPr lang="ru-RU" dirty="0" err="1" smtClean="0"/>
              <a:t>исследова-тель</a:t>
            </a:r>
            <a:r>
              <a:rPr lang="ru-RU" dirty="0" smtClean="0"/>
              <a:t> должен учитывать состояние атмосферы, но он не может управлять им, поэтому принимается во внимание худшие условия – сильный ветер, турбулентные течения.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Переменные, входящие в модель (это управляемые и неуправляемые параметры объекта), могут быть </a:t>
            </a:r>
            <a:r>
              <a:rPr lang="ru-RU" b="1" dirty="0" err="1" smtClean="0"/>
              <a:t>детерми-нированными</a:t>
            </a:r>
            <a:r>
              <a:rPr lang="ru-RU" dirty="0" smtClean="0"/>
              <a:t> (это обычные переменные из высшей математики) и </a:t>
            </a:r>
            <a:r>
              <a:rPr lang="ru-RU" b="1" dirty="0" smtClean="0"/>
              <a:t>стохастическими</a:t>
            </a:r>
            <a:r>
              <a:rPr lang="ru-RU" dirty="0" smtClean="0"/>
              <a:t> (или случайными) – это переменные величины из теории вероятностей и </a:t>
            </a:r>
            <a:r>
              <a:rPr lang="ru-RU" dirty="0" err="1" smtClean="0"/>
              <a:t>математи-ческой</a:t>
            </a:r>
            <a:r>
              <a:rPr lang="ru-RU" dirty="0" smtClean="0"/>
              <a:t> статистики. В соответствие с этим модель </a:t>
            </a:r>
            <a:r>
              <a:rPr lang="ru-RU" dirty="0" err="1" smtClean="0"/>
              <a:t>называет-ся</a:t>
            </a:r>
            <a:r>
              <a:rPr lang="ru-RU" dirty="0" smtClean="0"/>
              <a:t> детерминированной или стохастической (случайной).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радиоэлектронике и радиотехнике </a:t>
            </a:r>
            <a:r>
              <a:rPr lang="ru-RU" b="1" dirty="0" smtClean="0"/>
              <a:t>большинство моделей стохастические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endParaRPr lang="ru-RU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20713"/>
            <a:ext cx="9144000" cy="195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Задача: найти время, за которое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жидкость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выте-чет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из сосуда. </a:t>
            </a:r>
            <a:r>
              <a:rPr lang="ru-RU" sz="2400" b="0" kern="0" dirty="0" smtClean="0">
                <a:latin typeface="+mn-lt"/>
                <a:cs typeface="+mn-cs"/>
              </a:rPr>
              <a:t>Рассматривается </a:t>
            </a:r>
            <a:r>
              <a:rPr lang="ru-RU" sz="2400" kern="0" dirty="0" smtClean="0">
                <a:latin typeface="+mn-lt"/>
                <a:cs typeface="+mn-cs"/>
              </a:rPr>
              <a:t>не система, а единичный объект</a:t>
            </a:r>
            <a:r>
              <a:rPr lang="ru-RU" sz="2400" b="0" kern="0" dirty="0" smtClean="0">
                <a:latin typeface="+mn-lt"/>
                <a:cs typeface="+mn-cs"/>
              </a:rPr>
              <a:t> – сосуд с жидкостью и отверстием на дне. </a:t>
            </a:r>
            <a:r>
              <a:rPr lang="ru-RU" sz="2400" kern="0" dirty="0" smtClean="0">
                <a:latin typeface="+mn-lt"/>
                <a:cs typeface="+mn-cs"/>
              </a:rPr>
              <a:t>Строится математическая модель на основе законом механики</a:t>
            </a:r>
            <a:r>
              <a:rPr lang="ru-RU" sz="2400" b="0" kern="0" dirty="0" smtClean="0">
                <a:latin typeface="+mn-lt"/>
                <a:cs typeface="+mn-cs"/>
              </a:rPr>
              <a:t>. Модель в виде системы из двух уравнений, модель </a:t>
            </a:r>
            <a:r>
              <a:rPr lang="ru-RU" sz="2400" kern="0" dirty="0" smtClean="0">
                <a:latin typeface="+mn-lt"/>
                <a:cs typeface="+mn-cs"/>
              </a:rPr>
              <a:t>аналитическая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5" descr="E:\Teaching\Anime_for_Presentations\Водокачка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928934"/>
            <a:ext cx="50901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7" name="Object 6"/>
          <p:cNvGraphicFramePr>
            <a:graphicFrameLocks noChangeAspect="1"/>
          </p:cNvGraphicFramePr>
          <p:nvPr/>
        </p:nvGraphicFramePr>
        <p:xfrm>
          <a:off x="2071670" y="5643578"/>
          <a:ext cx="2617788" cy="863600"/>
        </p:xfrm>
        <a:graphic>
          <a:graphicData uri="http://schemas.openxmlformats.org/presentationml/2006/ole">
            <p:oleObj spid="_x0000_s14337" name="Equation" r:id="rId4" imgW="1269720" imgH="419040" progId="Equation.3">
              <p:embed/>
            </p:oleObj>
          </a:graphicData>
        </a:graphic>
      </p:graphicFrame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786446" y="5857892"/>
          <a:ext cx="1335088" cy="525462"/>
        </p:xfrm>
        <a:graphic>
          <a:graphicData uri="http://schemas.openxmlformats.org/presentationml/2006/ole">
            <p:oleObj spid="_x0000_s14338" name="Equation" r:id="rId5" imgW="6476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6743</TotalTime>
  <Words>3047</Words>
  <Application>Microsoft Office PowerPoint</Application>
  <PresentationFormat>Экран (4:3)</PresentationFormat>
  <Paragraphs>303</Paragraphs>
  <Slides>42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blank</vt:lpstr>
      <vt:lpstr>Equation</vt:lpstr>
      <vt:lpstr>1. Моделирование системы</vt:lpstr>
      <vt:lpstr>1. Моделирование системы</vt:lpstr>
      <vt:lpstr>Слайд 3</vt:lpstr>
      <vt:lpstr>1. Моделирование системы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Управление проектом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627</cp:revision>
  <dcterms:created xsi:type="dcterms:W3CDTF">1601-01-01T00:00:00Z</dcterms:created>
  <dcterms:modified xsi:type="dcterms:W3CDTF">2018-02-12T13:09:27Z</dcterms:modified>
</cp:coreProperties>
</file>