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1"/>
  </p:notesMasterIdLst>
  <p:sldIdLst>
    <p:sldId id="398" r:id="rId2"/>
    <p:sldId id="312" r:id="rId3"/>
    <p:sldId id="399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5" r:id="rId14"/>
    <p:sldId id="414" r:id="rId15"/>
    <p:sldId id="411" r:id="rId16"/>
    <p:sldId id="412" r:id="rId17"/>
    <p:sldId id="413" r:id="rId18"/>
    <p:sldId id="400" r:id="rId19"/>
    <p:sldId id="416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CC"/>
    <a:srgbClr val="FF0000"/>
    <a:srgbClr val="FF9999"/>
    <a:srgbClr val="FFCC99"/>
    <a:srgbClr val="BDF2FD"/>
    <a:srgbClr val="DDDDDD"/>
    <a:srgbClr val="FF9C3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845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716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C2BD85EF-B5DB-4B3F-AD1B-8694A0DE5C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2B200-7E8E-4D19-AFCB-FA2789CBDAA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6DB1B-4AA6-4232-A3FA-EE34F2E9A7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237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237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36F67-255B-476A-A47B-B08FE709AE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1953F-C30E-4DBC-B9A9-DB9931B3AC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81CE3-21C1-4D2E-937B-B336E79B66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613"/>
            <a:ext cx="44958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C565F-4ABE-4C96-8291-32B19FF52BB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4C477-1F98-41DC-AEFE-22FD165CEEE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7D882-F5EB-4510-8CA8-3D5EA269DD3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FD4F9-EE3F-4FB4-9DE1-C020F66F37F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D4C3D-26DB-4356-BB7C-D939024A80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683CF-E6B4-4FA8-8032-FDE5DEB8044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82296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3"/>
            <a:ext cx="91440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97850" y="6381750"/>
            <a:ext cx="946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cs typeface="+mn-cs"/>
              </a:defRPr>
            </a:lvl1pPr>
          </a:lstStyle>
          <a:p>
            <a:pPr>
              <a:defRPr/>
            </a:pPr>
            <a:fld id="{35BC4CDF-CBBB-4CA2-B855-3CBFF8D58A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14341" name="Picture 4" descr="BSUIR_Logotyp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4925" y="6223000"/>
            <a:ext cx="108108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5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31E11E1A-8B7A-4B9B-8B2C-B672C15D24EE}" type="slidenum">
              <a:rPr lang="ru-RU" altLang="en-US" sz="1200">
                <a:latin typeface="+mj-lt"/>
              </a:rPr>
              <a:pPr>
                <a:defRPr/>
              </a:pPr>
              <a:t>1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0"/>
            <a:ext cx="9144000" cy="1412875"/>
          </a:xfrm>
        </p:spPr>
        <p:txBody>
          <a:bodyPr anchor="t"/>
          <a:lstStyle/>
          <a:p>
            <a:pPr eaLnBrk="1" hangingPunct="1"/>
            <a:r>
              <a:rPr lang="ru-RU" sz="4400" dirty="0" smtClean="0"/>
              <a:t>2.Статистический анализ. Выборка. Распределения.</a:t>
            </a:r>
          </a:p>
        </p:txBody>
      </p:sp>
      <p:pic>
        <p:nvPicPr>
          <p:cNvPr id="15369" name="Picture 9" descr="http://i755.photobucket.com/albums/xx191/theairgunsniper/Camel-Gun-334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2594" y="1585935"/>
            <a:ext cx="76200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10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9600" cy="571480"/>
          </a:xfrm>
        </p:spPr>
        <p:txBody>
          <a:bodyPr anchor="t"/>
          <a:lstStyle/>
          <a:p>
            <a:pPr eaLnBrk="1" hangingPunct="1"/>
            <a:r>
              <a:rPr lang="ru-RU" dirty="0" smtClean="0"/>
              <a:t>2. Выборка. Распределения.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2" y="500042"/>
            <a:ext cx="9144000" cy="6072230"/>
          </a:xfrm>
        </p:spPr>
        <p:txBody>
          <a:bodyPr/>
          <a:lstStyle/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b="1" dirty="0" smtClean="0"/>
              <a:t>Шкала измерений</a:t>
            </a:r>
            <a:r>
              <a:rPr lang="ru-RU" dirty="0" smtClean="0"/>
              <a:t>. существует четыре типа измеритель-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ru-RU" dirty="0" err="1" smtClean="0"/>
              <a:t>ных</a:t>
            </a:r>
            <a:r>
              <a:rPr lang="ru-RU" dirty="0" smtClean="0"/>
              <a:t> шкал: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ru-RU" dirty="0" smtClean="0"/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1) номинативная или </a:t>
            </a:r>
            <a:r>
              <a:rPr lang="ru-RU" b="1" dirty="0" smtClean="0"/>
              <a:t>номинальная</a:t>
            </a:r>
            <a:r>
              <a:rPr lang="ru-RU" dirty="0" smtClean="0"/>
              <a:t> (шкала наименований);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2) </a:t>
            </a:r>
            <a:r>
              <a:rPr lang="ru-RU" b="1" dirty="0" smtClean="0"/>
              <a:t>порядковая</a:t>
            </a:r>
            <a:r>
              <a:rPr lang="ru-RU" dirty="0" smtClean="0"/>
              <a:t>, ординарная, или ранговая, шкала;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3) </a:t>
            </a:r>
            <a:r>
              <a:rPr lang="ru-RU" b="1" dirty="0" smtClean="0"/>
              <a:t>интервальная</a:t>
            </a:r>
            <a:r>
              <a:rPr lang="ru-RU" dirty="0" smtClean="0"/>
              <a:t>, или шкала равных интервалов;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4) шкала равных отношений, или </a:t>
            </a:r>
            <a:r>
              <a:rPr lang="ru-RU" b="1" dirty="0" smtClean="0"/>
              <a:t>шкала отношений </a:t>
            </a:r>
            <a:r>
              <a:rPr lang="en-US" b="1" dirty="0" smtClean="0"/>
              <a:t>– </a:t>
            </a:r>
            <a:r>
              <a:rPr lang="ru-RU" dirty="0" smtClean="0"/>
              <a:t>это числовая шкала с фиксированным нулем, но равные по величине интервалы могут выражать ).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Каждая измерительная шкала может иметь собственные, отличные от других, свойства (</a:t>
            </a:r>
            <a:r>
              <a:rPr lang="ru-RU" dirty="0" err="1" smtClean="0"/>
              <a:t>напр</a:t>
            </a:r>
            <a:r>
              <a:rPr lang="ru-RU" dirty="0" smtClean="0"/>
              <a:t>, показатели нельзя сравнивать, а если можно, то «расстояния» между </a:t>
            </a:r>
            <a:r>
              <a:rPr lang="ru-RU" dirty="0" err="1" smtClean="0"/>
              <a:t>показа-телями</a:t>
            </a:r>
            <a:r>
              <a:rPr lang="ru-RU" dirty="0" smtClean="0"/>
              <a:t> может определяться специальными правилами.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11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9600" cy="571480"/>
          </a:xfrm>
        </p:spPr>
        <p:txBody>
          <a:bodyPr anchor="t"/>
          <a:lstStyle/>
          <a:p>
            <a:pPr eaLnBrk="1" hangingPunct="1"/>
            <a:r>
              <a:rPr lang="ru-RU" dirty="0" smtClean="0"/>
              <a:t>2. Выборка. Распределения.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2" y="500042"/>
            <a:ext cx="9144000" cy="6072230"/>
          </a:xfrm>
        </p:spPr>
        <p:txBody>
          <a:bodyPr/>
          <a:lstStyle/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Измерения, осуществляемые с помощью двух первых шкал, считаются </a:t>
            </a:r>
            <a:r>
              <a:rPr lang="ru-RU" b="1" dirty="0" smtClean="0"/>
              <a:t>качественными</a:t>
            </a:r>
            <a:r>
              <a:rPr lang="ru-RU" dirty="0" smtClean="0"/>
              <a:t>, а осуществляемые с помощью двух последних шкал – </a:t>
            </a:r>
            <a:r>
              <a:rPr lang="ru-RU" b="1" dirty="0" smtClean="0"/>
              <a:t>количественными</a:t>
            </a:r>
            <a:r>
              <a:rPr lang="ru-RU" dirty="0" smtClean="0"/>
              <a:t>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При измерении нельзя одновременно применять разные шкалы к одному признаку. Результат будет искажен и даже неправильный.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b="1" dirty="0" smtClean="0"/>
              <a:t>Номинальная</a:t>
            </a:r>
            <a:r>
              <a:rPr lang="ru-RU" dirty="0" smtClean="0"/>
              <a:t> шкала – это шкала, классифицирующая по названию: </a:t>
            </a:r>
            <a:r>
              <a:rPr lang="ru-RU" dirty="0" err="1" smtClean="0"/>
              <a:t>nomen</a:t>
            </a:r>
            <a:r>
              <a:rPr lang="ru-RU" dirty="0" smtClean="0"/>
              <a:t> (лат.) – имя, название. Название просто отличает один объект от другого. Пример мужчина – </a:t>
            </a:r>
            <a:r>
              <a:rPr lang="ru-RU" dirty="0" err="1" smtClean="0"/>
              <a:t>жен-щина</a:t>
            </a:r>
            <a:r>
              <a:rPr lang="ru-RU" dirty="0" smtClean="0"/>
              <a:t>. Возможный пример – цвет, но цвет можно задавать частотой волны (как быть тогда со смешанным цветом?).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12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9600" cy="571480"/>
          </a:xfrm>
        </p:spPr>
        <p:txBody>
          <a:bodyPr anchor="t"/>
          <a:lstStyle/>
          <a:p>
            <a:pPr eaLnBrk="1" hangingPunct="1"/>
            <a:r>
              <a:rPr lang="ru-RU" dirty="0" smtClean="0"/>
              <a:t>2. Выборка. Распределения.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2" y="500042"/>
            <a:ext cx="9144000" cy="6072230"/>
          </a:xfrm>
        </p:spPr>
        <p:txBody>
          <a:bodyPr/>
          <a:lstStyle/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Простейший случай номинальной шкалы – </a:t>
            </a:r>
            <a:r>
              <a:rPr lang="ru-RU" dirty="0" err="1" smtClean="0"/>
              <a:t>дихотоми-ческая</a:t>
            </a:r>
            <a:r>
              <a:rPr lang="ru-RU" dirty="0" smtClean="0"/>
              <a:t> шкала, состоящая всего лишь из </a:t>
            </a:r>
            <a:r>
              <a:rPr lang="ru-RU" b="1" dirty="0" smtClean="0"/>
              <a:t>0 и 1</a:t>
            </a:r>
            <a:r>
              <a:rPr lang="ru-RU" dirty="0" smtClean="0"/>
              <a:t>, например: брат или сестра; проголосовал «за» или «против» и т. п. 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b="1" dirty="0" smtClean="0"/>
              <a:t>Порядковая</a:t>
            </a:r>
            <a:r>
              <a:rPr lang="ru-RU" dirty="0" smtClean="0"/>
              <a:t> шкала – это шкала, классифицирующая по принципу «больше – меньше». Если в шкале наименований было безразлично, в каком порядке мы расположим объекты, то в порядковой шкале объекты образуют последовательность от «самое малое значение» к ячейке «самое большое значение» (или наоборот).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13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9600" cy="571480"/>
          </a:xfrm>
        </p:spPr>
        <p:txBody>
          <a:bodyPr anchor="t"/>
          <a:lstStyle/>
          <a:p>
            <a:pPr eaLnBrk="1" hangingPunct="1"/>
            <a:r>
              <a:rPr lang="ru-RU" dirty="0" smtClean="0"/>
              <a:t>2. Выборка. Распределения.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2" y="500042"/>
            <a:ext cx="9144000" cy="6072230"/>
          </a:xfrm>
        </p:spPr>
        <p:txBody>
          <a:bodyPr/>
          <a:lstStyle/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В порядковой шкале объекты делятся на классы или разделяются по ячейкам, к ним можно применить понятия «ниже», «выше».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В порядковой шкале должно быть не менее трех классов.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В порядковой шкале истинное «расстояния» между классами неизвестно, но известно, что они образуют последовательность. 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Например, </a:t>
            </a:r>
            <a:r>
              <a:rPr lang="ru-RU" b="1" dirty="0" smtClean="0"/>
              <a:t>оценки на экзам</a:t>
            </a:r>
            <a:r>
              <a:rPr lang="ru-RU" dirty="0" smtClean="0"/>
              <a:t>ене образуют порядковую шкалу. Рабочие </a:t>
            </a:r>
            <a:r>
              <a:rPr lang="ru-RU" b="1" dirty="0" smtClean="0"/>
              <a:t>разряды слесарей </a:t>
            </a:r>
            <a:r>
              <a:rPr lang="ru-RU" dirty="0" smtClean="0"/>
              <a:t>– это тоже порядковая шкала, слесарь 7-го разряда может выполнить более квалифицированную работу, чем слесарь 5-го разряда. 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b="1" dirty="0" smtClean="0"/>
              <a:t>Корабли Военно-морского флота России </a:t>
            </a:r>
            <a:r>
              <a:rPr lang="ru-RU" dirty="0" smtClean="0"/>
              <a:t>разделены на 4 ранга. Соответствующий ранг должен иметь и командир.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14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9600" cy="571480"/>
          </a:xfrm>
        </p:spPr>
        <p:txBody>
          <a:bodyPr anchor="t"/>
          <a:lstStyle/>
          <a:p>
            <a:pPr eaLnBrk="1" hangingPunct="1"/>
            <a:r>
              <a:rPr lang="ru-RU" dirty="0" smtClean="0"/>
              <a:t>2. Выборка. Распределения.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2" y="500042"/>
            <a:ext cx="9144000" cy="1000132"/>
          </a:xfrm>
        </p:spPr>
        <p:txBody>
          <a:bodyPr/>
          <a:lstStyle/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Пример. Корабли 1-го ранга – авианосцы, ракетные и противолодочные крейсеры, некоторые подводные лодки. </a:t>
            </a:r>
          </a:p>
        </p:txBody>
      </p:sp>
      <p:pic>
        <p:nvPicPr>
          <p:cNvPr id="1026" name="Picture 2" descr="H:\Photos\150602 Midway carrier board\via-http207.57.244.141blo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428736"/>
            <a:ext cx="7251413" cy="482672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143240" y="6286520"/>
            <a:ext cx="242886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>
              <a:lnSpc>
                <a:spcPts val="3500"/>
              </a:lnSpc>
              <a:spcBef>
                <a:spcPts val="0"/>
              </a:spcBef>
              <a:buClr>
                <a:srgbClr val="FF9900"/>
              </a:buClr>
              <a:buSzPct val="150000"/>
            </a:pPr>
            <a:r>
              <a:rPr lang="en-US" sz="2400" b="0" kern="0" dirty="0" smtClean="0">
                <a:latin typeface="+mn-lt"/>
                <a:cs typeface="+mn-cs"/>
              </a:rPr>
              <a:t>Midway carrier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15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9600" cy="571480"/>
          </a:xfrm>
        </p:spPr>
        <p:txBody>
          <a:bodyPr anchor="t"/>
          <a:lstStyle/>
          <a:p>
            <a:pPr eaLnBrk="1" hangingPunct="1"/>
            <a:r>
              <a:rPr lang="ru-RU" dirty="0" smtClean="0"/>
              <a:t>2. Выборка. Распределения.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2" y="500042"/>
            <a:ext cx="9144000" cy="6215106"/>
          </a:xfrm>
        </p:spPr>
        <p:txBody>
          <a:bodyPr/>
          <a:lstStyle/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b="1" dirty="0" smtClean="0"/>
              <a:t>Интервальная шкала </a:t>
            </a:r>
            <a:r>
              <a:rPr lang="ru-RU" dirty="0" smtClean="0"/>
              <a:t>– это шкала, классифицирующая по принципу «больше на определенное количество единиц – меньше на определенное количество единиц». Интервальная шкала может быть явно числовой. Кроме того, каждое из возможных значений признака отстоит от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ru-RU" dirty="0" smtClean="0"/>
              <a:t>другого на равном расстоянии. Размер интервала – величина фиксированная и постоянная на всех участках шкалы.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ru-RU" dirty="0" smtClean="0"/>
              <a:t>Пример интервальной шкалы – температура в градусах. </a:t>
            </a:r>
            <a:r>
              <a:rPr lang="ru-RU" dirty="0" err="1" smtClean="0"/>
              <a:t>Рав</a:t>
            </a:r>
            <a:r>
              <a:rPr lang="en-US" dirty="0" smtClean="0"/>
              <a:t>-</a:t>
            </a:r>
            <a:r>
              <a:rPr lang="ru-RU" dirty="0" err="1" smtClean="0"/>
              <a:t>ные</a:t>
            </a:r>
            <a:r>
              <a:rPr lang="ru-RU" dirty="0" smtClean="0"/>
              <a:t> </a:t>
            </a:r>
            <a:r>
              <a:rPr lang="ru-RU" dirty="0" smtClean="0"/>
              <a:t>интервалы на этой шкале соответствуют равному </a:t>
            </a:r>
            <a:r>
              <a:rPr lang="ru-RU" dirty="0" smtClean="0"/>
              <a:t>коли</a:t>
            </a:r>
            <a:r>
              <a:rPr lang="en-US" dirty="0" smtClean="0"/>
              <a:t>-</a:t>
            </a:r>
            <a:r>
              <a:rPr lang="ru-RU" dirty="0" err="1" smtClean="0"/>
              <a:t>честву</a:t>
            </a:r>
            <a:r>
              <a:rPr lang="ru-RU" dirty="0" smtClean="0"/>
              <a:t> </a:t>
            </a:r>
            <a:r>
              <a:rPr lang="ru-RU" dirty="0" smtClean="0"/>
              <a:t>единиц измерений. </a:t>
            </a:r>
            <a:r>
              <a:rPr lang="ru-RU" dirty="0" err="1" smtClean="0"/>
              <a:t>Напр</a:t>
            </a:r>
            <a:r>
              <a:rPr lang="ru-RU" dirty="0" smtClean="0"/>
              <a:t>, </a:t>
            </a:r>
            <a:r>
              <a:rPr lang="en-US" dirty="0" smtClean="0"/>
              <a:t>[</a:t>
            </a:r>
            <a:r>
              <a:rPr lang="ru-RU" dirty="0" smtClean="0"/>
              <a:t>-1</a:t>
            </a:r>
            <a:r>
              <a:rPr lang="en-US" dirty="0" smtClean="0"/>
              <a:t>, 9] </a:t>
            </a:r>
            <a:r>
              <a:rPr lang="ru-RU" dirty="0" smtClean="0"/>
              <a:t>имеет тот же </a:t>
            </a:r>
            <a:r>
              <a:rPr lang="ru-RU" dirty="0" err="1" smtClean="0"/>
              <a:t>интер</a:t>
            </a:r>
            <a:r>
              <a:rPr lang="en-US" dirty="0" smtClean="0"/>
              <a:t>-</a:t>
            </a:r>
            <a:r>
              <a:rPr lang="ru-RU" dirty="0" smtClean="0"/>
              <a:t>вал </a:t>
            </a:r>
            <a:r>
              <a:rPr lang="ru-RU" dirty="0" smtClean="0"/>
              <a:t>температур, что и </a:t>
            </a:r>
            <a:r>
              <a:rPr lang="en-US" dirty="0" smtClean="0"/>
              <a:t>[</a:t>
            </a:r>
            <a:r>
              <a:rPr lang="ru-RU" dirty="0" smtClean="0"/>
              <a:t>100</a:t>
            </a:r>
            <a:r>
              <a:rPr lang="en-US" dirty="0" smtClean="0"/>
              <a:t>, </a:t>
            </a:r>
            <a:r>
              <a:rPr lang="ru-RU" dirty="0" smtClean="0"/>
              <a:t>110</a:t>
            </a:r>
            <a:r>
              <a:rPr lang="en-US" dirty="0" smtClean="0"/>
              <a:t>]</a:t>
            </a:r>
            <a:r>
              <a:rPr lang="ru-RU" dirty="0" smtClean="0"/>
              <a:t>. Логарифмическая шкала измерений не имеет такого свойства. Измерение частоты в герцах – интервальная шкала, измерение громкости звука в </a:t>
            </a:r>
            <a:r>
              <a:rPr lang="ru-RU" dirty="0" err="1" smtClean="0"/>
              <a:t>децибеллах</a:t>
            </a:r>
            <a:r>
              <a:rPr lang="ru-RU" dirty="0" smtClean="0"/>
              <a:t> – </a:t>
            </a:r>
            <a:r>
              <a:rPr lang="ru-RU" dirty="0" err="1" smtClean="0"/>
              <a:t>неинтервальная</a:t>
            </a:r>
            <a:r>
              <a:rPr lang="ru-RU" dirty="0" smtClean="0"/>
              <a:t> шкала.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16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9600" cy="571480"/>
          </a:xfrm>
        </p:spPr>
        <p:txBody>
          <a:bodyPr anchor="t"/>
          <a:lstStyle/>
          <a:p>
            <a:pPr eaLnBrk="1" hangingPunct="1"/>
            <a:r>
              <a:rPr lang="ru-RU" dirty="0" smtClean="0"/>
              <a:t>2. Выборка. Распределения.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2" y="500042"/>
            <a:ext cx="9144000" cy="6072230"/>
          </a:xfrm>
        </p:spPr>
        <p:txBody>
          <a:bodyPr/>
          <a:lstStyle/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Важной особенностью шкалы интервалов является то, что у нее </a:t>
            </a:r>
            <a:r>
              <a:rPr lang="ru-RU" b="1" dirty="0" smtClean="0"/>
              <a:t>нуль может быть условен </a:t>
            </a:r>
            <a:r>
              <a:rPr lang="ru-RU" dirty="0" smtClean="0"/>
              <a:t>и не указывает на </a:t>
            </a:r>
            <a:r>
              <a:rPr lang="ru-RU" dirty="0" err="1" smtClean="0"/>
              <a:t>отсутст-вие</a:t>
            </a:r>
            <a:r>
              <a:rPr lang="ru-RU" dirty="0" smtClean="0"/>
              <a:t> измеряемого свойства. </a:t>
            </a:r>
            <a:r>
              <a:rPr lang="ru-RU" dirty="0" err="1" smtClean="0"/>
              <a:t>Напр</a:t>
            </a:r>
            <a:r>
              <a:rPr lang="ru-RU" dirty="0" smtClean="0"/>
              <a:t>, в шкалах температур Цельсия, Фаренгейта, Кельвина указывается температура объекта, все эти шкалы интервальные, но нули в этих шкалах различные. 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(По Фаренгейту нуль соответствует температуре </a:t>
            </a:r>
            <a:r>
              <a:rPr lang="ru-RU" dirty="0" err="1" smtClean="0"/>
              <a:t>замерза-ния</a:t>
            </a:r>
            <a:r>
              <a:rPr lang="ru-RU" dirty="0" smtClean="0"/>
              <a:t> соляного раствора (лед, вода и раствор хлорида </a:t>
            </a:r>
            <a:r>
              <a:rPr lang="ru-RU" dirty="0" err="1" smtClean="0"/>
              <a:t>аммо-ния</a:t>
            </a:r>
            <a:r>
              <a:rPr lang="ru-RU" dirty="0" smtClean="0"/>
              <a:t> в соотношении 1:1:1. Фаренгейт жил в Данциге и за нуль принял самую низкую температуру зимы 1708/09гг, затем подобрал соответствующий раствор). 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17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9600" cy="571480"/>
          </a:xfrm>
        </p:spPr>
        <p:txBody>
          <a:bodyPr anchor="t"/>
          <a:lstStyle/>
          <a:p>
            <a:pPr eaLnBrk="1" hangingPunct="1"/>
            <a:r>
              <a:rPr lang="ru-RU" dirty="0" smtClean="0"/>
              <a:t>2. Выборка. Распределения.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2" y="500042"/>
            <a:ext cx="9144000" cy="6072230"/>
          </a:xfrm>
        </p:spPr>
        <p:txBody>
          <a:bodyPr/>
          <a:lstStyle/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b="1" dirty="0" smtClean="0"/>
              <a:t>Шкала отношений </a:t>
            </a:r>
            <a:r>
              <a:rPr lang="ru-RU" dirty="0" smtClean="0"/>
              <a:t>классифицирующая объекты </a:t>
            </a:r>
            <a:r>
              <a:rPr lang="ru-RU" dirty="0" err="1" smtClean="0"/>
              <a:t>пропор-ционально</a:t>
            </a:r>
            <a:r>
              <a:rPr lang="ru-RU" dirty="0" smtClean="0"/>
              <a:t> степени выраженности измеряемого свойства.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Особенностью этой шкалы является наличие </a:t>
            </a:r>
            <a:r>
              <a:rPr lang="ru-RU" dirty="0" err="1" smtClean="0"/>
              <a:t>фиксиро-ванного</a:t>
            </a:r>
            <a:r>
              <a:rPr lang="ru-RU" dirty="0" smtClean="0"/>
              <a:t> нуля, который означает полное отсутствие какого-либо свойства или признака. 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Шкала отношений допускает математические операции и использование разнообразных статистических методов.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Шкала близка интервальной, поскольку если фиксировать начало отсчета, то любая интервальная шкала </a:t>
            </a:r>
            <a:r>
              <a:rPr lang="ru-RU" dirty="0" err="1" smtClean="0"/>
              <a:t>превраща-ется</a:t>
            </a:r>
            <a:r>
              <a:rPr lang="ru-RU" dirty="0" smtClean="0"/>
              <a:t> в шкалу отношений. В шкале отношений выполняются точные измерения в физике, химии, биологии, технике.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Но шкала отношений может быть неравномерной, поэтому для перевода в интервальную нужно специальное </a:t>
            </a:r>
            <a:r>
              <a:rPr lang="ru-RU" dirty="0" err="1" smtClean="0"/>
              <a:t>преоб-разование</a:t>
            </a:r>
            <a:r>
              <a:rPr lang="ru-RU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18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2" y="500042"/>
            <a:ext cx="9144000" cy="2428892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b="1" dirty="0" smtClean="0"/>
              <a:t>Первая задача математической статистики </a:t>
            </a:r>
            <a:r>
              <a:rPr lang="ru-RU" dirty="0" smtClean="0"/>
              <a:t>— указать способы </a:t>
            </a:r>
            <a:r>
              <a:rPr lang="ru-RU" b="1" dirty="0" smtClean="0"/>
              <a:t>сбора</a:t>
            </a:r>
            <a:r>
              <a:rPr lang="ru-RU" dirty="0" smtClean="0"/>
              <a:t> и группировки (если данных очень много) статистических данных. 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b="1" dirty="0" smtClean="0"/>
              <a:t>Вторая задача математической статистики </a:t>
            </a:r>
            <a:r>
              <a:rPr lang="ru-RU" dirty="0" smtClean="0"/>
              <a:t>— </a:t>
            </a:r>
            <a:r>
              <a:rPr lang="ru-RU" b="1" dirty="0" smtClean="0"/>
              <a:t>разработать</a:t>
            </a:r>
            <a:r>
              <a:rPr lang="ru-RU" dirty="0" smtClean="0"/>
              <a:t> методы анализа статистических данных в соответствие с целью исследования.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0"/>
            <a:ext cx="82296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 Выборка. Распределения.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http://preview.photoxpress.ru/preview/photoxpress_ru/news_info/268181688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000372"/>
            <a:ext cx="4005053" cy="2933701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85688" y="6072206"/>
            <a:ext cx="885831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Сбор и переработка грибов – это первая и вторая задачи.</a:t>
            </a:r>
          </a:p>
        </p:txBody>
      </p:sp>
      <p:pic>
        <p:nvPicPr>
          <p:cNvPr id="3076" name="Picture 4" descr="http://koffkindom.ru/wp-content/uploads/2016/03/%D0%9F%D1%80%D0%B0%D0%B2%D0%B8%D0%BB%D1%8C%D0%BD%D0%B0%D1%8F-%D1%82%D0%B5%D1%85%D0%BD%D0%B8%D0%BA%D0%B0-%D0%B2%D1%8B%D1%81%D0%B0%D0%B4%D0%BA%D0%B8-%D0%BB%D1%83%D0%BA%D0%B0-16-768x52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3000372"/>
            <a:ext cx="4357718" cy="29505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19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2" y="500042"/>
            <a:ext cx="9144000" cy="6215106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b="1" dirty="0" smtClean="0"/>
              <a:t>Из истории математической статистики</a:t>
            </a:r>
            <a:r>
              <a:rPr lang="ru-RU" dirty="0" smtClean="0"/>
              <a:t>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Одна из книг Ветхого завета – Числа – это </a:t>
            </a:r>
            <a:r>
              <a:rPr lang="ru-RU" b="1" dirty="0" smtClean="0"/>
              <a:t>первое </a:t>
            </a:r>
            <a:r>
              <a:rPr lang="ru-RU" b="1" dirty="0" err="1" smtClean="0"/>
              <a:t>упоми-нание</a:t>
            </a:r>
            <a:r>
              <a:rPr lang="ru-RU" b="1" dirty="0" smtClean="0"/>
              <a:t> статистических данных</a:t>
            </a:r>
            <a:r>
              <a:rPr lang="ru-RU" dirty="0" smtClean="0"/>
              <a:t>. В книге по 12 коленам </a:t>
            </a:r>
            <a:r>
              <a:rPr lang="ru-RU" dirty="0" err="1" smtClean="0"/>
              <a:t>пе-речислены</a:t>
            </a:r>
            <a:r>
              <a:rPr lang="ru-RU" dirty="0" smtClean="0"/>
              <a:t> мужчины от 20 лет, годные к воинской службе. Мужчины 13-го колена с главой Левитом должны быть священниками, к воинской службе не привлекаются и учету не подлежат.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Математическая статистика как наука начинается с работ К. Ф. Гаусса (1777-1855), который на основе теории </a:t>
            </a:r>
            <a:r>
              <a:rPr lang="ru-RU" dirty="0" err="1" smtClean="0"/>
              <a:t>вероятнос-тей</a:t>
            </a:r>
            <a:r>
              <a:rPr lang="ru-RU" dirty="0" smtClean="0"/>
              <a:t> исследовал и обосновал метод наименьших квадратов для построения регрессии.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Основным применением мат. статистики был </a:t>
            </a:r>
            <a:r>
              <a:rPr lang="ru-RU" b="1" dirty="0" smtClean="0"/>
              <a:t>учет </a:t>
            </a:r>
            <a:r>
              <a:rPr lang="ru-RU" b="1" dirty="0" err="1" smtClean="0"/>
              <a:t>насе-ления</a:t>
            </a:r>
            <a:r>
              <a:rPr lang="ru-RU" b="1" dirty="0" smtClean="0"/>
              <a:t> на территориях</a:t>
            </a:r>
            <a:r>
              <a:rPr lang="ru-RU" dirty="0" smtClean="0"/>
              <a:t>, то есть учет рабочей силы и </a:t>
            </a:r>
            <a:r>
              <a:rPr lang="ru-RU" dirty="0" err="1" smtClean="0"/>
              <a:t>потен-циальных</a:t>
            </a:r>
            <a:r>
              <a:rPr lang="ru-RU" dirty="0" smtClean="0"/>
              <a:t> потребителей товаров. В принципе, эти задачи остаются основными и в статистике наших дней.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0"/>
            <a:ext cx="82296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 Выборка. Распределения.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2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9600" cy="571480"/>
          </a:xfrm>
        </p:spPr>
        <p:txBody>
          <a:bodyPr anchor="t"/>
          <a:lstStyle/>
          <a:p>
            <a:pPr eaLnBrk="1" hangingPunct="1"/>
            <a:r>
              <a:rPr lang="ru-RU" dirty="0" smtClean="0"/>
              <a:t>2. Выборка. Распределения.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2" y="500042"/>
            <a:ext cx="9144000" cy="5761037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В любой ситуации </a:t>
            </a:r>
            <a:r>
              <a:rPr lang="ru-RU" b="1" dirty="0" smtClean="0"/>
              <a:t>анализ данных выполняется с некоторой поставленной целью</a:t>
            </a:r>
            <a:r>
              <a:rPr lang="ru-RU" dirty="0" smtClean="0"/>
              <a:t>. Например, требуется обеспечить увеличение продаж товара.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основе статистического исследования лежит множество данных, полученных при измерении одного или </a:t>
            </a:r>
            <a:r>
              <a:rPr lang="ru-RU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несколь-ких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признаков. Реально измеренная совокупность объектов называется </a:t>
            </a: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выборкой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а гипотетически существующая — </a:t>
            </a: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генеральной совокупностью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Генеральная совокупность может быть конечной (число объектов </a:t>
            </a: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= </a:t>
            </a:r>
            <a:r>
              <a:rPr lang="ru-RU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или потенциально бесконечной (</a:t>
            </a: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= ∞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а выборка конечна — она результат ограниченного ряда  наблюдений. 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Число наблюдений , образующих выборку, называется  </a:t>
            </a: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объемом выборки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Если объем выборки  достаточно велик (</a:t>
            </a:r>
            <a:r>
              <a:rPr lang="ru-RU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→ ∞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выборка считается </a:t>
            </a: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большой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в противном случае она называется выборкой </a:t>
            </a: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ограниченного объема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3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9600" cy="571480"/>
          </a:xfrm>
        </p:spPr>
        <p:txBody>
          <a:bodyPr anchor="t"/>
          <a:lstStyle/>
          <a:p>
            <a:pPr eaLnBrk="1" hangingPunct="1"/>
            <a:r>
              <a:rPr lang="ru-RU" dirty="0" smtClean="0"/>
              <a:t>2. Выборка. Распределения.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2" y="500042"/>
            <a:ext cx="9144000" cy="607223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Выборка считается </a:t>
            </a: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малой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если при измерении </a:t>
            </a:r>
            <a:r>
              <a:rPr lang="ru-RU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одномер-ной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случайной величины  объем выборки не превышает 30 (</a:t>
            </a:r>
            <a:r>
              <a:rPr lang="ru-RU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&lt;= 30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а при измерении одновременно нескольких (</a:t>
            </a:r>
            <a:r>
              <a:rPr lang="ru-RU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признаков в многомерном пространстве отношение </a:t>
            </a:r>
            <a:r>
              <a:rPr lang="ru-RU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</a:t>
            </a: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 превышает</a:t>
            </a: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</a:t>
            </a: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Делать выводы по малым выборкам тоже можно, но при этом применяются другие методы и выводы не считаются достаточно надежными.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Разработаны научные методы для построения выборок в социологических исследованиях, в медицине и др. 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Будем считать, что в выборке представлены только </a:t>
            </a:r>
            <a:r>
              <a:rPr lang="ru-RU" dirty="0" err="1" smtClean="0"/>
              <a:t>вещес</a:t>
            </a:r>
            <a:r>
              <a:rPr lang="en-US" dirty="0" smtClean="0"/>
              <a:t>-</a:t>
            </a:r>
            <a:r>
              <a:rPr lang="ru-RU" dirty="0" err="1" smtClean="0"/>
              <a:t>твенные</a:t>
            </a:r>
            <a:r>
              <a:rPr lang="ru-RU" dirty="0" smtClean="0"/>
              <a:t> </a:t>
            </a:r>
            <a:r>
              <a:rPr lang="ru-RU" dirty="0" smtClean="0"/>
              <a:t>числа. Статистика позволяет работать с </a:t>
            </a:r>
            <a:r>
              <a:rPr lang="ru-RU" b="1" dirty="0" smtClean="0"/>
              <a:t>целыми, порядковыми, ранговыми данными</a:t>
            </a:r>
            <a:r>
              <a:rPr lang="ru-RU" dirty="0" smtClean="0"/>
              <a:t>, но мы не будем </a:t>
            </a:r>
            <a:r>
              <a:rPr lang="ru-RU" dirty="0" smtClean="0"/>
              <a:t>рас</a:t>
            </a:r>
            <a:r>
              <a:rPr lang="en-US" dirty="0" smtClean="0"/>
              <a:t>-</a:t>
            </a:r>
            <a:r>
              <a:rPr lang="ru-RU" dirty="0" smtClean="0"/>
              <a:t>сматривать </a:t>
            </a:r>
            <a:r>
              <a:rPr lang="ru-RU" dirty="0" smtClean="0"/>
              <a:t>такие данные.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Числа, из которых состоит выборка, </a:t>
            </a:r>
            <a:r>
              <a:rPr lang="ru-RU" b="1" dirty="0" smtClean="0"/>
              <a:t>являются </a:t>
            </a:r>
            <a:r>
              <a:rPr lang="ru-RU" b="1" dirty="0" err="1" smtClean="0"/>
              <a:t>случайны-ми</a:t>
            </a:r>
            <a:r>
              <a:rPr lang="ru-RU" dirty="0" smtClean="0"/>
              <a:t>, зависящими от конкретного наблюдения.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4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9600" cy="571480"/>
          </a:xfrm>
        </p:spPr>
        <p:txBody>
          <a:bodyPr anchor="t"/>
          <a:lstStyle/>
          <a:p>
            <a:pPr eaLnBrk="1" hangingPunct="1"/>
            <a:r>
              <a:rPr lang="ru-RU" dirty="0" smtClean="0"/>
              <a:t>2. Выборка. Распределения.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2" y="500042"/>
            <a:ext cx="9144000" cy="6072230"/>
          </a:xfrm>
        </p:spPr>
        <p:txBody>
          <a:bodyPr/>
          <a:lstStyle/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Различают выборки </a:t>
            </a:r>
            <a:r>
              <a:rPr lang="ru-RU" b="1" dirty="0" smtClean="0"/>
              <a:t>зависимые (связные) </a:t>
            </a:r>
            <a:r>
              <a:rPr lang="ru-RU" dirty="0" smtClean="0"/>
              <a:t>и </a:t>
            </a:r>
            <a:r>
              <a:rPr lang="ru-RU" b="1" dirty="0" smtClean="0"/>
              <a:t>независимые (несвязные).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Выборки называются </a:t>
            </a:r>
            <a:r>
              <a:rPr lang="ru-RU" b="1" dirty="0" smtClean="0"/>
              <a:t>независимыми</a:t>
            </a:r>
            <a:r>
              <a:rPr lang="ru-RU" b="1" i="1" dirty="0" smtClean="0"/>
              <a:t>, </a:t>
            </a:r>
            <a:r>
              <a:rPr lang="ru-RU" dirty="0" smtClean="0"/>
              <a:t>если процедура эксперимента и полученные результаты измерения признака у испытуемых одной выборки не оказывают влияния на эксперимент и результаты измерения этого же признака у испытуемых (респондентов) другой выборки. И выборки называются </a:t>
            </a:r>
            <a:r>
              <a:rPr lang="ru-RU" b="1" dirty="0" smtClean="0"/>
              <a:t>зависимыми</a:t>
            </a:r>
            <a:r>
              <a:rPr lang="ru-RU" b="1" i="1" dirty="0" smtClean="0"/>
              <a:t>, </a:t>
            </a:r>
            <a:r>
              <a:rPr lang="ru-RU" dirty="0" smtClean="0"/>
              <a:t>если процедура эксперимента и полученные результаты измерения некоторого признака, проведенные на одной выборке, оказывают влияние на другую.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err="1" smtClean="0"/>
              <a:t>Напр</a:t>
            </a:r>
            <a:r>
              <a:rPr lang="ru-RU" dirty="0" smtClean="0"/>
              <a:t>, при опросе ознакомление опрашиваемых с </a:t>
            </a:r>
            <a:r>
              <a:rPr lang="ru-RU" dirty="0" err="1" smtClean="0"/>
              <a:t>преды-дущими</a:t>
            </a:r>
            <a:r>
              <a:rPr lang="ru-RU" dirty="0" smtClean="0"/>
              <a:t> результатами влияет на результат. 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5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9600" cy="571480"/>
          </a:xfrm>
        </p:spPr>
        <p:txBody>
          <a:bodyPr anchor="t"/>
          <a:lstStyle/>
          <a:p>
            <a:pPr eaLnBrk="1" hangingPunct="1"/>
            <a:r>
              <a:rPr lang="ru-RU" dirty="0" smtClean="0"/>
              <a:t>2. Выборка. Распределения.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2" y="500042"/>
            <a:ext cx="9144000" cy="6072230"/>
          </a:xfrm>
        </p:spPr>
        <p:txBody>
          <a:bodyPr/>
          <a:lstStyle/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Следует подчеркнуть, что одна и та же группа </a:t>
            </a:r>
            <a:r>
              <a:rPr lang="ru-RU" dirty="0" err="1" smtClean="0"/>
              <a:t>испытуе-мых</a:t>
            </a:r>
            <a:r>
              <a:rPr lang="ru-RU" dirty="0" smtClean="0"/>
              <a:t>, на которой дважды проводилось социологическое обследование (пусть даже разных показателей, признаков, особенностей) считается зависимой выборкой.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Другое требование – выборка должна </a:t>
            </a:r>
            <a:r>
              <a:rPr lang="ru-RU" b="1" dirty="0" smtClean="0"/>
              <a:t>как можно более полно отражать характеристики</a:t>
            </a:r>
            <a:r>
              <a:rPr lang="ru-RU" dirty="0" smtClean="0"/>
              <a:t> изучаемой генеральной совокупности. Это свойство выборки называется </a:t>
            </a:r>
            <a:r>
              <a:rPr lang="ru-RU" b="1" dirty="0" err="1" smtClean="0"/>
              <a:t>репрезен-тативностью</a:t>
            </a:r>
            <a:r>
              <a:rPr lang="ru-RU" dirty="0" smtClean="0"/>
              <a:t>. Репрезентативная, или представительная, выборка – это такая выборка, в которой все основные </a:t>
            </a:r>
            <a:r>
              <a:rPr lang="ru-RU" dirty="0" err="1" smtClean="0"/>
              <a:t>приз-наки</a:t>
            </a:r>
            <a:r>
              <a:rPr lang="ru-RU" dirty="0" smtClean="0"/>
              <a:t> генеральной совокупности представлены </a:t>
            </a:r>
            <a:r>
              <a:rPr lang="ru-RU" dirty="0" err="1" smtClean="0"/>
              <a:t>приблизи-тельно</a:t>
            </a:r>
            <a:r>
              <a:rPr lang="ru-RU" dirty="0" smtClean="0"/>
              <a:t> в той же пропорции и с той же частотой, с которой данный признак выступает в рассматриваемой генеральной совокупности.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6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9600" cy="571480"/>
          </a:xfrm>
        </p:spPr>
        <p:txBody>
          <a:bodyPr anchor="t"/>
          <a:lstStyle/>
          <a:p>
            <a:pPr eaLnBrk="1" hangingPunct="1"/>
            <a:r>
              <a:rPr lang="ru-RU" dirty="0" smtClean="0"/>
              <a:t>2. Выборка. Распределения.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2" y="500042"/>
            <a:ext cx="9144000" cy="6072230"/>
          </a:xfrm>
        </p:spPr>
        <p:txBody>
          <a:bodyPr/>
          <a:lstStyle/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В той степени, в какой выборка является </a:t>
            </a:r>
            <a:r>
              <a:rPr lang="ru-RU" dirty="0" err="1" smtClean="0"/>
              <a:t>репрезентатив-ной</a:t>
            </a:r>
            <a:r>
              <a:rPr lang="ru-RU" dirty="0" smtClean="0"/>
              <a:t>, выводы, основанные на изучении этой выборки,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ru-RU" dirty="0" smtClean="0"/>
              <a:t>можно с большой долей уверенности считать </a:t>
            </a:r>
            <a:r>
              <a:rPr lang="ru-RU" dirty="0" err="1" smtClean="0"/>
              <a:t>применимы-ми</a:t>
            </a:r>
            <a:r>
              <a:rPr lang="ru-RU" dirty="0" smtClean="0"/>
              <a:t> ко всей генеральной совокупности.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Вопрос: </a:t>
            </a:r>
            <a:r>
              <a:rPr lang="ru-RU" b="1" dirty="0" smtClean="0"/>
              <a:t>как сформировать репрезентативную выборку? 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С точки зрения статистики репрезентативность выборки означает, что представленное в выборке распределение изучаемых признаков соответствует (с определенной долей погрешности) их распределению в генеральной совокупности.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Распространены два метода, обеспечивающие </a:t>
            </a:r>
            <a:r>
              <a:rPr lang="ru-RU" dirty="0" err="1" smtClean="0"/>
              <a:t>репрезен-тативность</a:t>
            </a:r>
            <a:r>
              <a:rPr lang="ru-RU" dirty="0" smtClean="0"/>
              <a:t> выборки.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7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9600" cy="571480"/>
          </a:xfrm>
        </p:spPr>
        <p:txBody>
          <a:bodyPr anchor="t"/>
          <a:lstStyle/>
          <a:p>
            <a:pPr eaLnBrk="1" hangingPunct="1"/>
            <a:r>
              <a:rPr lang="ru-RU" dirty="0" smtClean="0"/>
              <a:t>2. Выборка. Распределения.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2" y="500042"/>
            <a:ext cx="9144000" cy="6072230"/>
          </a:xfrm>
        </p:spPr>
        <p:txBody>
          <a:bodyPr/>
          <a:lstStyle/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Первый – </a:t>
            </a:r>
            <a:r>
              <a:rPr lang="ru-RU" b="1" dirty="0" smtClean="0"/>
              <a:t>метод формирования простой случайной выборки</a:t>
            </a:r>
            <a:r>
              <a:rPr lang="ru-RU" dirty="0" smtClean="0"/>
              <a:t> отобранных из генеральной совокупности таким образом, чтобы каждый элемент этой совокупности имел бы равную вероятность попасть в выборку. Полученная таким образом выборка называется </a:t>
            </a:r>
            <a:r>
              <a:rPr lang="ru-RU" b="1" dirty="0" smtClean="0"/>
              <a:t>простой случайной выборкой</a:t>
            </a:r>
            <a:r>
              <a:rPr lang="ru-RU" dirty="0" smtClean="0"/>
              <a:t>. Получить простую случайную выборку можно генерацией случайных чисел.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Второй метод основывается на понятии  </a:t>
            </a:r>
            <a:r>
              <a:rPr lang="ru-RU" b="1" dirty="0" err="1" smtClean="0"/>
              <a:t>стратифициро-ванной</a:t>
            </a:r>
            <a:r>
              <a:rPr lang="ru-RU" b="1" dirty="0" smtClean="0"/>
              <a:t> случайной выборки</a:t>
            </a:r>
            <a:r>
              <a:rPr lang="ru-RU" dirty="0" smtClean="0"/>
              <a:t>. Для этого элементы </a:t>
            </a:r>
            <a:r>
              <a:rPr lang="ru-RU" dirty="0" err="1" smtClean="0"/>
              <a:t>генера-льной</a:t>
            </a:r>
            <a:r>
              <a:rPr lang="ru-RU" dirty="0" smtClean="0"/>
              <a:t> совокупности разделяются на страты (группы) в соответствии с некоторыми характеристиками.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8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9600" cy="571480"/>
          </a:xfrm>
        </p:spPr>
        <p:txBody>
          <a:bodyPr anchor="t"/>
          <a:lstStyle/>
          <a:p>
            <a:pPr eaLnBrk="1" hangingPunct="1"/>
            <a:r>
              <a:rPr lang="ru-RU" dirty="0" smtClean="0"/>
              <a:t>2. Выборка. Распределения.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42"/>
            <a:ext cx="9143968" cy="5929354"/>
          </a:xfrm>
        </p:spPr>
        <p:txBody>
          <a:bodyPr/>
          <a:lstStyle/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Например, при исследовании поведения покупателей генеральную совокупность желательно разбить на группы, различающиеся по доходам, половому признаку, возрасту (ввести группы возрастов), по социальному положению и даже по месту жительства. 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Если произведена такая разбивка совокупности и </a:t>
            </a:r>
            <a:r>
              <a:rPr lang="ru-RU" dirty="0" err="1" smtClean="0"/>
              <a:t>случай-ная</a:t>
            </a:r>
            <a:r>
              <a:rPr lang="ru-RU" dirty="0" smtClean="0"/>
              <a:t> выборка производится отдельно из каждой группы (страты), то полученная в итоге выборка носит название </a:t>
            </a:r>
            <a:r>
              <a:rPr lang="ru-RU" b="1" dirty="0" smtClean="0"/>
              <a:t>стратифицированной случайной выборки</a:t>
            </a:r>
            <a:r>
              <a:rPr lang="ru-RU" dirty="0" smtClean="0"/>
              <a:t>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Перед исследователем стоит вопрос об объеме выборки. Очевидно, что </a:t>
            </a:r>
            <a:r>
              <a:rPr lang="ru-RU" dirty="0" err="1" smtClean="0"/>
              <a:t>б</a:t>
            </a:r>
            <a:r>
              <a:rPr lang="ru-RU" b="1" dirty="0" err="1" smtClean="0"/>
              <a:t>О</a:t>
            </a:r>
            <a:r>
              <a:rPr lang="ru-RU" dirty="0" err="1" smtClean="0"/>
              <a:t>льший</a:t>
            </a:r>
            <a:r>
              <a:rPr lang="ru-RU" dirty="0" smtClean="0"/>
              <a:t> объем выборки, позволяет получить более надежные результаты. Но увеличение объема может увеличить время обработки данных.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9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9600" cy="571480"/>
          </a:xfrm>
        </p:spPr>
        <p:txBody>
          <a:bodyPr anchor="t"/>
          <a:lstStyle/>
          <a:p>
            <a:pPr eaLnBrk="1" hangingPunct="1"/>
            <a:r>
              <a:rPr lang="ru-RU" dirty="0" smtClean="0"/>
              <a:t>2. Выборка. Распределения.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2" y="500042"/>
            <a:ext cx="9144000" cy="6072230"/>
          </a:xfrm>
        </p:spPr>
        <p:txBody>
          <a:bodyPr/>
          <a:lstStyle/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Кроме того, объем выборки зависит от тех статистических методов, которые предполагается использовать. Одни методы требуют большого количества испытуемых в выборке, другие могут применяться при относительно небольшом их количестве. 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Например, некоторые непараметрические критерии различий могут использоваться при сравнении групп численностью в 5–7 человек, а факторный анализ наиболее достоверен, если объем выборки составит около 100 человек. 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ru-RU" dirty="0" smtClean="0"/>
              <a:t>Для социологических исследований желательно, чтобы численность выборки была не менее 30-35 испытуемых.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5847</TotalTime>
  <Words>1510</Words>
  <Application>Microsoft Office PowerPoint</Application>
  <PresentationFormat>Экран (4:3)</PresentationFormat>
  <Paragraphs>102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blank</vt:lpstr>
      <vt:lpstr>2.Статистический анализ. Выборка. Распределения.</vt:lpstr>
      <vt:lpstr>2. Выборка. Распределения.</vt:lpstr>
      <vt:lpstr>2. Выборка. Распределения.</vt:lpstr>
      <vt:lpstr>2. Выборка. Распределения.</vt:lpstr>
      <vt:lpstr>2. Выборка. Распределения.</vt:lpstr>
      <vt:lpstr>2. Выборка. Распределения.</vt:lpstr>
      <vt:lpstr>2. Выборка. Распределения.</vt:lpstr>
      <vt:lpstr>2. Выборка. Распределения.</vt:lpstr>
      <vt:lpstr>2. Выборка. Распределения.</vt:lpstr>
      <vt:lpstr>2. Выборка. Распределения.</vt:lpstr>
      <vt:lpstr>2. Выборка. Распределения.</vt:lpstr>
      <vt:lpstr>2. Выборка. Распределения.</vt:lpstr>
      <vt:lpstr>2. Выборка. Распределения.</vt:lpstr>
      <vt:lpstr>2. Выборка. Распределения.</vt:lpstr>
      <vt:lpstr>2. Выборка. Распределения.</vt:lpstr>
      <vt:lpstr>2. Выборка. Распределения.</vt:lpstr>
      <vt:lpstr>2. Выборка. Распределения.</vt:lpstr>
      <vt:lpstr>Слайд 18</vt:lpstr>
      <vt:lpstr>Слайд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user</cp:lastModifiedBy>
  <cp:revision>593</cp:revision>
  <dcterms:created xsi:type="dcterms:W3CDTF">1601-01-01T00:00:00Z</dcterms:created>
  <dcterms:modified xsi:type="dcterms:W3CDTF">2018-02-12T13:16:44Z</dcterms:modified>
</cp:coreProperties>
</file>