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97"/>
  </p:notesMasterIdLst>
  <p:sldIdLst>
    <p:sldId id="398" r:id="rId2"/>
    <p:sldId id="401" r:id="rId3"/>
    <p:sldId id="403" r:id="rId4"/>
    <p:sldId id="399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21" r:id="rId21"/>
    <p:sldId id="420" r:id="rId22"/>
    <p:sldId id="439" r:id="rId23"/>
    <p:sldId id="440" r:id="rId24"/>
    <p:sldId id="441" r:id="rId25"/>
    <p:sldId id="442" r:id="rId26"/>
    <p:sldId id="443" r:id="rId27"/>
    <p:sldId id="444" r:id="rId28"/>
    <p:sldId id="422" r:id="rId29"/>
    <p:sldId id="419" r:id="rId30"/>
    <p:sldId id="438" r:id="rId31"/>
    <p:sldId id="428" r:id="rId32"/>
    <p:sldId id="429" r:id="rId33"/>
    <p:sldId id="431" r:id="rId34"/>
    <p:sldId id="433" r:id="rId35"/>
    <p:sldId id="432" r:id="rId36"/>
    <p:sldId id="434" r:id="rId37"/>
    <p:sldId id="430" r:id="rId38"/>
    <p:sldId id="435" r:id="rId39"/>
    <p:sldId id="426" r:id="rId40"/>
    <p:sldId id="427" r:id="rId41"/>
    <p:sldId id="436" r:id="rId42"/>
    <p:sldId id="437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6" r:id="rId51"/>
    <p:sldId id="452" r:id="rId52"/>
    <p:sldId id="457" r:id="rId53"/>
    <p:sldId id="485" r:id="rId54"/>
    <p:sldId id="486" r:id="rId55"/>
    <p:sldId id="458" r:id="rId56"/>
    <p:sldId id="461" r:id="rId57"/>
    <p:sldId id="462" r:id="rId58"/>
    <p:sldId id="463" r:id="rId59"/>
    <p:sldId id="464" r:id="rId60"/>
    <p:sldId id="465" r:id="rId61"/>
    <p:sldId id="466" r:id="rId62"/>
    <p:sldId id="487" r:id="rId63"/>
    <p:sldId id="467" r:id="rId64"/>
    <p:sldId id="468" r:id="rId65"/>
    <p:sldId id="475" r:id="rId66"/>
    <p:sldId id="476" r:id="rId67"/>
    <p:sldId id="482" r:id="rId68"/>
    <p:sldId id="477" r:id="rId69"/>
    <p:sldId id="478" r:id="rId70"/>
    <p:sldId id="479" r:id="rId71"/>
    <p:sldId id="480" r:id="rId72"/>
    <p:sldId id="481" r:id="rId73"/>
    <p:sldId id="469" r:id="rId74"/>
    <p:sldId id="470" r:id="rId75"/>
    <p:sldId id="471" r:id="rId76"/>
    <p:sldId id="472" r:id="rId77"/>
    <p:sldId id="473" r:id="rId78"/>
    <p:sldId id="474" r:id="rId79"/>
    <p:sldId id="483" r:id="rId80"/>
    <p:sldId id="484" r:id="rId81"/>
    <p:sldId id="488" r:id="rId82"/>
    <p:sldId id="489" r:id="rId83"/>
    <p:sldId id="490" r:id="rId84"/>
    <p:sldId id="491" r:id="rId85"/>
    <p:sldId id="492" r:id="rId86"/>
    <p:sldId id="493" r:id="rId87"/>
    <p:sldId id="494" r:id="rId88"/>
    <p:sldId id="495" r:id="rId89"/>
    <p:sldId id="496" r:id="rId90"/>
    <p:sldId id="497" r:id="rId91"/>
    <p:sldId id="498" r:id="rId92"/>
    <p:sldId id="499" r:id="rId93"/>
    <p:sldId id="500" r:id="rId94"/>
    <p:sldId id="501" r:id="rId95"/>
    <p:sldId id="502" r:id="rId9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FF0000"/>
    <a:srgbClr val="FF9999"/>
    <a:srgbClr val="FFCC99"/>
    <a:srgbClr val="BDF2FD"/>
    <a:srgbClr val="DDDDDD"/>
    <a:srgbClr val="FF9C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4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71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8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7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2BD85EF-B5DB-4B3F-AD1B-8694A0DE5C6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1987DA9-907C-449C-9CC4-B1C6DB2E0857}" type="datetimeFigureOut">
              <a:rPr lang="ru-RU" smtClean="0"/>
              <a:pPr/>
              <a:t>07.02.2018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1987DA9-907C-449C-9CC4-B1C6DB2E0857}" type="datetimeFigureOut">
              <a:rPr lang="ru-RU" smtClean="0"/>
              <a:pPr/>
              <a:t>07.02.2018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1987DA9-907C-449C-9CC4-B1C6DB2E0857}" type="datetimeFigureOut">
              <a:rPr lang="ru-RU" smtClean="0"/>
              <a:pPr/>
              <a:t>07.02.2018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/>
          <a:lstStyle>
            <a:lvl1pPr>
              <a:defRPr sz="3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19749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1987DA9-907C-449C-9CC4-B1C6DB2E0857}" type="datetimeFigureOut">
              <a:rPr lang="ru-RU" smtClean="0"/>
              <a:pPr/>
              <a:t>07.02.2018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1987DA9-907C-449C-9CC4-B1C6DB2E0857}" type="datetimeFigureOut">
              <a:rPr lang="ru-RU" smtClean="0"/>
              <a:pPr/>
              <a:t>07.02.2018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1987DA9-907C-449C-9CC4-B1C6DB2E0857}" type="datetimeFigureOut">
              <a:rPr lang="ru-RU" smtClean="0"/>
              <a:pPr/>
              <a:t>07.02.2018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1987DA9-907C-449C-9CC4-B1C6DB2E0857}" type="datetimeFigureOut">
              <a:rPr lang="ru-RU" smtClean="0"/>
              <a:pPr/>
              <a:t>07.02.2018</a:t>
            </a:fld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1987DA9-907C-449C-9CC4-B1C6DB2E0857}" type="datetimeFigureOut">
              <a:rPr lang="ru-RU" smtClean="0"/>
              <a:pPr/>
              <a:t>07.02.2018</a:t>
            </a:fld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1987DA9-907C-449C-9CC4-B1C6DB2E0857}" type="datetimeFigureOut">
              <a:rPr lang="ru-RU" smtClean="0"/>
              <a:pPr/>
              <a:t>07.02.2018</a:t>
            </a:fld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1987DA9-907C-449C-9CC4-B1C6DB2E0857}" type="datetimeFigureOut">
              <a:rPr lang="ru-RU" smtClean="0"/>
              <a:pPr/>
              <a:t>07.02.2018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1987DA9-907C-449C-9CC4-B1C6DB2E0857}" type="datetimeFigureOut">
              <a:rPr lang="ru-RU" smtClean="0"/>
              <a:pPr/>
              <a:t>07.02.2018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0"/>
            <a:ext cx="8229600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57232"/>
            <a:ext cx="9144000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9652" y="6286520"/>
            <a:ext cx="63340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0" indent="0" algn="l" rtl="0" eaLnBrk="1" fontAlgn="base" hangingPunct="1">
        <a:lnSpc>
          <a:spcPts val="4000"/>
        </a:lnSpc>
        <a:spcBef>
          <a:spcPts val="0"/>
        </a:spcBef>
        <a:spcAft>
          <a:spcPct val="0"/>
        </a:spcAft>
        <a:buFontTx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4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gif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gif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.gif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7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53.jpeg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5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1.gif"/><Relationship Id="rId4" Type="http://schemas.openxmlformats.org/officeDocument/2006/relationships/oleObject" Target="../embeddings/oleObject5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1.gif"/><Relationship Id="rId4" Type="http://schemas.openxmlformats.org/officeDocument/2006/relationships/oleObject" Target="../embeddings/oleObject6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.gif"/><Relationship Id="rId4" Type="http://schemas.openxmlformats.org/officeDocument/2006/relationships/oleObject" Target="../embeddings/oleObject6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image" Target="../media/image1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image" Target="../media/image1.gi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87.png"/><Relationship Id="rId4" Type="http://schemas.openxmlformats.org/officeDocument/2006/relationships/image" Target="../media/image1.gi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.gi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gi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.gi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gi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08.png"/><Relationship Id="rId4" Type="http://schemas.openxmlformats.org/officeDocument/2006/relationships/oleObject" Target="../embeddings/oleObject82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oleObject" Target="../embeddings/oleObject8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9.emf"/><Relationship Id="rId5" Type="http://schemas.openxmlformats.org/officeDocument/2006/relationships/image" Target="../media/image118.emf"/><Relationship Id="rId4" Type="http://schemas.openxmlformats.org/officeDocument/2006/relationships/image" Target="../media/image1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126.png"/><Relationship Id="rId7" Type="http://schemas.openxmlformats.org/officeDocument/2006/relationships/image" Target="../media/image1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9.emf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88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89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92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93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94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oleObject" Target="../embeddings/oleObject10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49.jpeg"/><Relationship Id="rId4" Type="http://schemas.openxmlformats.org/officeDocument/2006/relationships/oleObject" Target="../embeddings/oleObject104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51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oleObject" Target="../embeddings/oleObject106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154.jpeg"/><Relationship Id="rId4" Type="http://schemas.openxmlformats.org/officeDocument/2006/relationships/oleObject" Target="../embeddings/oleObject107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57.png"/><Relationship Id="rId5" Type="http://schemas.openxmlformats.org/officeDocument/2006/relationships/image" Target="../media/image156.jpeg"/><Relationship Id="rId4" Type="http://schemas.openxmlformats.org/officeDocument/2006/relationships/oleObject" Target="../embeddings/oleObject10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31E11E1A-8B7A-4B9B-8B2C-B672C15D24EE}" type="slidenum">
              <a:rPr lang="ru-RU" altLang="en-US" sz="1200">
                <a:latin typeface="+mj-lt"/>
              </a:rPr>
              <a:pPr>
                <a:defRPr/>
              </a:pPr>
              <a:t>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2844" y="0"/>
            <a:ext cx="9144000" cy="714375"/>
          </a:xfrm>
        </p:spPr>
        <p:txBody>
          <a:bodyPr anchor="t"/>
          <a:lstStyle/>
          <a:p>
            <a:pPr eaLnBrk="1" hangingPunct="1"/>
            <a:r>
              <a:rPr lang="en-US" sz="4000" dirty="0" smtClean="0"/>
              <a:t>3</a:t>
            </a:r>
            <a:r>
              <a:rPr lang="ru-RU" sz="4000" dirty="0" smtClean="0"/>
              <a:t>.Описательные </a:t>
            </a:r>
            <a:r>
              <a:rPr lang="ru-RU" sz="4000" dirty="0" smtClean="0"/>
              <a:t>статистики</a:t>
            </a:r>
          </a:p>
        </p:txBody>
      </p:sp>
      <p:pic>
        <p:nvPicPr>
          <p:cNvPr id="2" name="Picture 2" descr="http://electrik.info/uploads/posts/2015-11/1446564123_lazernyy-nivelir-u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49" y="1928802"/>
            <a:ext cx="8967745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857235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ru-RU" sz="2400" dirty="0" smtClean="0"/>
              <a:t>Найдем аналитически точку пересечения двух отрезков    (</a:t>
            </a:r>
            <a:r>
              <a:rPr lang="en-US" sz="2400" dirty="0" smtClean="0"/>
              <a:t>x0, y0</a:t>
            </a:r>
            <a:r>
              <a:rPr lang="ru-RU" sz="2400" dirty="0" smtClean="0"/>
              <a:t>) </a:t>
            </a:r>
          </a:p>
        </p:txBody>
      </p:sp>
      <p:pic>
        <p:nvPicPr>
          <p:cNvPr id="38916" name="Picture 4" descr="C:\Users\НН\Documents\Интервал с коорд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357298"/>
            <a:ext cx="4257675" cy="2714625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4214818"/>
            <a:ext cx="45720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400" b="0" kern="0" dirty="0" smtClean="0">
                <a:latin typeface="+mn-lt"/>
                <a:cs typeface="+mn-cs"/>
              </a:rPr>
              <a:t>Решение системы уравнений: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5857884" y="1571612"/>
          <a:ext cx="2730361" cy="1857388"/>
        </p:xfrm>
        <a:graphic>
          <a:graphicData uri="http://schemas.openxmlformats.org/presentationml/2006/ole">
            <p:oleObj spid="_x0000_s38917" name="Формула" r:id="rId4" imgW="1866600" imgH="126972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42844" y="4714884"/>
          <a:ext cx="4577336" cy="2000264"/>
        </p:xfrm>
        <a:graphic>
          <a:graphicData uri="http://schemas.openxmlformats.org/presentationml/2006/ole">
            <p:oleObj spid="_x0000_s38918" name="Формула" r:id="rId5" imgW="2006280" imgH="876240" progId="Equation.3">
              <p:embed/>
            </p:oleObj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715008" y="3857628"/>
            <a:ext cx="321467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400" b="0" kern="0" dirty="0" smtClean="0">
                <a:latin typeface="+mn-lt"/>
                <a:cs typeface="+mn-cs"/>
              </a:rPr>
              <a:t>Для нашей задачи: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429388" y="4357694"/>
          <a:ext cx="1863720" cy="1006454"/>
        </p:xfrm>
        <a:graphic>
          <a:graphicData uri="http://schemas.openxmlformats.org/presentationml/2006/ole">
            <p:oleObj spid="_x0000_s38919" name="Формула" r:id="rId6" imgW="1130040" imgH="609480" progId="Equation.3">
              <p:embed/>
            </p:oleObj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500694" y="5500702"/>
            <a:ext cx="207170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400" b="0" kern="0" dirty="0" smtClean="0">
                <a:latin typeface="+mn-lt"/>
                <a:cs typeface="+mn-cs"/>
              </a:rPr>
              <a:t>Мода равна: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7643834" y="5500702"/>
          <a:ext cx="1109662" cy="377825"/>
        </p:xfrm>
        <a:graphic>
          <a:graphicData uri="http://schemas.openxmlformats.org/presentationml/2006/ole">
            <p:oleObj spid="_x0000_s38920" name="Формула" r:id="rId7" imgW="6728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b="1" dirty="0" smtClean="0"/>
              <a:t>Медиана</a:t>
            </a:r>
            <a:r>
              <a:rPr lang="ru-RU" sz="2400" dirty="0" smtClean="0"/>
              <a:t> – это значение признака, которое делит </a:t>
            </a:r>
            <a:r>
              <a:rPr lang="ru-RU" sz="2400" dirty="0" err="1" smtClean="0"/>
              <a:t>упорядо-ченное</a:t>
            </a:r>
            <a:r>
              <a:rPr lang="ru-RU" sz="2400" dirty="0" smtClean="0"/>
              <a:t> (ранжированное) множество данных выборки </a:t>
            </a:r>
            <a:r>
              <a:rPr lang="ru-RU" sz="2400" dirty="0" err="1" smtClean="0"/>
              <a:t>попо-лам</a:t>
            </a:r>
            <a:r>
              <a:rPr lang="ru-RU" sz="2400" dirty="0" smtClean="0"/>
              <a:t> так, что одна половина всех значений оказывается меньше медианы, а другая - больше. Таким образом, </a:t>
            </a:r>
            <a:r>
              <a:rPr lang="ru-RU" sz="2400" dirty="0" err="1" smtClean="0"/>
              <a:t>пер-вым</a:t>
            </a:r>
            <a:r>
              <a:rPr lang="ru-RU" sz="2400" dirty="0" smtClean="0"/>
              <a:t> шагом при определении медианы является </a:t>
            </a:r>
            <a:r>
              <a:rPr lang="ru-RU" sz="2400" dirty="0" err="1" smtClean="0"/>
              <a:t>упорядо-чивание</a:t>
            </a:r>
            <a:r>
              <a:rPr lang="ru-RU" sz="2400" dirty="0" smtClean="0"/>
              <a:t> всех значений по возрастанию (или убыванию).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Медиана вычисляется следующим образом: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- если данные содержат нечетное число значений </a:t>
            </a:r>
            <a:r>
              <a:rPr lang="ru-RU" sz="2400" dirty="0" smtClean="0"/>
              <a:t>(1, 2, 2, 30, 150), </a:t>
            </a:r>
            <a:r>
              <a:rPr lang="ru-RU" sz="2400" dirty="0" smtClean="0"/>
              <a:t>то медиана - это центральное значение, здесь </a:t>
            </a:r>
            <a:r>
              <a:rPr lang="ru-RU" sz="2400" dirty="0" smtClean="0"/>
              <a:t>3;</a:t>
            </a: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dirty="0" smtClean="0"/>
              <a:t>- если данные содержат четное число значений (5, 8, 9, 11), то медиана – это точка, лежащая посередине между двумя центральными значениями, здесь 8.5. </a:t>
            </a:r>
          </a:p>
        </p:txBody>
      </p:sp>
      <p:pic>
        <p:nvPicPr>
          <p:cNvPr id="73730" name="Picture 2" descr="http://mywishlist.ru/pic/i/wish/orig/002/178/974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5143512"/>
            <a:ext cx="3571880" cy="16430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b="1" dirty="0" smtClean="0"/>
              <a:t>Среднее выборочное </a:t>
            </a:r>
            <a:r>
              <a:rPr lang="ru-RU" sz="2400" dirty="0" smtClean="0"/>
              <a:t>- определяется как сумма всех</a:t>
            </a:r>
          </a:p>
          <a:p>
            <a:pPr>
              <a:lnSpc>
                <a:spcPts val="3000"/>
              </a:lnSpc>
              <a:buNone/>
            </a:pPr>
            <a:r>
              <a:rPr lang="ru-RU" sz="2400" dirty="0" smtClean="0"/>
              <a:t>значений измеренного признака, деленная на количество суммированных значений</a:t>
            </a:r>
            <a:r>
              <a:rPr lang="ru-RU" sz="2400" dirty="0" smtClean="0"/>
              <a:t>. Среднее выборочное может отличаться от медианы.</a:t>
            </a: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dirty="0" smtClean="0"/>
              <a:t>На величину среднего влияют значения </a:t>
            </a:r>
            <a:r>
              <a:rPr lang="ru-RU" sz="2400" dirty="0" smtClean="0"/>
              <a:t>показателя на всей выборке. На медиану влияет ранжирование показателя.</a:t>
            </a: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dirty="0" smtClean="0"/>
              <a:t>Среднее </a:t>
            </a:r>
            <a:r>
              <a:rPr lang="ru-RU" sz="2400" dirty="0" smtClean="0"/>
              <a:t>выборочное – аналог математического ожидания случайной величины.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Каждая </a:t>
            </a:r>
            <a:r>
              <a:rPr lang="ru-RU" sz="2400" dirty="0" smtClean="0"/>
              <a:t>мера центральной тенденции обладает </a:t>
            </a:r>
            <a:r>
              <a:rPr lang="ru-RU" sz="2400" dirty="0" err="1" smtClean="0"/>
              <a:t>характери-стиками</a:t>
            </a:r>
            <a:r>
              <a:rPr lang="ru-RU" sz="2400" dirty="0" smtClean="0"/>
              <a:t>, которые делают ее ценной в определенных задачах.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Для номинальных данных наиболее подходящей мерой центральной тенденции является мода.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Для порядковых и метрических переменных, </a:t>
            </a:r>
            <a:r>
              <a:rPr lang="ru-RU" sz="2400" dirty="0" err="1" smtClean="0"/>
              <a:t>распределе-ние</a:t>
            </a:r>
            <a:r>
              <a:rPr lang="ru-RU" sz="2400" dirty="0" smtClean="0"/>
              <a:t> которых унимодальное и симметричное, мода, медиана и среднее совпадают.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Чем больше отклонение от симметричности, тем больше расхождение между значениями этих мер центральной тенденции.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По этому расхождению можно судить о том, насколько симметрично распределение генеральной совокупности.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Использование среднего ограничивается тем, что на его величину влияет каждое отдельное значение. Среднее значение очень чувствительно к «выбросам» - экстремально малым или большим значениям в выборке.</a:t>
            </a:r>
          </a:p>
          <a:p>
            <a:pPr>
              <a:lnSpc>
                <a:spcPts val="3000"/>
              </a:lnSpc>
            </a:pPr>
            <a:r>
              <a:rPr lang="ru-RU" sz="2400" b="1" dirty="0" smtClean="0"/>
              <a:t>Квантили</a:t>
            </a:r>
            <a:r>
              <a:rPr lang="ru-RU" sz="24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Помимо мер центральной тенденции в прикладной статистике широко используются квантили </a:t>
            </a:r>
            <a:r>
              <a:rPr lang="ru-RU" sz="2400" dirty="0" smtClean="0"/>
              <a:t>распределения и их частные случаи: </a:t>
            </a:r>
            <a:r>
              <a:rPr lang="ru-RU" sz="2400" dirty="0" err="1" smtClean="0"/>
              <a:t>процентили</a:t>
            </a:r>
            <a:r>
              <a:rPr lang="ru-RU" sz="2400" dirty="0" smtClean="0"/>
              <a:t>, </a:t>
            </a:r>
            <a:r>
              <a:rPr lang="ru-RU" sz="2400" dirty="0" smtClean="0"/>
              <a:t>децили, квартили</a:t>
            </a:r>
            <a:r>
              <a:rPr lang="ru-RU" sz="24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Для наблюдений одним </a:t>
            </a:r>
            <a:r>
              <a:rPr lang="ru-RU" sz="2400" dirty="0" smtClean="0"/>
              <a:t>из </a:t>
            </a:r>
            <a:r>
              <a:rPr lang="ru-RU" sz="2400" dirty="0" smtClean="0"/>
              <a:t>наиболее </a:t>
            </a:r>
            <a:r>
              <a:rPr lang="ru-RU" sz="2400" dirty="0" smtClean="0"/>
              <a:t>полезных описаний </a:t>
            </a:r>
            <a:r>
              <a:rPr lang="ru-RU" sz="2400" dirty="0" smtClean="0"/>
              <a:t> являются квантили. 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Квантиль - общее понятие, а </a:t>
            </a:r>
            <a:r>
              <a:rPr lang="ru-RU" sz="2400" dirty="0" err="1" smtClean="0"/>
              <a:t>процентили</a:t>
            </a:r>
            <a:r>
              <a:rPr lang="ru-RU" sz="2400" dirty="0" smtClean="0"/>
              <a:t>, децили </a:t>
            </a:r>
            <a:r>
              <a:rPr lang="ru-RU" sz="2400" dirty="0" smtClean="0"/>
              <a:t>и </a:t>
            </a:r>
            <a:r>
              <a:rPr lang="ru-RU" sz="2400" dirty="0" err="1" smtClean="0"/>
              <a:t>квар</a:t>
            </a:r>
            <a:r>
              <a:rPr lang="ru-RU" sz="2400" dirty="0" smtClean="0"/>
              <a:t>-</a:t>
            </a:r>
            <a:endParaRPr lang="ru-RU" sz="2400" dirty="0" smtClean="0"/>
          </a:p>
          <a:p>
            <a:pPr>
              <a:lnSpc>
                <a:spcPts val="3000"/>
              </a:lnSpc>
              <a:buNone/>
            </a:pPr>
            <a:r>
              <a:rPr lang="ru-RU" sz="2400" dirty="0" smtClean="0"/>
              <a:t>тили </a:t>
            </a:r>
            <a:r>
              <a:rPr lang="ru-RU" sz="2400" dirty="0" smtClean="0"/>
              <a:t>– три его частных случая.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Квантиль - это точка на числовой оси измеренного </a:t>
            </a:r>
            <a:r>
              <a:rPr lang="ru-RU" sz="2400" dirty="0" err="1" smtClean="0"/>
              <a:t>приз-нака</a:t>
            </a:r>
            <a:r>
              <a:rPr lang="ru-RU" sz="2400" dirty="0" smtClean="0"/>
              <a:t>, которая делит всю совокупность упорядоченных измерений на две группы с </a:t>
            </a:r>
            <a:r>
              <a:rPr lang="ru-RU" sz="2400" dirty="0" smtClean="0"/>
              <a:t>заданным </a:t>
            </a:r>
            <a:r>
              <a:rPr lang="ru-RU" sz="2400" dirty="0" smtClean="0"/>
              <a:t>соотношением </a:t>
            </a:r>
            <a:r>
              <a:rPr lang="ru-RU" sz="2400" dirty="0" smtClean="0"/>
              <a:t> </a:t>
            </a:r>
            <a:r>
              <a:rPr lang="ru-RU" sz="2400" dirty="0" err="1" smtClean="0"/>
              <a:t>коли-чества</a:t>
            </a:r>
            <a:r>
              <a:rPr lang="ru-RU" sz="2400" dirty="0" smtClean="0"/>
              <a:t> объектов. </a:t>
            </a:r>
            <a:r>
              <a:rPr lang="ru-RU" sz="2400" dirty="0" smtClean="0"/>
              <a:t>Медиана – </a:t>
            </a:r>
            <a:r>
              <a:rPr lang="ru-RU" sz="2400" dirty="0" smtClean="0"/>
              <a:t>50% (пятидесяти процентный) квантиль. </a:t>
            </a:r>
            <a:r>
              <a:rPr lang="ru-RU" sz="2400" dirty="0" smtClean="0"/>
              <a:t>Это значение признака, которое делит </a:t>
            </a:r>
            <a:r>
              <a:rPr lang="ru-RU" sz="2400" dirty="0" smtClean="0"/>
              <a:t>все </a:t>
            </a:r>
            <a:r>
              <a:rPr lang="ru-RU" sz="2400" dirty="0" err="1" smtClean="0"/>
              <a:t>изме-ренные</a:t>
            </a:r>
            <a:r>
              <a:rPr lang="ru-RU" sz="2400" dirty="0" smtClean="0"/>
              <a:t> объекты </a:t>
            </a:r>
            <a:r>
              <a:rPr lang="ru-RU" sz="2400" dirty="0" smtClean="0"/>
              <a:t>на </a:t>
            </a:r>
            <a:r>
              <a:rPr lang="ru-RU" sz="2400" dirty="0" smtClean="0"/>
              <a:t>две группы с равной численностью. </a:t>
            </a:r>
            <a:endParaRPr lang="ru-RU" sz="2400" dirty="0" smtClean="0"/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dirty="0" err="1" smtClean="0"/>
              <a:t>Процентили</a:t>
            </a:r>
            <a:r>
              <a:rPr lang="ru-RU" sz="2400" dirty="0" smtClean="0"/>
              <a:t> </a:t>
            </a:r>
            <a:r>
              <a:rPr lang="ru-RU" sz="2400" dirty="0" smtClean="0"/>
              <a:t>- это 99 точек - значений признака, которые делят упорядоченное (по возрастанию) множество </a:t>
            </a:r>
            <a:r>
              <a:rPr lang="ru-RU" sz="2400" dirty="0" err="1" smtClean="0"/>
              <a:t>наблю-дений</a:t>
            </a:r>
            <a:r>
              <a:rPr lang="ru-RU" sz="2400" dirty="0" smtClean="0"/>
              <a:t> на 100 частей, равных по численности. Определение</a:t>
            </a:r>
          </a:p>
          <a:p>
            <a:pPr>
              <a:lnSpc>
                <a:spcPts val="3000"/>
              </a:lnSpc>
              <a:buNone/>
            </a:pPr>
            <a:r>
              <a:rPr lang="ru-RU" sz="2400" dirty="0" smtClean="0"/>
              <a:t>конкретного значения </a:t>
            </a:r>
            <a:r>
              <a:rPr lang="ru-RU" sz="2400" dirty="0" err="1" smtClean="0"/>
              <a:t>процентиля</a:t>
            </a:r>
            <a:r>
              <a:rPr lang="ru-RU" sz="2400" dirty="0" smtClean="0"/>
              <a:t> аналогично </a:t>
            </a:r>
            <a:r>
              <a:rPr lang="ru-RU" sz="2400" dirty="0" err="1" smtClean="0"/>
              <a:t>определе-нию</a:t>
            </a:r>
            <a:r>
              <a:rPr lang="ru-RU" sz="2400" dirty="0" smtClean="0"/>
              <a:t> медианы.</a:t>
            </a:r>
          </a:p>
          <a:p>
            <a:pPr>
              <a:lnSpc>
                <a:spcPts val="3000"/>
              </a:lnSpc>
              <a:buNone/>
            </a:pPr>
            <a:r>
              <a:rPr lang="ru-RU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Например, при определении 10-го </a:t>
            </a:r>
            <a:r>
              <a:rPr lang="ru-RU" sz="2400" dirty="0" err="1" smtClean="0"/>
              <a:t>процентиля</a:t>
            </a:r>
            <a:r>
              <a:rPr lang="ru-RU" sz="2400" dirty="0" smtClean="0"/>
              <a:t>, Р10, </a:t>
            </a:r>
            <a:r>
              <a:rPr lang="ru-RU" sz="2400" dirty="0" err="1" smtClean="0"/>
              <a:t>сна-чала</a:t>
            </a:r>
            <a:r>
              <a:rPr lang="ru-RU" sz="2400" dirty="0" smtClean="0"/>
              <a:t> </a:t>
            </a:r>
            <a:r>
              <a:rPr lang="ru-RU" sz="2400" dirty="0" smtClean="0"/>
              <a:t>все значения признака упорядочиваются по </a:t>
            </a:r>
            <a:r>
              <a:rPr lang="ru-RU" sz="2400" dirty="0" err="1" smtClean="0"/>
              <a:t>возраста-нию</a:t>
            </a:r>
            <a:r>
              <a:rPr lang="ru-RU" sz="2400" dirty="0" smtClean="0"/>
              <a:t>. Затем отсчитывается 10% испытуемых, </a:t>
            </a:r>
            <a:r>
              <a:rPr lang="ru-RU" sz="2400" dirty="0" smtClean="0"/>
              <a:t>имеющих меньшие значения признака </a:t>
            </a:r>
            <a:r>
              <a:rPr lang="ru-RU" sz="2400" dirty="0" smtClean="0"/>
              <a:t>(слева на графике). Р10 будет соответствовать тому значению признака, который отделяет эти 10% </a:t>
            </a:r>
            <a:r>
              <a:rPr lang="ru-RU" sz="2400" dirty="0" smtClean="0"/>
              <a:t>испытуемых объектов </a:t>
            </a:r>
            <a:r>
              <a:rPr lang="ru-RU" sz="2400" dirty="0" smtClean="0"/>
              <a:t>от остальных 90%.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Например, на основе </a:t>
            </a:r>
            <a:r>
              <a:rPr lang="ru-RU" sz="2400" dirty="0" err="1" smtClean="0"/>
              <a:t>процентилей</a:t>
            </a:r>
            <a:r>
              <a:rPr lang="ru-RU" sz="2400" dirty="0" smtClean="0"/>
              <a:t> определяются </a:t>
            </a:r>
            <a:r>
              <a:rPr lang="ru-RU" sz="2400" dirty="0" err="1" smtClean="0"/>
              <a:t>процен-тильные</a:t>
            </a:r>
            <a:r>
              <a:rPr lang="ru-RU" sz="2400" dirty="0" smtClean="0"/>
              <a:t> </a:t>
            </a:r>
            <a:r>
              <a:rPr lang="ru-RU" sz="2400" dirty="0" smtClean="0"/>
              <a:t>баллы участников тестирования.</a:t>
            </a:r>
          </a:p>
          <a:p>
            <a:pPr>
              <a:lnSpc>
                <a:spcPts val="3000"/>
              </a:lnSpc>
            </a:pPr>
            <a:r>
              <a:rPr lang="ru-RU" sz="2400" b="1" dirty="0" smtClean="0"/>
              <a:t>Дециль</a:t>
            </a:r>
            <a:r>
              <a:rPr lang="ru-RU" sz="2400" dirty="0" smtClean="0"/>
              <a:t> характеризует распределение величин </a:t>
            </a:r>
            <a:r>
              <a:rPr lang="ru-RU" sz="2400" dirty="0" err="1" smtClean="0"/>
              <a:t>совокуп-ности</a:t>
            </a:r>
            <a:r>
              <a:rPr lang="ru-RU" sz="2400" dirty="0" smtClean="0"/>
              <a:t>, при которой девять значений дециля делят ее на десять равных </a:t>
            </a:r>
            <a:r>
              <a:rPr lang="ru-RU" sz="2400" dirty="0" smtClean="0"/>
              <a:t>частей – это 10-ти процентный </a:t>
            </a:r>
            <a:r>
              <a:rPr lang="ru-RU" sz="2400" dirty="0" err="1" smtClean="0"/>
              <a:t>процентиль</a:t>
            </a:r>
            <a:r>
              <a:rPr lang="ru-RU" sz="24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 </a:t>
            </a:r>
            <a:r>
              <a:rPr lang="ru-RU" sz="2400" dirty="0" smtClean="0"/>
              <a:t>Любая из этих десяти частей составляет 1/10 всей совокупности. Так, первый дециль отделяет 10 % наименьших величин, лежащих ниже дециля</a:t>
            </a:r>
          </a:p>
          <a:p>
            <a:pPr>
              <a:lnSpc>
                <a:spcPts val="3000"/>
              </a:lnSpc>
              <a:buNone/>
            </a:pPr>
            <a:r>
              <a:rPr lang="ru-RU" sz="2400" dirty="0" smtClean="0"/>
              <a:t>от 90 % наибольших величин, лежащих выше дециля.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b="1" dirty="0" smtClean="0"/>
              <a:t>Квартили</a:t>
            </a:r>
            <a:r>
              <a:rPr lang="ru-RU" sz="2400" dirty="0" smtClean="0"/>
              <a:t> - это 3 точки - значения признака (25, 50, 75 % наблюдений), которые делят упорядоченное (по </a:t>
            </a:r>
            <a:r>
              <a:rPr lang="ru-RU" sz="2400" dirty="0" err="1" smtClean="0"/>
              <a:t>возраста-нию</a:t>
            </a:r>
            <a:r>
              <a:rPr lang="ru-RU" sz="2400" dirty="0" smtClean="0"/>
              <a:t>) множество наблюдений на 4 равные по численности части. Первый квартиль соответствует 25-му </a:t>
            </a:r>
            <a:r>
              <a:rPr lang="ru-RU" sz="2400" dirty="0" err="1" smtClean="0"/>
              <a:t>процентилю</a:t>
            </a:r>
            <a:r>
              <a:rPr lang="ru-RU" sz="2400" dirty="0" smtClean="0"/>
              <a:t>, второй - 50-му </a:t>
            </a:r>
            <a:r>
              <a:rPr lang="ru-RU" sz="2400" dirty="0" err="1" smtClean="0"/>
              <a:t>процентилю</a:t>
            </a:r>
            <a:r>
              <a:rPr lang="ru-RU" sz="2400" dirty="0" smtClean="0"/>
              <a:t> (медиане), третий квартиль соответствует 75-му </a:t>
            </a:r>
            <a:r>
              <a:rPr lang="ru-RU" sz="2400" dirty="0" err="1" smtClean="0"/>
              <a:t>процентилю</a:t>
            </a:r>
            <a:r>
              <a:rPr lang="ru-RU" sz="24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ru-RU" sz="2400" dirty="0" err="1" smtClean="0"/>
              <a:t>Интерквартильным</a:t>
            </a:r>
            <a:r>
              <a:rPr lang="ru-RU" sz="2400" dirty="0" smtClean="0"/>
              <a:t> размахом называется разность между третьей и первой квартилями, то есть между 25 и 75 % наблюдений.</a:t>
            </a:r>
          </a:p>
        </p:txBody>
      </p:sp>
      <p:pic>
        <p:nvPicPr>
          <p:cNvPr id="69634" name="Picture 2" descr="https://classconnection.s3.amazonaws.com/32/flashcards/3638032/jpg/normal_quartiles_600-148420C021551F9D58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3929066"/>
            <a:ext cx="6939651" cy="28336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Меры центральной тенденции говорят о концентрации группы значений на числовой шкале. Каждая мера дает такое значение, которое «представляет» в каком-то смысле все оценки, группы. В этом случае пренебрегают </a:t>
            </a:r>
            <a:r>
              <a:rPr lang="ru-RU" sz="2400" dirty="0" err="1" smtClean="0"/>
              <a:t>различи-ями</a:t>
            </a:r>
            <a:r>
              <a:rPr lang="ru-RU" sz="2400" dirty="0" smtClean="0"/>
              <a:t>, существующими между отдельными значениями.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Для измерения вариации оценок внутри группы требуются другие описательные статистики. Рассмотрим несколько статистических характеристик, которые служат мерами изменчивости в группе данных.</a:t>
            </a:r>
          </a:p>
          <a:p>
            <a:pPr>
              <a:lnSpc>
                <a:spcPts val="3000"/>
              </a:lnSpc>
            </a:pPr>
            <a:r>
              <a:rPr lang="ru-RU" sz="2400" b="1" dirty="0" smtClean="0"/>
              <a:t>Размах</a:t>
            </a:r>
            <a:r>
              <a:rPr lang="ru-RU" sz="2400" dirty="0" smtClean="0"/>
              <a:t> - измеряет на числовой шкале расстояние, в пределах которого изменяются оценки. Существуют </a:t>
            </a:r>
            <a:r>
              <a:rPr lang="ru-RU" sz="2400" dirty="0" err="1" smtClean="0"/>
              <a:t>неско-лько</a:t>
            </a:r>
            <a:r>
              <a:rPr lang="ru-RU" sz="2400" dirty="0" smtClean="0"/>
              <a:t> иные определения размаха, разграничим размахи на два типа: включающий и исключающий.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Исключающий размах - это разность максимального и минимального значении в группе.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Так исключающий размах значений 0, 2, 3, 5, 8 равен 8-0 = 8.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Включающий размах - это разность между естественной верхней границей интервала, содержащего максимальное значение, и естественной нижней границей интервала,</a:t>
            </a:r>
          </a:p>
          <a:p>
            <a:pPr>
              <a:lnSpc>
                <a:spcPts val="3000"/>
              </a:lnSpc>
              <a:buNone/>
            </a:pPr>
            <a:r>
              <a:rPr lang="ru-RU" sz="2400" dirty="0" smtClean="0"/>
              <a:t>включающего минимальное значение.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Пример. Рост пяти мальчиков округляется до ближайших целых см. Получены следующие значения: 150, 155, 157, 165, 168 см. Ввиду округления фактический рост самого низкого мальчика находится между 149,5 и 150 см и действительная нижняя граница равна 149,5 см.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Верхняя граница интервала, содержащего максимальное значение, составляет 168,5 см.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Таким образом, включающий размах равен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168,5 - 149,5 = 19, т.е. на единицу больше, чем 168-150.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Размах - грубая, но распространенной мера изменчивости.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571500"/>
          </a:xfrm>
        </p:spPr>
        <p:txBody>
          <a:bodyPr anchor="t"/>
          <a:lstStyle/>
          <a:p>
            <a:r>
              <a:rPr lang="ru-RU" sz="3600" dirty="0" smtClean="0"/>
              <a:t>5. Оценки мат ожидания и дисперсии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Очень важной мерой изменчивости является </a:t>
            </a:r>
            <a:r>
              <a:rPr lang="ru-RU" sz="2400" b="1" dirty="0" smtClean="0"/>
              <a:t>оценка  дисперсии</a:t>
            </a:r>
            <a:r>
              <a:rPr lang="ru-RU" sz="2400" dirty="0" smtClean="0"/>
              <a:t>. Ее также называют </a:t>
            </a:r>
            <a:r>
              <a:rPr lang="ru-RU" sz="2400" b="1" dirty="0" smtClean="0"/>
              <a:t>выборочной дисперсией</a:t>
            </a:r>
            <a:r>
              <a:rPr lang="ru-RU" sz="24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Выборочная дисперсия (термин введен Фишером) - мера</a:t>
            </a:r>
          </a:p>
          <a:p>
            <a:pPr>
              <a:lnSpc>
                <a:spcPts val="3000"/>
              </a:lnSpc>
              <a:buNone/>
            </a:pPr>
            <a:r>
              <a:rPr lang="ru-RU" sz="2400" dirty="0" smtClean="0"/>
              <a:t>изменчивости для данных из шкалы отношений, </a:t>
            </a:r>
            <a:r>
              <a:rPr lang="ru-RU" sz="2400" dirty="0" err="1" smtClean="0"/>
              <a:t>пропорци-ональная</a:t>
            </a:r>
            <a:r>
              <a:rPr lang="ru-RU" sz="2400" dirty="0" smtClean="0"/>
              <a:t> сумме квадратов отклонений измеренных </a:t>
            </a:r>
            <a:r>
              <a:rPr lang="ru-RU" sz="2400" dirty="0" err="1" smtClean="0"/>
              <a:t>значе-ний</a:t>
            </a:r>
            <a:r>
              <a:rPr lang="ru-RU" sz="2400" dirty="0" smtClean="0"/>
              <a:t> от их арифметического среднего. </a:t>
            </a:r>
          </a:p>
          <a:p>
            <a:pPr>
              <a:lnSpc>
                <a:spcPts val="3000"/>
              </a:lnSpc>
              <a:buNone/>
            </a:pPr>
            <a:r>
              <a:rPr lang="ru-RU" sz="2400" dirty="0" smtClean="0"/>
              <a:t>Чем больше изменчивость в данных, тем больше </a:t>
            </a:r>
            <a:r>
              <a:rPr lang="ru-RU" sz="2400" dirty="0" err="1" smtClean="0"/>
              <a:t>отклоне-ния</a:t>
            </a:r>
            <a:r>
              <a:rPr lang="ru-RU" sz="2400" dirty="0" smtClean="0"/>
              <a:t> значений от среднего, тем больше величина дисперсии.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Мерой изменчивости, тесно связанной с дисперсией, является стандартное отклонение.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Стандартное отклонение (среднеквадратическое отклонение, сигма) – квадратный корень из дисперсии.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lvl="0"/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28625"/>
            <a:ext cx="9144000" cy="2357438"/>
          </a:xfrm>
        </p:spPr>
        <p:txBody>
          <a:bodyPr/>
          <a:lstStyle/>
          <a:p>
            <a:pPr marL="0" indent="0" eaLnBrk="1" hangingPunct="1">
              <a:lnSpc>
                <a:spcPts val="2800"/>
              </a:lnSpc>
              <a:spcBef>
                <a:spcPts val="0"/>
              </a:spcBef>
            </a:pPr>
            <a:r>
              <a:rPr lang="ru-RU" sz="2400" b="1" dirty="0" smtClean="0"/>
              <a:t>Нормальное распределение.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</a:pPr>
            <a:r>
              <a:rPr lang="ru-RU" sz="2400" dirty="0" smtClean="0"/>
              <a:t>Нормальный закон распределения играет важнейшую ролей в статистических методах. </a:t>
            </a:r>
            <a:r>
              <a:rPr lang="ru-RU" sz="2400" dirty="0" smtClean="0"/>
              <a:t>Функция плотности</a:t>
            </a:r>
            <a:r>
              <a:rPr lang="ru-RU" sz="2400" dirty="0" smtClean="0"/>
              <a:t> </a:t>
            </a:r>
            <a:r>
              <a:rPr lang="ru-RU" sz="2400" dirty="0" smtClean="0"/>
              <a:t>нормального распределения на графике выражается в виде кривой </a:t>
            </a:r>
            <a:r>
              <a:rPr lang="ru-RU" sz="2400" dirty="0" err="1" smtClean="0"/>
              <a:t>колоколообразной</a:t>
            </a:r>
            <a:r>
              <a:rPr lang="ru-RU" sz="2400" dirty="0" smtClean="0"/>
              <a:t> формы (кривая Гаусса).</a:t>
            </a:r>
          </a:p>
          <a:p>
            <a:pPr>
              <a:lnSpc>
                <a:spcPts val="2800"/>
              </a:lnSpc>
            </a:pPr>
            <a:r>
              <a:rPr lang="ru-RU" sz="2400" b="1" dirty="0" smtClean="0"/>
              <a:t>Функция плотности нормального распределения</a:t>
            </a:r>
            <a:endParaRPr lang="ru-RU" sz="2400" b="1" dirty="0" smtClean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7614" y="2714620"/>
            <a:ext cx="577190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571500"/>
          </a:xfrm>
        </p:spPr>
        <p:txBody>
          <a:bodyPr anchor="t"/>
          <a:lstStyle/>
          <a:p>
            <a:r>
              <a:rPr lang="ru-RU" sz="3600" dirty="0" smtClean="0"/>
              <a:t>5. Оценки мат ожидания и дисперсии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Функция результатов наблюдений                                </a:t>
            </a:r>
            <a:r>
              <a:rPr lang="ru-RU" sz="2400" dirty="0" err="1" smtClean="0"/>
              <a:t>зна</a:t>
            </a:r>
            <a:r>
              <a:rPr lang="ru-RU" sz="2400" dirty="0" smtClean="0"/>
              <a:t>- </a:t>
            </a:r>
            <a:r>
              <a:rPr lang="ru-RU" sz="2400" dirty="0" err="1" smtClean="0"/>
              <a:t>чения</a:t>
            </a:r>
            <a:r>
              <a:rPr lang="ru-RU" sz="2400" dirty="0" smtClean="0"/>
              <a:t> которой близки к неизвестному значению </a:t>
            </a:r>
            <a:r>
              <a:rPr lang="ru-RU" sz="2400" dirty="0" err="1" smtClean="0"/>
              <a:t>характери-стики</a:t>
            </a:r>
            <a:r>
              <a:rPr lang="ru-RU" sz="2400" dirty="0" smtClean="0"/>
              <a:t> </a:t>
            </a:r>
            <a:r>
              <a:rPr lang="ru-RU" sz="2400" b="1" i="1" dirty="0" smtClean="0"/>
              <a:t>а</a:t>
            </a:r>
            <a:r>
              <a:rPr lang="ru-RU" sz="2400" dirty="0" smtClean="0"/>
              <a:t>, называется </a:t>
            </a:r>
            <a:r>
              <a:rPr lang="ru-RU" sz="2400" b="1" dirty="0" smtClean="0"/>
              <a:t>точечной оценкой </a:t>
            </a:r>
            <a:r>
              <a:rPr lang="ru-RU" sz="2400" dirty="0" smtClean="0"/>
              <a:t>этой характеристики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dirty="0" smtClean="0"/>
              <a:t>Для одной и той же характеристики можно предложить разные точечные оценки. Необходимо иметь критерии сравнения оценок, для суждения об их качестве.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Оценка			      , как функция случайных результатов наблюдений                       , сама является случайной величиной. Значения    , найденные по разным сериям наблюдений, могут отличаться от истинного значения характеристики </a:t>
            </a:r>
            <a:r>
              <a:rPr lang="ru-RU" sz="2400" b="1" i="1" dirty="0" smtClean="0"/>
              <a:t>а</a:t>
            </a:r>
            <a:r>
              <a:rPr lang="ru-RU" sz="2400" dirty="0" smtClean="0"/>
              <a:t> в ту или другую сторону.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dirty="0" smtClean="0"/>
              <a:t> Естественно потребовать, чтобы оценка систематически не завышала и не занижала оцениваемое значение, а с ростом числа наблюдений становилась более точной.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000628" y="4000504"/>
          <a:ext cx="249238" cy="285750"/>
        </p:xfrm>
        <a:graphic>
          <a:graphicData uri="http://schemas.openxmlformats.org/presentationml/2006/ole">
            <p:oleObj spid="_x0000_s64514" name="Формула" r:id="rId3" imgW="177480" imgH="203040" progId="Equation.3">
              <p:embed/>
            </p:oleObj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4044950" y="3571875"/>
          <a:ext cx="1625600" cy="428625"/>
        </p:xfrm>
        <a:graphic>
          <a:graphicData uri="http://schemas.openxmlformats.org/presentationml/2006/ole">
            <p:oleObj spid="_x0000_s64515" name="Формула" r:id="rId4" imgW="1155600" imgH="30456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571604" y="3214686"/>
          <a:ext cx="2571768" cy="428628"/>
        </p:xfrm>
        <a:graphic>
          <a:graphicData uri="http://schemas.openxmlformats.org/presentationml/2006/ole">
            <p:oleObj spid="_x0000_s64516" name="Формула" r:id="rId5" imgW="1828800" imgH="30456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500694" y="500042"/>
          <a:ext cx="2571768" cy="428628"/>
        </p:xfrm>
        <a:graphic>
          <a:graphicData uri="http://schemas.openxmlformats.org/presentationml/2006/ole">
            <p:oleObj spid="_x0000_s64517" name="Формула" r:id="rId6" imgW="182880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571500"/>
          </a:xfrm>
        </p:spPr>
        <p:txBody>
          <a:bodyPr anchor="t"/>
          <a:lstStyle/>
          <a:p>
            <a:r>
              <a:rPr lang="ru-RU" sz="3600" dirty="0" smtClean="0"/>
              <a:t>5. Оценки мат ожидания и дисперсии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5572143"/>
          </a:xfrm>
        </p:spPr>
        <p:txBody>
          <a:bodyPr/>
          <a:lstStyle/>
          <a:p>
            <a:r>
              <a:rPr lang="ru-RU" sz="2400" dirty="0" smtClean="0"/>
              <a:t>Оценка называется </a:t>
            </a:r>
            <a:r>
              <a:rPr lang="ru-RU" sz="2400" b="1" dirty="0" smtClean="0"/>
              <a:t>несмещенной</a:t>
            </a:r>
            <a:r>
              <a:rPr lang="ru-RU" sz="2400" i="1" dirty="0" smtClean="0"/>
              <a:t>, если ее </a:t>
            </a:r>
            <a:r>
              <a:rPr lang="ru-RU" sz="2400" dirty="0" smtClean="0"/>
              <a:t>математическое ожидание равно оцениваемой величине:</a:t>
            </a:r>
            <a:r>
              <a:rPr lang="ru-RU" sz="2400" i="1" dirty="0" smtClean="0"/>
              <a:t> </a:t>
            </a:r>
          </a:p>
          <a:p>
            <a:r>
              <a:rPr lang="ru-RU" sz="2400" dirty="0" smtClean="0"/>
              <a:t> В противном случае оценку называют </a:t>
            </a:r>
            <a:r>
              <a:rPr lang="ru-RU" sz="2400" b="1" dirty="0" smtClean="0"/>
              <a:t>смещенной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Оценка называется </a:t>
            </a:r>
            <a:r>
              <a:rPr lang="ru-RU" sz="2400" b="1" dirty="0" smtClean="0"/>
              <a:t>состоятельной</a:t>
            </a:r>
            <a:r>
              <a:rPr lang="ru-RU" sz="2400" dirty="0" smtClean="0"/>
              <a:t>, если при увеличении</a:t>
            </a:r>
          </a:p>
          <a:p>
            <a:pPr>
              <a:buNone/>
            </a:pPr>
            <a:r>
              <a:rPr lang="ru-RU" sz="2400" dirty="0" smtClean="0"/>
              <a:t>числа наблюдений она сходится по вероятности к </a:t>
            </a:r>
            <a:r>
              <a:rPr lang="ru-RU" sz="2400" dirty="0" err="1" smtClean="0"/>
              <a:t>оценива-емой</a:t>
            </a:r>
            <a:r>
              <a:rPr lang="ru-RU" sz="2400" dirty="0" smtClean="0"/>
              <a:t> величине, т.е. для любого сколь угодно малого </a:t>
            </a:r>
          </a:p>
          <a:p>
            <a:pPr>
              <a:lnSpc>
                <a:spcPts val="3000"/>
              </a:lnSpc>
              <a:buNone/>
            </a:pPr>
            <a:endParaRPr lang="ru-RU" sz="2400" dirty="0" smtClean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571604" y="3643314"/>
          <a:ext cx="4035425" cy="534988"/>
        </p:xfrm>
        <a:graphic>
          <a:graphicData uri="http://schemas.openxmlformats.org/presentationml/2006/ole">
            <p:oleObj spid="_x0000_s63492" name="Формула" r:id="rId3" imgW="2869920" imgH="38088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6215074" y="1142984"/>
          <a:ext cx="1054100" cy="322262"/>
        </p:xfrm>
        <a:graphic>
          <a:graphicData uri="http://schemas.openxmlformats.org/presentationml/2006/ole">
            <p:oleObj spid="_x0000_s63493" name="Формула" r:id="rId4" imgW="749160" imgH="22860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8143900" y="3214686"/>
          <a:ext cx="677862" cy="320675"/>
        </p:xfrm>
        <a:graphic>
          <a:graphicData uri="http://schemas.openxmlformats.org/presentationml/2006/ole">
            <p:oleObj spid="_x0000_s63494" name="Формула" r:id="rId5" imgW="482400" imgH="228600" progId="Equation.3">
              <p:embed/>
            </p:oleObj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4357694"/>
            <a:ext cx="914400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latinLnBrk="0">
              <a:lnSpc>
                <a:spcPts val="4000"/>
              </a:lnSpc>
              <a:spcBef>
                <a:spcPts val="0"/>
              </a:spcBef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lang="ru-RU" sz="2400" b="0" dirty="0" smtClean="0">
                <a:latin typeface="+mn-lt"/>
                <a:cs typeface="+mn-cs"/>
              </a:rPr>
              <a:t>Для состоятельности оценки достаточно доказать, что       1) она сходится (по вероятности) к оцениваемой характеристике; </a:t>
            </a:r>
          </a:p>
          <a:p>
            <a:pPr marR="0" lvl="0" defTabSz="914400" latinLnBrk="0">
              <a:lnSpc>
                <a:spcPts val="4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ru-RU" sz="2400" b="0" dirty="0" smtClean="0">
                <a:latin typeface="+mn-lt"/>
                <a:cs typeface="+mn-cs"/>
              </a:rPr>
              <a:t>2) дисперсия оценки стремится к нулю. 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1714491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Легко доказать, что оценка математического ожидания как среднего арифметического выборки является состоятельной и несмещенной.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Докажем </a:t>
            </a:r>
            <a:r>
              <a:rPr lang="ru-RU" sz="2400" dirty="0" err="1" smtClean="0"/>
              <a:t>несмещенность</a:t>
            </a:r>
            <a:r>
              <a:rPr lang="ru-RU" sz="2400" dirty="0" smtClean="0"/>
              <a:t> оценки математического ожидания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3857628"/>
            <a:ext cx="914400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Докажем </a:t>
            </a:r>
            <a:r>
              <a:rPr lang="ru-RU" sz="2400" b="0" dirty="0" smtClean="0">
                <a:latin typeface="+mn-lt"/>
                <a:cs typeface="+mn-cs"/>
              </a:rPr>
              <a:t>состоятельность оценки математического </a:t>
            </a:r>
            <a:r>
              <a:rPr lang="ru-RU" sz="2400" b="0" dirty="0" err="1" smtClean="0">
                <a:latin typeface="+mn-lt"/>
                <a:cs typeface="+mn-cs"/>
              </a:rPr>
              <a:t>ожи-дания</a:t>
            </a:r>
            <a:r>
              <a:rPr lang="ru-RU" sz="2400" b="0" dirty="0" smtClean="0">
                <a:latin typeface="+mn-lt"/>
                <a:cs typeface="+mn-cs"/>
              </a:rPr>
              <a:t>. Для этого покажем, что дисперсия оценки стремится к нулю при стремлении объема выборки к бесконечности.</a:t>
            </a:r>
          </a:p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  <a:defRPr/>
            </a:pPr>
            <a:r>
              <a:rPr lang="ru-RU" sz="2400" b="0" dirty="0" smtClean="0">
                <a:latin typeface="+mn-lt"/>
                <a:cs typeface="+mn-cs"/>
              </a:rPr>
              <a:t>Считая, что эксперименты независимы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Оценки мат ожидания и дисперсии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11477" y="2571744"/>
          <a:ext cx="7961051" cy="1000132"/>
        </p:xfrm>
        <a:graphic>
          <a:graphicData uri="http://schemas.openxmlformats.org/presentationml/2006/ole">
            <p:oleObj spid="_x0000_s93187" name="Формула" r:id="rId4" imgW="5054400" imgH="63468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58800" y="5500688"/>
          <a:ext cx="7842250" cy="1000125"/>
        </p:xfrm>
        <a:graphic>
          <a:graphicData uri="http://schemas.openxmlformats.org/presentationml/2006/ole">
            <p:oleObj spid="_x0000_s93188" name="Формула" r:id="rId5" imgW="497808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500045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Предполагая, что дисперсия существует, получаем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2214554"/>
            <a:ext cx="91440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Проверим </a:t>
            </a:r>
            <a:r>
              <a:rPr lang="ru-RU" sz="2400" b="0" dirty="0" err="1" smtClean="0">
                <a:latin typeface="+mn-lt"/>
                <a:cs typeface="+mn-cs"/>
              </a:rPr>
              <a:t>несмещенность</a:t>
            </a:r>
            <a:r>
              <a:rPr lang="ru-RU" sz="2400" b="0" dirty="0" smtClean="0">
                <a:latin typeface="+mn-lt"/>
                <a:cs typeface="+mn-cs"/>
              </a:rPr>
              <a:t> оценки дисперсии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Оценки мат ожидания и дисперсии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4210" name="Object 3"/>
          <p:cNvGraphicFramePr>
            <a:graphicFrameLocks noChangeAspect="1"/>
          </p:cNvGraphicFramePr>
          <p:nvPr/>
        </p:nvGraphicFramePr>
        <p:xfrm>
          <a:off x="2781300" y="1049338"/>
          <a:ext cx="3421063" cy="900112"/>
        </p:xfrm>
        <a:graphic>
          <a:graphicData uri="http://schemas.openxmlformats.org/presentationml/2006/ole">
            <p:oleObj spid="_x0000_s94210" name="Формула" r:id="rId4" imgW="2171520" imgH="571320" progId="Equation.3">
              <p:embed/>
            </p:oleObj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3071802" y="2714620"/>
          <a:ext cx="2465181" cy="1357322"/>
        </p:xfrm>
        <a:graphic>
          <a:graphicData uri="http://schemas.openxmlformats.org/presentationml/2006/ole">
            <p:oleObj spid="_x0000_s94211" name="Формула" r:id="rId5" imgW="1638000" imgH="901440" progId="Equation.3">
              <p:embed/>
            </p:oleObj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4214818"/>
            <a:ext cx="91440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Для сокращения записи обозначим </a:t>
            </a:r>
            <a:endParaRPr lang="ru-RU" sz="2400" b="0" dirty="0" smtClean="0">
              <a:latin typeface="+mn-lt"/>
              <a:cs typeface="+mn-cs"/>
            </a:endParaRP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2046288" y="4791075"/>
          <a:ext cx="4581525" cy="1420813"/>
        </p:xfrm>
        <a:graphic>
          <a:graphicData uri="http://schemas.openxmlformats.org/presentationml/2006/ole">
            <p:oleObj spid="_x0000_s94212" name="Формула" r:id="rId6" imgW="2908080" imgH="90144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5715008" y="4214818"/>
          <a:ext cx="1260475" cy="419100"/>
        </p:xfrm>
        <a:graphic>
          <a:graphicData uri="http://schemas.openxmlformats.org/presentationml/2006/ole">
            <p:oleObj spid="_x0000_s94213" name="Формула" r:id="rId7" imgW="79992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Оценки мат ожидания и дисперсии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928662" y="857232"/>
          <a:ext cx="6478588" cy="1357313"/>
        </p:xfrm>
        <a:graphic>
          <a:graphicData uri="http://schemas.openxmlformats.org/presentationml/2006/ole">
            <p:oleObj spid="_x0000_s95235" name="Формула" r:id="rId3" imgW="4305240" imgH="901440" progId="Equation.3">
              <p:embed/>
            </p:oleObj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781050" y="2571750"/>
          <a:ext cx="7185025" cy="955675"/>
        </p:xfrm>
        <a:graphic>
          <a:graphicData uri="http://schemas.openxmlformats.org/presentationml/2006/ole">
            <p:oleObj spid="_x0000_s95238" name="Формула" r:id="rId4" imgW="4775040" imgH="634680" progId="Equation.3">
              <p:embed/>
            </p:oleObj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601663" y="3786188"/>
          <a:ext cx="7912100" cy="1031875"/>
        </p:xfrm>
        <a:graphic>
          <a:graphicData uri="http://schemas.openxmlformats.org/presentationml/2006/ole">
            <p:oleObj spid="_x0000_s95239" name="Формула" r:id="rId5" imgW="5257800" imgH="685800" progId="Equation.3">
              <p:embed/>
            </p:oleObj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5143512"/>
            <a:ext cx="91440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6"/>
              </a:buBlip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Промежуточное вычисление -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след страница</a:t>
            </a:r>
            <a:endParaRPr lang="ru-RU" sz="2400" b="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Оценки мат ожидания и дисперсии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2506663" y="4967288"/>
          <a:ext cx="4146550" cy="955675"/>
        </p:xfrm>
        <a:graphic>
          <a:graphicData uri="http://schemas.openxmlformats.org/presentationml/2006/ole">
            <p:oleObj spid="_x0000_s96260" name="Формула" r:id="rId3" imgW="2755800" imgH="634680" progId="Equation.3">
              <p:embed/>
            </p:oleObj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42844" y="642918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Промежуточное вычисление</a:t>
            </a:r>
            <a:endParaRPr lang="ru-RU" sz="2400" b="0" dirty="0" smtClean="0">
              <a:latin typeface="+mn-lt"/>
              <a:cs typeface="+mn-cs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800100" y="1214438"/>
          <a:ext cx="7053263" cy="2867025"/>
        </p:xfrm>
        <a:graphic>
          <a:graphicData uri="http://schemas.openxmlformats.org/presentationml/2006/ole">
            <p:oleObj spid="_x0000_s96261" name="Формула" r:id="rId5" imgW="4686120" imgH="1904760" progId="Equation.3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4214818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 учетом этого</a:t>
            </a:r>
            <a:endParaRPr lang="ru-RU" sz="2400" b="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Оценки мат ожидания и дисперсии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3071802" y="1214422"/>
          <a:ext cx="4300537" cy="955675"/>
        </p:xfrm>
        <a:graphic>
          <a:graphicData uri="http://schemas.openxmlformats.org/presentationml/2006/ole">
            <p:oleObj spid="_x0000_s97282" name="Формула" r:id="rId3" imgW="2857320" imgH="634680" progId="Equation.3">
              <p:embed/>
            </p:oleObj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42844" y="642918"/>
            <a:ext cx="900115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Получено, что предполагаемая оценка дисперсии имеет вид</a:t>
            </a:r>
            <a:endParaRPr lang="ru-RU" sz="2400" b="0" dirty="0" smtClean="0">
              <a:latin typeface="+mn-lt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2285992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Возьмем математическое ожидание от обеих частей равенства</a:t>
            </a:r>
            <a:endParaRPr lang="ru-RU" sz="2400" b="0" dirty="0" smtClean="0">
              <a:latin typeface="+mn-lt"/>
              <a:cs typeface="+mn-cs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000232" y="3071810"/>
          <a:ext cx="5351462" cy="955675"/>
        </p:xfrm>
        <a:graphic>
          <a:graphicData uri="http://schemas.openxmlformats.org/presentationml/2006/ole">
            <p:oleObj spid="_x0000_s97284" name="Формула" r:id="rId5" imgW="3555720" imgH="634680" progId="Equation.3">
              <p:embed/>
            </p:oleObj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4214818"/>
            <a:ext cx="378618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Свойство дисперсии:</a:t>
            </a:r>
            <a:endParaRPr lang="ru-RU" sz="2400" b="0" dirty="0" smtClean="0">
              <a:latin typeface="+mn-lt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4929198"/>
            <a:ext cx="91440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Математическое ожидание 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это число</a:t>
            </a:r>
            <a:endParaRPr lang="ru-RU" sz="2400" b="0" dirty="0" smtClean="0">
              <a:latin typeface="+mn-lt"/>
              <a:cs typeface="+mn-cs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4000496" y="4214818"/>
          <a:ext cx="1989138" cy="534987"/>
        </p:xfrm>
        <a:graphic>
          <a:graphicData uri="http://schemas.openxmlformats.org/presentationml/2006/ole">
            <p:oleObj spid="_x0000_s97285" name="Формула" r:id="rId6" imgW="1320480" imgH="355320" progId="Equation.3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1000100" y="5572140"/>
          <a:ext cx="7091362" cy="917575"/>
        </p:xfrm>
        <a:graphic>
          <a:graphicData uri="http://schemas.openxmlformats.org/presentationml/2006/ole">
            <p:oleObj spid="_x0000_s97286" name="Формула" r:id="rId7" imgW="471168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Оценки мат ожидания и дисперсии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2000240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Получено, что предполагаемая оценка дисперсии является </a:t>
            </a:r>
            <a:r>
              <a:rPr kumimoji="0" lang="ru-RU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смещенной. </a:t>
            </a:r>
            <a:r>
              <a:rPr lang="ru-RU" sz="2400" b="0" kern="0" dirty="0" smtClean="0">
                <a:latin typeface="+mn-lt"/>
                <a:cs typeface="+mn-cs"/>
              </a:rPr>
              <a:t>Требуется </a:t>
            </a:r>
            <a:r>
              <a:rPr lang="ru-RU" sz="2400" b="0" kern="0" dirty="0" err="1" smtClean="0">
                <a:latin typeface="+mn-lt"/>
                <a:cs typeface="+mn-cs"/>
              </a:rPr>
              <a:t>домножить</a:t>
            </a:r>
            <a:r>
              <a:rPr lang="ru-RU" sz="2400" b="0" kern="0" dirty="0" smtClean="0">
                <a:latin typeface="+mn-lt"/>
                <a:cs typeface="+mn-cs"/>
              </a:rPr>
              <a:t> оценку на</a:t>
            </a:r>
            <a:endParaRPr lang="ru-RU" sz="2400" dirty="0" smtClean="0">
              <a:latin typeface="+mn-lt"/>
              <a:cs typeface="+mn-cs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785786" y="857232"/>
          <a:ext cx="7681912" cy="955675"/>
        </p:xfrm>
        <a:graphic>
          <a:graphicData uri="http://schemas.openxmlformats.org/presentationml/2006/ole">
            <p:oleObj spid="_x0000_s98307" name="Формула" r:id="rId4" imgW="5105160" imgH="634680" progId="Equation.3">
              <p:embed/>
            </p:oleObj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4143380"/>
            <a:ext cx="91440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То есть,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немещенная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оценка дисперсии равна</a:t>
            </a:r>
            <a:endParaRPr lang="ru-RU" sz="2400" b="0" dirty="0" smtClean="0">
              <a:latin typeface="+mn-lt"/>
              <a:cs typeface="+mn-cs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3714744" y="2857496"/>
          <a:ext cx="974725" cy="917575"/>
        </p:xfrm>
        <a:graphic>
          <a:graphicData uri="http://schemas.openxmlformats.org/presentationml/2006/ole">
            <p:oleObj spid="_x0000_s98310" name="Формула" r:id="rId5" imgW="647640" imgH="609480" progId="Equation.3">
              <p:embed/>
            </p:oleObj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1928794" y="4929198"/>
          <a:ext cx="4759325" cy="1433513"/>
        </p:xfrm>
        <a:graphic>
          <a:graphicData uri="http://schemas.openxmlformats.org/presentationml/2006/ole">
            <p:oleObj spid="_x0000_s98311" name="Формула" r:id="rId6" imgW="3162240" imgH="952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1714491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Легко доказать, что оценка математического ожидания как среднего арифметического выборки является состоятельной и несмещенной.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Докажем </a:t>
            </a:r>
            <a:r>
              <a:rPr lang="ru-RU" sz="2400" dirty="0" err="1" smtClean="0"/>
              <a:t>несмещенность</a:t>
            </a:r>
            <a:endParaRPr lang="ru-RU" sz="2400" dirty="0" smtClean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214554"/>
            <a:ext cx="5281611" cy="103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3143248"/>
            <a:ext cx="44291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4286256"/>
            <a:ext cx="9144000" cy="50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Нетрудно доказать, что оценка дисперсии по формуле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072206"/>
            <a:ext cx="9144000" cy="57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является состоятельной и несмещенной. 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786050" y="4714884"/>
          <a:ext cx="2525713" cy="1390650"/>
        </p:xfrm>
        <a:graphic>
          <a:graphicData uri="http://schemas.openxmlformats.org/presentationml/2006/ole">
            <p:oleObj spid="_x0000_s74757" name="Формула" r:id="rId6" imgW="1638000" imgH="901440" progId="Equation.3">
              <p:embed/>
            </p:oleObj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Оценки мат ожидания и дисперсии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ru-RU" sz="2400" dirty="0" smtClean="0"/>
              <a:t>Кроме точечного существует другой метод оценки </a:t>
            </a:r>
            <a:r>
              <a:rPr lang="ru-RU" sz="2400" dirty="0" err="1" smtClean="0"/>
              <a:t>скаляр-ных</a:t>
            </a:r>
            <a:r>
              <a:rPr lang="ru-RU" sz="2400" dirty="0" smtClean="0"/>
              <a:t> параметров генеральной совокупности - интервальный. </a:t>
            </a:r>
          </a:p>
          <a:p>
            <a:pPr>
              <a:lnSpc>
                <a:spcPts val="3200"/>
              </a:lnSpc>
            </a:pPr>
            <a:r>
              <a:rPr lang="ru-RU" sz="2400" dirty="0" smtClean="0"/>
              <a:t>В соответствии с этим способом оценивания находят интервал, на котором с вероятностью, близкой к единице, находится неизвестное числовое значение параметра.</a:t>
            </a:r>
          </a:p>
          <a:p>
            <a:pPr>
              <a:lnSpc>
                <a:spcPts val="3200"/>
              </a:lnSpc>
            </a:pPr>
            <a:endParaRPr lang="ru-RU" sz="2400" dirty="0" smtClean="0"/>
          </a:p>
          <a:p>
            <a:pPr>
              <a:lnSpc>
                <a:spcPts val="3200"/>
              </a:lnSpc>
            </a:pPr>
            <a:r>
              <a:rPr lang="ru-RU" sz="2400" b="1" dirty="0" smtClean="0"/>
              <a:t>Понятие интервальной </a:t>
            </a:r>
            <a:r>
              <a:rPr lang="ru-RU" sz="2400" b="1" dirty="0" err="1" smtClean="0"/>
              <a:t>оценки.</a:t>
            </a:r>
            <a:r>
              <a:rPr lang="ru-RU" sz="2400" dirty="0" err="1" smtClean="0"/>
              <a:t>Точечная</a:t>
            </a:r>
            <a:r>
              <a:rPr lang="ru-RU" sz="2400" dirty="0" smtClean="0"/>
              <a:t> оценка  является случайной величиной и вычисляется на конкретной </a:t>
            </a:r>
            <a:r>
              <a:rPr lang="ru-RU" sz="2400" dirty="0" err="1" smtClean="0"/>
              <a:t>выбор-ке</a:t>
            </a:r>
            <a:r>
              <a:rPr lang="ru-RU" sz="2400" dirty="0" smtClean="0"/>
              <a:t>, она дает лишь приближенное значение параметра генеральной совокупности. </a:t>
            </a:r>
          </a:p>
          <a:p>
            <a:pPr>
              <a:lnSpc>
                <a:spcPts val="3200"/>
              </a:lnSpc>
            </a:pPr>
            <a:endParaRPr lang="ru-RU" sz="2400" dirty="0" smtClean="0"/>
          </a:p>
          <a:p>
            <a:pPr>
              <a:lnSpc>
                <a:spcPts val="3200"/>
              </a:lnSpc>
            </a:pPr>
            <a:r>
              <a:rPr lang="ru-RU" sz="2400" b="1" dirty="0" smtClean="0"/>
              <a:t>Интервальная оценка дает границы интервала</a:t>
            </a:r>
            <a:r>
              <a:rPr lang="ru-RU" sz="2400" dirty="0" smtClean="0"/>
              <a:t>, на </a:t>
            </a:r>
            <a:r>
              <a:rPr lang="ru-RU" sz="2400" dirty="0" err="1" smtClean="0"/>
              <a:t>кото-ром</a:t>
            </a:r>
            <a:r>
              <a:rPr lang="ru-RU" sz="2400" dirty="0" smtClean="0"/>
              <a:t> лежит значение параметра.  Чем меньше интервал, тем точнее оценка. Но чем меньше интервал, тем меньше вероятность того, что на нем лежит параметр.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215062"/>
          </a:xfrm>
        </p:spPr>
        <p:txBody>
          <a:bodyPr/>
          <a:lstStyle/>
          <a:p>
            <a:pPr marL="0" indent="0">
              <a:lnSpc>
                <a:spcPts val="3000"/>
              </a:lnSpc>
              <a:spcBef>
                <a:spcPts val="0"/>
              </a:spcBef>
            </a:pPr>
            <a:r>
              <a:rPr lang="ru-RU" sz="2400" dirty="0" smtClean="0"/>
              <a:t>Каждому статистическому показателю, </a:t>
            </a:r>
            <a:r>
              <a:rPr lang="ru-RU" sz="2400" dirty="0" smtClean="0"/>
              <a:t>напр. </a:t>
            </a:r>
            <a:r>
              <a:rPr lang="ru-RU" sz="2400" dirty="0" err="1" smtClean="0"/>
              <a:t>Биологичес-кому</a:t>
            </a:r>
            <a:r>
              <a:rPr lang="ru-RU" sz="2400" dirty="0" smtClean="0"/>
              <a:t> </a:t>
            </a:r>
            <a:r>
              <a:rPr lang="ru-RU" sz="2400" dirty="0" smtClean="0"/>
              <a:t>и психологическому параметру соответствует свое </a:t>
            </a:r>
            <a:r>
              <a:rPr lang="ru-RU" sz="2400" dirty="0" smtClean="0"/>
              <a:t>распределение </a:t>
            </a:r>
            <a:r>
              <a:rPr lang="ru-RU" sz="2400" dirty="0" smtClean="0"/>
              <a:t>в генеральной совокупности. Наиболее </a:t>
            </a:r>
            <a:r>
              <a:rPr lang="ru-RU" sz="2400" dirty="0" smtClean="0"/>
              <a:t>час-то </a:t>
            </a:r>
            <a:r>
              <a:rPr lang="ru-RU" sz="2400" dirty="0" smtClean="0"/>
              <a:t>встречается нормальное (</a:t>
            </a:r>
            <a:r>
              <a:rPr lang="ru-RU" sz="2400" dirty="0" err="1" smtClean="0"/>
              <a:t>гауссовское</a:t>
            </a:r>
            <a:r>
              <a:rPr lang="ru-RU" sz="2400" dirty="0" smtClean="0"/>
              <a:t>) распределение, оно характеризуется двумя своими параметрами – </a:t>
            </a:r>
            <a:r>
              <a:rPr lang="ru-RU" sz="2400" dirty="0" err="1" smtClean="0"/>
              <a:t>мате-мати-ческим</a:t>
            </a:r>
            <a:r>
              <a:rPr lang="ru-RU" sz="2400" dirty="0" smtClean="0"/>
              <a:t> </a:t>
            </a:r>
            <a:r>
              <a:rPr lang="ru-RU" sz="2400" dirty="0" smtClean="0"/>
              <a:t>ожиданием и среднеквадратическим </a:t>
            </a:r>
            <a:r>
              <a:rPr lang="ru-RU" sz="2400" dirty="0" err="1" smtClean="0"/>
              <a:t>отклоне-нием</a:t>
            </a:r>
            <a:r>
              <a:rPr lang="ru-RU" sz="2400" dirty="0" smtClean="0"/>
              <a:t>.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</a:pPr>
            <a:r>
              <a:rPr lang="ru-RU" sz="2400" dirty="0" smtClean="0"/>
              <a:t> Мат ожиданием задает положение кривой на числовой оси, а  среднеквадратическое задает </a:t>
            </a:r>
            <a:r>
              <a:rPr lang="ru-RU" sz="2400" dirty="0" smtClean="0"/>
              <a:t>«ширину» </a:t>
            </a:r>
            <a:r>
              <a:rPr lang="ru-RU" sz="2400" dirty="0" smtClean="0"/>
              <a:t>этой кривой.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</a:pPr>
            <a:r>
              <a:rPr lang="ru-RU" sz="2400" dirty="0" smtClean="0"/>
              <a:t>Наиболее важным свойством кривых нормального </a:t>
            </a:r>
            <a:r>
              <a:rPr lang="ru-RU" sz="2400" dirty="0" err="1" smtClean="0"/>
              <a:t>распре-деления</a:t>
            </a:r>
            <a:r>
              <a:rPr lang="ru-RU" sz="2400" dirty="0" smtClean="0"/>
              <a:t> </a:t>
            </a:r>
            <a:r>
              <a:rPr lang="ru-RU" sz="2400" dirty="0" smtClean="0"/>
              <a:t>является часть площади под кривой между + и – (плюс и минус) значениями единиц </a:t>
            </a:r>
            <a:r>
              <a:rPr lang="ru-RU" sz="2400" dirty="0" smtClean="0"/>
              <a:t>среднеквадратического </a:t>
            </a:r>
            <a:r>
              <a:rPr lang="ru-RU" sz="2400" dirty="0" smtClean="0"/>
              <a:t>отклонения (см. Рис).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</a:pPr>
            <a:r>
              <a:rPr lang="ru-RU" sz="2400" dirty="0" smtClean="0"/>
              <a:t>Любое нормальное распределение </a:t>
            </a:r>
            <a:r>
              <a:rPr lang="el-GR" sz="2400" b="1" i="1" dirty="0" smtClean="0"/>
              <a:t>ξ</a:t>
            </a:r>
            <a:r>
              <a:rPr lang="ru-RU" sz="2400" dirty="0" smtClean="0"/>
              <a:t> линейным </a:t>
            </a:r>
            <a:r>
              <a:rPr lang="ru-RU" sz="2400" dirty="0" err="1" smtClean="0"/>
              <a:t>преобра-зованием</a:t>
            </a:r>
            <a:r>
              <a:rPr lang="ru-RU" sz="2400" dirty="0" smtClean="0"/>
              <a:t>  можно привести к стандартному, у которого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</a:pPr>
            <a:r>
              <a:rPr lang="ru-RU" sz="2400" dirty="0" smtClean="0"/>
              <a:t> М</a:t>
            </a:r>
            <a:r>
              <a:rPr lang="el-GR" sz="2400" b="1" i="1" dirty="0" smtClean="0"/>
              <a:t>ξ</a:t>
            </a:r>
            <a:r>
              <a:rPr lang="ru-RU" sz="2400" dirty="0" smtClean="0"/>
              <a:t> =0, а </a:t>
            </a:r>
            <a:r>
              <a:rPr lang="el-GR" sz="2400" dirty="0" smtClean="0"/>
              <a:t>σ</a:t>
            </a:r>
            <a:r>
              <a:rPr lang="el-GR" sz="2400" b="1" i="1" dirty="0" smtClean="0"/>
              <a:t>ξ</a:t>
            </a:r>
            <a:r>
              <a:rPr lang="ru-RU" sz="2400" dirty="0" smtClean="0"/>
              <a:t> =1.</a:t>
            </a:r>
            <a:endParaRPr lang="ru-RU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14356"/>
            <a:ext cx="9144000" cy="571504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Чтобы дать представление о точности и надежности </a:t>
            </a:r>
            <a:r>
              <a:rPr lang="ru-RU" sz="2400" dirty="0" err="1" smtClean="0"/>
              <a:t>оцен-ки</a:t>
            </a:r>
            <a:r>
              <a:rPr lang="ru-RU" sz="2400" dirty="0" smtClean="0"/>
              <a:t> </a:t>
            </a:r>
            <a:r>
              <a:rPr lang="ru-RU" sz="2400" b="1" i="1" dirty="0" err="1" smtClean="0"/>
              <a:t>a</a:t>
            </a:r>
            <a:r>
              <a:rPr lang="ru-RU" sz="2400" b="1" i="1" dirty="0" smtClean="0"/>
              <a:t>*</a:t>
            </a:r>
            <a:r>
              <a:rPr lang="ru-RU" sz="2400" dirty="0" smtClean="0"/>
              <a:t> , в статистике пользуются так называемыми </a:t>
            </a:r>
            <a:r>
              <a:rPr lang="ru-RU" sz="2400" dirty="0" err="1" smtClean="0"/>
              <a:t>довери-тельными</a:t>
            </a:r>
            <a:r>
              <a:rPr lang="ru-RU" sz="2400" dirty="0" smtClean="0"/>
              <a:t> интервалами и доверительными вероятностями.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b="1" dirty="0" smtClean="0"/>
              <a:t>Интервальной</a:t>
            </a:r>
            <a:r>
              <a:rPr lang="ru-RU" sz="2400" dirty="0" smtClean="0"/>
              <a:t> называют оценку, которая определяется границами интервала – это два числа.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Строится интервал </a:t>
            </a:r>
            <a:r>
              <a:rPr lang="en-US" sz="2400" b="1" dirty="0" smtClean="0"/>
              <a:t>[</a:t>
            </a:r>
            <a:r>
              <a:rPr lang="ru-RU" sz="2400" b="1" i="1" dirty="0" err="1" smtClean="0"/>
              <a:t>a</a:t>
            </a:r>
            <a:r>
              <a:rPr lang="ru-RU" sz="2400" b="1" i="1" dirty="0" smtClean="0"/>
              <a:t>*</a:t>
            </a:r>
            <a:r>
              <a:rPr lang="en-US" sz="2400" b="1" i="1" dirty="0" smtClean="0"/>
              <a:t> -</a:t>
            </a:r>
            <a:r>
              <a:rPr lang="el-GR" sz="2400" b="1" i="1" dirty="0" smtClean="0"/>
              <a:t>ε</a:t>
            </a:r>
            <a:r>
              <a:rPr lang="en-US" sz="2400" b="1" i="1" dirty="0" smtClean="0"/>
              <a:t>, </a:t>
            </a:r>
            <a:r>
              <a:rPr lang="ru-RU" sz="2400" b="1" i="1" dirty="0" err="1" smtClean="0"/>
              <a:t>a</a:t>
            </a:r>
            <a:r>
              <a:rPr lang="ru-RU" sz="2400" b="1" i="1" dirty="0" smtClean="0"/>
              <a:t>*</a:t>
            </a:r>
            <a:r>
              <a:rPr lang="en-US" sz="2400" b="1" i="1" dirty="0" smtClean="0"/>
              <a:t> -</a:t>
            </a:r>
            <a:r>
              <a:rPr lang="el-GR" sz="2400" b="1" i="1" dirty="0" smtClean="0"/>
              <a:t>ε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]</a:t>
            </a:r>
            <a:r>
              <a:rPr lang="ru-RU" sz="2400" dirty="0" smtClean="0"/>
              <a:t>, на котором с заданной </a:t>
            </a:r>
            <a:r>
              <a:rPr lang="ru-RU" sz="2400" b="1" dirty="0" smtClean="0"/>
              <a:t>надежностью</a:t>
            </a:r>
            <a:r>
              <a:rPr lang="ru-RU" sz="2400" dirty="0" smtClean="0"/>
              <a:t> </a:t>
            </a:r>
            <a:r>
              <a:rPr lang="ru-RU" sz="2400" b="1" i="1" dirty="0" err="1" smtClean="0"/>
              <a:t>β</a:t>
            </a:r>
            <a:r>
              <a:rPr lang="ru-RU" sz="2400" dirty="0" err="1" smtClean="0"/>
              <a:t>  </a:t>
            </a:r>
            <a:r>
              <a:rPr lang="ru-RU" sz="2400" dirty="0" smtClean="0"/>
              <a:t>находится число - неслучайное значение параметра генеральной совокупности </a:t>
            </a:r>
            <a:r>
              <a:rPr lang="ru-RU" sz="2400" b="1" i="1" dirty="0" err="1" smtClean="0"/>
              <a:t>a</a:t>
            </a:r>
            <a:r>
              <a:rPr lang="ru-RU" sz="2400" dirty="0" smtClean="0"/>
              <a:t> , такой интервал называется </a:t>
            </a:r>
            <a:r>
              <a:rPr lang="ru-RU" sz="2400" b="1" dirty="0" smtClean="0"/>
              <a:t>доверительным</a:t>
            </a:r>
            <a:r>
              <a:rPr lang="ru-RU" sz="2400" dirty="0" smtClean="0"/>
              <a:t>. 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dirty="0" smtClean="0"/>
              <a:t>Понятия надежности и доверительной вероятности </a:t>
            </a:r>
            <a:r>
              <a:rPr lang="ru-RU" sz="2400" dirty="0" err="1" smtClean="0"/>
              <a:t>равно-значны</a:t>
            </a:r>
            <a:r>
              <a:rPr lang="ru-RU" sz="2400" dirty="0" smtClean="0"/>
              <a:t>. Обычно величину доверительной вероятности принимают в пределах от 0.95 до 0.99.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1714491"/>
          </a:xfrm>
        </p:spPr>
        <p:txBody>
          <a:bodyPr/>
          <a:lstStyle/>
          <a:p>
            <a:r>
              <a:rPr lang="ru-RU" sz="2400" dirty="0" smtClean="0"/>
              <a:t>Вероятность  </a:t>
            </a:r>
            <a:r>
              <a:rPr lang="ru-RU" sz="2400" b="1" dirty="0" err="1" smtClean="0"/>
              <a:t>β</a:t>
            </a:r>
            <a:r>
              <a:rPr lang="ru-RU" sz="2400" dirty="0" smtClean="0"/>
              <a:t>, которая характеризует точность оценки на- </a:t>
            </a:r>
            <a:r>
              <a:rPr lang="ru-RU" sz="2400" dirty="0" err="1" smtClean="0"/>
              <a:t>зывается</a:t>
            </a:r>
            <a:r>
              <a:rPr lang="ru-RU" sz="2400" dirty="0" smtClean="0"/>
              <a:t> </a:t>
            </a:r>
            <a:r>
              <a:rPr lang="ru-RU" sz="2400" b="1" dirty="0" smtClean="0"/>
              <a:t>доверительной вероятностью</a:t>
            </a:r>
            <a:r>
              <a:rPr lang="ru-RU" sz="2400" i="1" dirty="0" smtClean="0"/>
              <a:t> </a:t>
            </a:r>
            <a:r>
              <a:rPr lang="ru-RU" sz="2400" dirty="0" smtClean="0"/>
              <a:t>(или надежностью).</a:t>
            </a:r>
          </a:p>
          <a:p>
            <a:r>
              <a:rPr lang="ru-RU" sz="2400" dirty="0" smtClean="0"/>
              <a:t>С вероятностью  </a:t>
            </a:r>
            <a:r>
              <a:rPr lang="ru-RU" sz="2400" b="1" dirty="0" err="1" smtClean="0"/>
              <a:t>β</a:t>
            </a:r>
            <a:r>
              <a:rPr lang="ru-RU" sz="2400" dirty="0" err="1" smtClean="0"/>
              <a:t> </a:t>
            </a:r>
            <a:r>
              <a:rPr lang="ru-RU" sz="2400" dirty="0" smtClean="0"/>
              <a:t>выполняется неравенство 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786050" y="2428868"/>
          <a:ext cx="3273425" cy="571500"/>
        </p:xfrm>
        <a:graphic>
          <a:graphicData uri="http://schemas.openxmlformats.org/presentationml/2006/ole">
            <p:oleObj spid="_x0000_s81922" name="Формула" r:id="rId3" imgW="1892160" imgH="330120" progId="Equation.3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3286124"/>
            <a:ext cx="91440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то есть, размах доверительного интервала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зависит от </a:t>
            </a:r>
            <a:r>
              <a:rPr kumimoji="0" lang="ru-RU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еро-ятности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 </a:t>
            </a:r>
            <a:r>
              <a:rPr kumimoji="0" lang="ru-RU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β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эту вероятность </a:t>
            </a:r>
            <a:r>
              <a:rPr lang="ru-RU" sz="2400" kern="0" dirty="0" err="1" smtClean="0"/>
              <a:t>β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задает исследователь по поставленной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задаче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Обычно </a:t>
            </a:r>
            <a:r>
              <a:rPr lang="ru-RU" sz="2400" kern="0" dirty="0" err="1" smtClean="0"/>
              <a:t>β</a:t>
            </a:r>
            <a:r>
              <a:rPr lang="ru-RU" sz="2400" b="0" kern="0" dirty="0" err="1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задается равной </a:t>
            </a:r>
            <a:r>
              <a:rPr lang="ru-RU" sz="2400" kern="0" dirty="0" smtClean="0">
                <a:latin typeface="+mn-lt"/>
                <a:cs typeface="+mn-cs"/>
              </a:rPr>
              <a:t>0.9</a:t>
            </a:r>
            <a:r>
              <a:rPr lang="ru-RU" sz="2400" b="0" kern="0" dirty="0" smtClean="0">
                <a:latin typeface="+mn-lt"/>
                <a:cs typeface="+mn-cs"/>
              </a:rPr>
              <a:t>, </a:t>
            </a:r>
            <a:r>
              <a:rPr lang="ru-RU" sz="2400" kern="0" dirty="0" smtClean="0">
                <a:latin typeface="+mn-lt"/>
                <a:cs typeface="+mn-cs"/>
              </a:rPr>
              <a:t>0.95</a:t>
            </a:r>
            <a:r>
              <a:rPr lang="ru-RU" sz="2400" b="0" kern="0" dirty="0" smtClean="0">
                <a:latin typeface="+mn-lt"/>
                <a:cs typeface="+mn-cs"/>
              </a:rPr>
              <a:t>, </a:t>
            </a:r>
            <a:r>
              <a:rPr lang="ru-RU" sz="2400" kern="0" dirty="0" smtClean="0">
                <a:latin typeface="+mn-lt"/>
                <a:cs typeface="+mn-cs"/>
              </a:rPr>
              <a:t>0.99</a:t>
            </a:r>
            <a:r>
              <a:rPr lang="ru-RU" sz="2400" b="0" kern="0" dirty="0" smtClean="0">
                <a:latin typeface="+mn-lt"/>
                <a:cs typeface="+mn-cs"/>
              </a:rPr>
              <a:t>. 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lnSpc>
                <a:spcPts val="4000"/>
              </a:lnSpc>
              <a:spcBef>
                <a:spcPts val="0"/>
              </a:spcBef>
              <a:buBlip>
                <a:blip r:embed="rId4"/>
              </a:buBlip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Размах интервала определяется числом </a:t>
            </a:r>
            <a:r>
              <a:rPr lang="el-GR" sz="2400" kern="0" dirty="0" smtClean="0"/>
              <a:t>ε</a:t>
            </a:r>
            <a:r>
              <a:rPr lang="ru-RU" sz="2400" kern="0" dirty="0" err="1" smtClean="0"/>
              <a:t>(β</a:t>
            </a:r>
            <a:r>
              <a:rPr lang="ru-RU" sz="2400" kern="0" dirty="0" smtClean="0">
                <a:latin typeface="+mn-lt"/>
                <a:cs typeface="+mn-cs"/>
              </a:rPr>
              <a:t>)</a:t>
            </a:r>
            <a:r>
              <a:rPr lang="ru-RU" sz="2400" b="0" kern="0" dirty="0" smtClean="0">
                <a:latin typeface="+mn-lt"/>
                <a:cs typeface="+mn-cs"/>
              </a:rPr>
              <a:t>, которое находят из таблицы распределения по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вероятности </a:t>
            </a:r>
            <a:r>
              <a:rPr kumimoji="0" lang="ru-RU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β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4143383"/>
          </a:xfrm>
        </p:spPr>
        <p:txBody>
          <a:bodyPr/>
          <a:lstStyle/>
          <a:p>
            <a:r>
              <a:rPr lang="ru-RU" sz="2400" dirty="0" smtClean="0"/>
              <a:t>Вероятность </a:t>
            </a:r>
            <a:r>
              <a:rPr lang="el-GR" sz="2400" b="1" dirty="0" smtClean="0">
                <a:latin typeface="Arial" pitchFamily="34" charset="0"/>
                <a:cs typeface="Arial" pitchFamily="34" charset="0"/>
              </a:rPr>
              <a:t>γ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= 1 – </a:t>
            </a:r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β </a:t>
            </a:r>
            <a:r>
              <a:rPr lang="ru-RU" sz="2400" dirty="0" smtClean="0"/>
              <a:t>называется</a:t>
            </a:r>
            <a:r>
              <a:rPr lang="ru-RU" sz="2400" b="1" dirty="0" smtClean="0"/>
              <a:t> уровнем значимости </a:t>
            </a:r>
            <a:r>
              <a:rPr lang="ru-RU" sz="2400" dirty="0" smtClean="0"/>
              <a:t>и</a:t>
            </a:r>
          </a:p>
          <a:p>
            <a:pPr>
              <a:buNone/>
            </a:pPr>
            <a:r>
              <a:rPr lang="ru-RU" sz="2400" dirty="0" smtClean="0"/>
              <a:t>характеризует </a:t>
            </a:r>
            <a:r>
              <a:rPr lang="ru-RU" sz="2400" b="1" dirty="0" smtClean="0"/>
              <a:t>вероятность ошибки </a:t>
            </a:r>
            <a:r>
              <a:rPr lang="ru-RU" sz="2400" dirty="0" smtClean="0"/>
              <a:t>заключения о </a:t>
            </a:r>
            <a:r>
              <a:rPr lang="ru-RU" sz="2400" dirty="0" err="1" smtClean="0"/>
              <a:t>получен-ном</a:t>
            </a:r>
            <a:r>
              <a:rPr lang="ru-RU" sz="2400" dirty="0" smtClean="0"/>
              <a:t> значении параметра.</a:t>
            </a:r>
          </a:p>
          <a:p>
            <a:r>
              <a:rPr lang="ru-RU" sz="2400" dirty="0" smtClean="0"/>
              <a:t>Доверительный интервал был определен как </a:t>
            </a:r>
            <a:r>
              <a:rPr lang="ru-RU" sz="2400" dirty="0" err="1" smtClean="0"/>
              <a:t>симметрич-ный</a:t>
            </a:r>
            <a:r>
              <a:rPr lang="ru-RU" sz="2400" dirty="0" smtClean="0"/>
              <a:t> относительно неизвестного параметра </a:t>
            </a:r>
            <a:r>
              <a:rPr lang="en-US" sz="2400" b="1" i="1" dirty="0" smtClean="0"/>
              <a:t>a</a:t>
            </a:r>
            <a:r>
              <a:rPr lang="en-US" sz="2400" dirty="0" smtClean="0"/>
              <a:t>, </a:t>
            </a:r>
            <a:r>
              <a:rPr lang="ru-RU" sz="2400" dirty="0" smtClean="0"/>
              <a:t>в общем </a:t>
            </a:r>
            <a:r>
              <a:rPr lang="ru-RU" sz="2400" dirty="0" err="1" smtClean="0"/>
              <a:t>слу-чае</a:t>
            </a:r>
            <a:r>
              <a:rPr lang="ru-RU" sz="2400" dirty="0" smtClean="0"/>
              <a:t> параметр </a:t>
            </a:r>
            <a:r>
              <a:rPr lang="en-US" sz="2400" b="1" i="1" dirty="0" smtClean="0"/>
              <a:t>a</a:t>
            </a:r>
            <a:r>
              <a:rPr lang="ru-RU" sz="2400" dirty="0" smtClean="0"/>
              <a:t> может лежать не в середине доверительного интервала.</a:t>
            </a:r>
          </a:p>
          <a:p>
            <a:r>
              <a:rPr lang="ru-RU" sz="2400" dirty="0" smtClean="0"/>
              <a:t>В нашем случае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000232" y="4929198"/>
          <a:ext cx="3911600" cy="504825"/>
        </p:xfrm>
        <a:graphic>
          <a:graphicData uri="http://schemas.openxmlformats.org/presentationml/2006/ole">
            <p:oleObj spid="_x0000_s82946" name="Формула" r:id="rId3" imgW="226044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527300" y="714375"/>
          <a:ext cx="4286250" cy="504825"/>
        </p:xfrm>
        <a:graphic>
          <a:graphicData uri="http://schemas.openxmlformats.org/presentationml/2006/ole">
            <p:oleObj spid="_x0000_s83970" name="Формула" r:id="rId3" imgW="2476440" imgH="291960" progId="Equation.3">
              <p:embed/>
            </p:oleObj>
          </a:graphicData>
        </a:graphic>
      </p:graphicFrame>
      <p:pic>
        <p:nvPicPr>
          <p:cNvPr id="83972" name="Picture 4" descr="http://www.medstatistica.com/images/image007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500174"/>
            <a:ext cx="6813734" cy="3929090"/>
          </a:xfrm>
          <a:prstGeom prst="rect">
            <a:avLst/>
          </a:prstGeom>
          <a:noFill/>
        </p:spPr>
      </p:pic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4286248" y="4429132"/>
          <a:ext cx="374652" cy="428174"/>
        </p:xfrm>
        <a:graphic>
          <a:graphicData uri="http://schemas.openxmlformats.org/presentationml/2006/ole">
            <p:oleObj spid="_x0000_s83973" name="Формула" r:id="rId5" imgW="177480" imgH="2030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6170631" y="5214953"/>
          <a:ext cx="1044575" cy="428625"/>
        </p:xfrm>
        <a:graphic>
          <a:graphicData uri="http://schemas.openxmlformats.org/presentationml/2006/ole">
            <p:oleObj spid="_x0000_s83974" name="Формула" r:id="rId6" imgW="495000" imgH="20304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170103" y="5214950"/>
          <a:ext cx="1044575" cy="428625"/>
        </p:xfrm>
        <a:graphic>
          <a:graphicData uri="http://schemas.openxmlformats.org/presentationml/2006/ole">
            <p:oleObj spid="_x0000_s83975" name="Формула" r:id="rId7" imgW="4950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50" name="Picture 10" descr="http://mas.exponenta.ru/Literature/Int_disp_files/image0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000240"/>
            <a:ext cx="9120701" cy="4143404"/>
          </a:xfrm>
          <a:prstGeom prst="rect">
            <a:avLst/>
          </a:prstGeom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4572000" y="1357298"/>
          <a:ext cx="3494088" cy="636587"/>
        </p:xfrm>
        <a:graphic>
          <a:graphicData uri="http://schemas.openxmlformats.org/presentationml/2006/ole">
            <p:oleObj spid="_x0000_s87042" name="Формула" r:id="rId4" imgW="2019240" imgH="36828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071802" y="5357826"/>
          <a:ext cx="374652" cy="428174"/>
        </p:xfrm>
        <a:graphic>
          <a:graphicData uri="http://schemas.openxmlformats.org/presentationml/2006/ole">
            <p:oleObj spid="_x0000_s87043" name="Формула" r:id="rId5" imgW="177480" imgH="2030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14282" y="3975107"/>
          <a:ext cx="642938" cy="454025"/>
        </p:xfrm>
        <a:graphic>
          <a:graphicData uri="http://schemas.openxmlformats.org/presentationml/2006/ole">
            <p:oleObj spid="_x0000_s87044" name="Формула" r:id="rId6" imgW="304560" imgH="215640" progId="Equation.3">
              <p:embed/>
            </p:oleObj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500063"/>
            <a:ext cx="9144000" cy="107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7"/>
              </a:buBlip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Несимметричный доверительный интервал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для параметра </a:t>
            </a:r>
            <a:r>
              <a:rPr kumimoji="0" lang="ru-RU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распределением  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3214678" y="1000108"/>
          <a:ext cx="428628" cy="571102"/>
        </p:xfrm>
        <a:graphic>
          <a:graphicData uri="http://schemas.openxmlformats.org/presentationml/2006/ole">
            <p:oleObj spid="_x0000_s87046" name="Формула" r:id="rId8" imgW="266400" imgH="35532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6330950" y="3875088"/>
          <a:ext cx="1982788" cy="561975"/>
        </p:xfrm>
        <a:graphic>
          <a:graphicData uri="http://schemas.openxmlformats.org/presentationml/2006/ole">
            <p:oleObj spid="_x0000_s87051" name="Формула" r:id="rId9" imgW="939600" imgH="26640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428992" y="4143380"/>
          <a:ext cx="1017587" cy="561975"/>
        </p:xfrm>
        <a:graphic>
          <a:graphicData uri="http://schemas.openxmlformats.org/presentationml/2006/ole">
            <p:oleObj spid="_x0000_s87052" name="Формула" r:id="rId10" imgW="482400" imgH="266400" progId="Equation.3">
              <p:embed/>
            </p:oleObj>
          </a:graphicData>
        </a:graphic>
      </p:graphicFrame>
      <p:cxnSp>
        <p:nvCxnSpPr>
          <p:cNvPr id="16" name="Прямая соединительная линия 15"/>
          <p:cNvCxnSpPr/>
          <p:nvPr/>
        </p:nvCxnSpPr>
        <p:spPr>
          <a:xfrm rot="16200000" flipH="1">
            <a:off x="1714480" y="3643314"/>
            <a:ext cx="3071834" cy="7143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28604"/>
            <a:ext cx="9144000" cy="1643053"/>
          </a:xfrm>
        </p:spPr>
        <p:txBody>
          <a:bodyPr/>
          <a:lstStyle/>
          <a:p>
            <a:r>
              <a:rPr lang="ru-RU" sz="2400" dirty="0" smtClean="0"/>
              <a:t>Доверительный интервал может быть односторонним, когда требуется, например, определить, что средняя масса </a:t>
            </a:r>
            <a:r>
              <a:rPr lang="ru-RU" sz="2400" b="1" i="1" dirty="0" smtClean="0"/>
              <a:t>а</a:t>
            </a:r>
            <a:r>
              <a:rPr lang="ru-RU" sz="2400" dirty="0" smtClean="0"/>
              <a:t> цыплят на птицефабрике больше, чем 1.5 кг.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500298" y="2071678"/>
          <a:ext cx="3098800" cy="504825"/>
        </p:xfrm>
        <a:graphic>
          <a:graphicData uri="http://schemas.openxmlformats.org/presentationml/2006/ole">
            <p:oleObj spid="_x0000_s86018" name="Формула" r:id="rId3" imgW="1790640" imgH="291960" progId="Equation.3">
              <p:embed/>
            </p:oleObj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2643182"/>
            <a:ext cx="9144000" cy="164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4000"/>
              </a:lnSpc>
              <a:spcBef>
                <a:spcPts val="0"/>
              </a:spcBef>
              <a:buBlip>
                <a:blip r:embed="rId4"/>
              </a:buBlip>
            </a:pPr>
            <a:r>
              <a:rPr lang="ru-RU" sz="2400" b="0" dirty="0" smtClean="0">
                <a:latin typeface="+mn-lt"/>
                <a:cs typeface="+mn-cs"/>
              </a:rPr>
              <a:t>Для этой задачи разумно предполагать, что масса цыплят имеет нормальное распределение. Доверительный интервал имеет вид, см. Рис.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42921"/>
          </a:xfrm>
        </p:spPr>
        <p:txBody>
          <a:bodyPr/>
          <a:lstStyle/>
          <a:p>
            <a:r>
              <a:rPr lang="ru-RU" sz="2400" dirty="0" smtClean="0"/>
              <a:t>Односторонний доверительный интервал «больше»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/>
        </p:nvGraphicFramePr>
        <p:xfrm>
          <a:off x="3071802" y="1142984"/>
          <a:ext cx="3582988" cy="504825"/>
        </p:xfrm>
        <a:graphic>
          <a:graphicData uri="http://schemas.openxmlformats.org/presentationml/2006/ole">
            <p:oleObj spid="_x0000_s88067" name="Формула" r:id="rId3" imgW="2070000" imgH="291960" progId="Equation.3">
              <p:embed/>
            </p:oleObj>
          </a:graphicData>
        </a:graphic>
      </p:graphicFrame>
      <p:pic>
        <p:nvPicPr>
          <p:cNvPr id="88068" name="Picture 4" descr="C:\Users\НН\Documents\Квантиль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643050"/>
            <a:ext cx="7270226" cy="5000660"/>
          </a:xfrm>
          <a:prstGeom prst="rect">
            <a:avLst/>
          </a:prstGeom>
          <a:noFill/>
        </p:spPr>
      </p:pic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4429124" y="6215082"/>
          <a:ext cx="428628" cy="489861"/>
        </p:xfrm>
        <a:graphic>
          <a:graphicData uri="http://schemas.openxmlformats.org/presentationml/2006/ole">
            <p:oleObj spid="_x0000_s88069" name="Формула" r:id="rId5" imgW="177480" imgH="2030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179513" y="4327525"/>
          <a:ext cx="1071562" cy="552450"/>
        </p:xfrm>
        <a:graphic>
          <a:graphicData uri="http://schemas.openxmlformats.org/presentationml/2006/ole">
            <p:oleObj spid="_x0000_s88070" name="Формула" r:id="rId6" imgW="444240" imgH="22860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4429124" y="4714884"/>
          <a:ext cx="1071562" cy="552450"/>
        </p:xfrm>
        <a:graphic>
          <a:graphicData uri="http://schemas.openxmlformats.org/presentationml/2006/ole">
            <p:oleObj spid="_x0000_s88071" name="Формула" r:id="rId7" imgW="444240" imgH="22860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143108" y="6206964"/>
          <a:ext cx="1555741" cy="651036"/>
        </p:xfrm>
        <a:graphic>
          <a:graphicData uri="http://schemas.openxmlformats.org/presentationml/2006/ole">
            <p:oleObj spid="_x0000_s88072" name="Формула" r:id="rId8" imgW="69840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sz="2400" dirty="0" smtClean="0"/>
              <a:t>Остается вопрос о том, какую функцию </a:t>
            </a:r>
            <a:r>
              <a:rPr lang="ru-RU" sz="2400" dirty="0" err="1" smtClean="0"/>
              <a:t>распреде-ления</a:t>
            </a:r>
            <a:r>
              <a:rPr lang="ru-RU" sz="2400" dirty="0" smtClean="0"/>
              <a:t> имеет оценка      . Эта функция играет важную роль, по ней строятся квантили, а квантили дают границы </a:t>
            </a:r>
            <a:r>
              <a:rPr lang="ru-RU" sz="2400" dirty="0" err="1" smtClean="0"/>
              <a:t>доверительно-го</a:t>
            </a:r>
            <a:r>
              <a:rPr lang="ru-RU" sz="2400" dirty="0" smtClean="0"/>
              <a:t> интервала. </a:t>
            </a:r>
          </a:p>
          <a:p>
            <a:endParaRPr lang="ru-RU" sz="2400" dirty="0" smtClean="0"/>
          </a:p>
          <a:p>
            <a:r>
              <a:rPr lang="ru-RU" sz="2400" dirty="0" smtClean="0"/>
              <a:t>Выбирается такая функция , чтобы:</a:t>
            </a:r>
          </a:p>
          <a:p>
            <a:r>
              <a:rPr lang="ru-RU" sz="2400" dirty="0" smtClean="0"/>
              <a:t>- ее закон распределения был известен и не зависел от неизвестных параметров;</a:t>
            </a:r>
          </a:p>
          <a:p>
            <a:r>
              <a:rPr lang="ru-RU" sz="2400" dirty="0" smtClean="0"/>
              <a:t>- функция должна быть непрерывной и строго монотонно возрастать до своего максимального значения и строго монотонно убывать после максимального значения.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285984" y="1142984"/>
          <a:ext cx="285752" cy="326574"/>
        </p:xfrm>
        <a:graphic>
          <a:graphicData uri="http://schemas.openxmlformats.org/presentationml/2006/ole">
            <p:oleObj spid="_x0000_s84993" name="Формула" r:id="rId3" imgW="1774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sz="2400" dirty="0" smtClean="0"/>
              <a:t>Тогда для любой доверительной вероятности </a:t>
            </a:r>
            <a:r>
              <a:rPr lang="ru-RU" sz="2400" b="1" dirty="0" err="1" smtClean="0"/>
              <a:t>β</a:t>
            </a:r>
            <a:r>
              <a:rPr lang="ru-RU" sz="2400" dirty="0" err="1" smtClean="0"/>
              <a:t> </a:t>
            </a:r>
            <a:r>
              <a:rPr lang="ru-RU" sz="2400" dirty="0" smtClean="0"/>
              <a:t>можно выбрать две границы доверительного интервала (или одну границу для одностороннего интервала).</a:t>
            </a:r>
          </a:p>
          <a:p>
            <a:r>
              <a:rPr lang="ru-RU" sz="2400" dirty="0" smtClean="0"/>
              <a:t>Их обычно вычисляют по таблице квантилей выбранной функции распределения. </a:t>
            </a:r>
          </a:p>
          <a:p>
            <a:r>
              <a:rPr lang="ru-RU" sz="2400" dirty="0" smtClean="0"/>
              <a:t>Для того, чтобы найти квантили, параметры выборки приводят к стандартному виду. </a:t>
            </a:r>
          </a:p>
          <a:p>
            <a:r>
              <a:rPr lang="ru-RU" sz="2400" dirty="0" smtClean="0"/>
              <a:t>Если выбранная функция плотности распределения </a:t>
            </a:r>
            <a:r>
              <a:rPr lang="ru-RU" sz="2400" dirty="0" err="1" smtClean="0"/>
              <a:t>сим-метрична</a:t>
            </a:r>
            <a:r>
              <a:rPr lang="ru-RU" sz="2400" dirty="0" smtClean="0"/>
              <a:t>, то доверительный интервал симметричен относительно точечной оценки    . (</a:t>
            </a:r>
            <a:r>
              <a:rPr lang="ru-RU" sz="2400" b="1" dirty="0" smtClean="0"/>
              <a:t>Но выбранная функция может быть несимметричной</a:t>
            </a:r>
            <a:r>
              <a:rPr lang="ru-RU" sz="2400" dirty="0" smtClean="0"/>
              <a:t>).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4786314" y="5214950"/>
          <a:ext cx="285750" cy="327025"/>
        </p:xfrm>
        <a:graphic>
          <a:graphicData uri="http://schemas.openxmlformats.org/presentationml/2006/ole">
            <p:oleObj spid="_x0000_s89091" name="Формула" r:id="rId3" imgW="1774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857235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ru-RU" sz="2400" dirty="0" smtClean="0"/>
              <a:t>Двусторонний доверительных интервалов для среднего выборочного</a:t>
            </a:r>
          </a:p>
        </p:txBody>
      </p:sp>
      <p:pic>
        <p:nvPicPr>
          <p:cNvPr id="75778" name="Picture 2" descr="http://ok-t.ru/studopedia/baza4/452553649436.files/image43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232276"/>
            <a:ext cx="9001156" cy="5625724"/>
          </a:xfrm>
          <a:prstGeom prst="rect">
            <a:avLst/>
          </a:prstGeo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072187"/>
          </a:xfrm>
        </p:spPr>
        <p:txBody>
          <a:bodyPr/>
          <a:lstStyle/>
          <a:p>
            <a:pPr marL="0" indent="0">
              <a:lnSpc>
                <a:spcPts val="3000"/>
              </a:lnSpc>
              <a:spcBef>
                <a:spcPts val="0"/>
              </a:spcBef>
            </a:pPr>
            <a:r>
              <a:rPr lang="ru-RU" sz="2400" dirty="0" smtClean="0"/>
              <a:t>У нормально распределенной случайной величины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</a:pPr>
            <a:r>
              <a:rPr lang="ru-RU" sz="2400" dirty="0" smtClean="0"/>
              <a:t>90% всех значений находится на отрезке М</a:t>
            </a:r>
            <a:r>
              <a:rPr lang="el-GR" sz="2400" b="1" i="1" dirty="0" smtClean="0"/>
              <a:t>ξ</a:t>
            </a:r>
            <a:r>
              <a:rPr lang="ru-RU" sz="2400" dirty="0" smtClean="0"/>
              <a:t>  ± 1,64 </a:t>
            </a:r>
            <a:r>
              <a:rPr lang="el-GR" sz="2400" dirty="0" smtClean="0"/>
              <a:t>σ</a:t>
            </a:r>
            <a:r>
              <a:rPr lang="el-GR" sz="2400" b="1" i="1" dirty="0" smtClean="0"/>
              <a:t>ξ</a:t>
            </a:r>
            <a:r>
              <a:rPr lang="ru-RU" sz="2400" dirty="0" smtClean="0"/>
              <a:t> 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</a:pPr>
            <a:r>
              <a:rPr lang="ru-RU" sz="2400" dirty="0" smtClean="0"/>
              <a:t>95% на отрезке М</a:t>
            </a:r>
            <a:r>
              <a:rPr lang="el-GR" sz="2400" b="1" i="1" dirty="0" smtClean="0"/>
              <a:t>ξ</a:t>
            </a:r>
            <a:r>
              <a:rPr lang="ru-RU" sz="2400" dirty="0" smtClean="0"/>
              <a:t>  ± 1,96 </a:t>
            </a:r>
            <a:r>
              <a:rPr lang="el-GR" sz="2400" dirty="0" smtClean="0"/>
              <a:t>σ</a:t>
            </a:r>
            <a:r>
              <a:rPr lang="el-GR" sz="2400" b="1" i="1" dirty="0" smtClean="0"/>
              <a:t>ξ</a:t>
            </a:r>
            <a:r>
              <a:rPr lang="ru-RU" sz="2400" dirty="0" smtClean="0"/>
              <a:t>  </a:t>
            </a:r>
            <a:r>
              <a:rPr lang="ru-RU" sz="2400" dirty="0" smtClean="0"/>
              <a:t>(</a:t>
            </a:r>
            <a:r>
              <a:rPr lang="ru-RU" sz="2400" b="1" dirty="0" smtClean="0"/>
              <a:t>это нужно помнить!</a:t>
            </a:r>
            <a:r>
              <a:rPr lang="ru-RU" sz="2400" dirty="0" smtClean="0"/>
              <a:t>);</a:t>
            </a:r>
            <a:endParaRPr lang="ru-RU" sz="2400" dirty="0" smtClean="0"/>
          </a:p>
          <a:p>
            <a:pPr marL="0" indent="0">
              <a:lnSpc>
                <a:spcPts val="3000"/>
              </a:lnSpc>
              <a:spcBef>
                <a:spcPts val="0"/>
              </a:spcBef>
            </a:pPr>
            <a:r>
              <a:rPr lang="ru-RU" sz="2400" dirty="0" smtClean="0"/>
              <a:t>99% на отрезке М</a:t>
            </a:r>
            <a:r>
              <a:rPr lang="el-GR" sz="2400" dirty="0" smtClean="0"/>
              <a:t>ξ</a:t>
            </a:r>
            <a:r>
              <a:rPr lang="ru-RU" sz="2400" dirty="0" smtClean="0"/>
              <a:t>  ± 2,58 </a:t>
            </a:r>
            <a:r>
              <a:rPr lang="el-GR" sz="2400" dirty="0" smtClean="0"/>
              <a:t>σξ</a:t>
            </a:r>
            <a:r>
              <a:rPr lang="ru-RU" sz="2400" dirty="0" smtClean="0"/>
              <a:t>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</a:pPr>
            <a:r>
              <a:rPr lang="ru-RU" sz="2400" dirty="0" smtClean="0"/>
              <a:t>Соответствие или несоответствие распределения </a:t>
            </a:r>
            <a:r>
              <a:rPr lang="ru-RU" sz="2400" dirty="0" err="1" smtClean="0"/>
              <a:t>нор-мальности</a:t>
            </a:r>
            <a:r>
              <a:rPr lang="ru-RU" sz="2400" dirty="0" smtClean="0"/>
              <a:t> </a:t>
            </a:r>
            <a:r>
              <a:rPr lang="ru-RU" sz="2400" dirty="0" smtClean="0"/>
              <a:t>влияет на выбор статистических методов </a:t>
            </a:r>
            <a:r>
              <a:rPr lang="ru-RU" sz="2400" dirty="0" err="1" smtClean="0"/>
              <a:t>обра-ботки</a:t>
            </a:r>
            <a:r>
              <a:rPr lang="ru-RU" sz="2400" dirty="0" smtClean="0"/>
              <a:t> </a:t>
            </a:r>
            <a:r>
              <a:rPr lang="ru-RU" sz="2400" dirty="0" smtClean="0"/>
              <a:t>данных. Данные, соответствующие нормальному </a:t>
            </a:r>
            <a:r>
              <a:rPr lang="ru-RU" sz="2400" dirty="0" err="1" smtClean="0"/>
              <a:t>рас-пределению</a:t>
            </a:r>
            <a:r>
              <a:rPr lang="ru-RU" sz="2400" dirty="0" smtClean="0"/>
              <a:t> </a:t>
            </a:r>
            <a:r>
              <a:rPr lang="ru-RU" sz="2400" dirty="0" smtClean="0"/>
              <a:t>обрабатываются с помощью </a:t>
            </a:r>
            <a:r>
              <a:rPr lang="ru-RU" sz="2400" b="1" dirty="0" smtClean="0"/>
              <a:t>параметрических </a:t>
            </a:r>
            <a:r>
              <a:rPr lang="ru-RU" sz="2400" b="1" dirty="0" smtClean="0"/>
              <a:t>методов</a:t>
            </a:r>
            <a:r>
              <a:rPr lang="ru-RU" sz="2400" dirty="0" smtClean="0"/>
              <a:t>, а данные, которые не соответствуют </a:t>
            </a:r>
            <a:r>
              <a:rPr lang="ru-RU" sz="2400" dirty="0" err="1" smtClean="0"/>
              <a:t>нормально-сти</a:t>
            </a:r>
            <a:r>
              <a:rPr lang="ru-RU" sz="2400" dirty="0" smtClean="0"/>
              <a:t> </a:t>
            </a:r>
            <a:r>
              <a:rPr lang="ru-RU" sz="2400" dirty="0" smtClean="0"/>
              <a:t>распределения обрабатываются с помощью </a:t>
            </a:r>
            <a:r>
              <a:rPr lang="ru-RU" sz="2400" b="1" dirty="0" err="1" smtClean="0"/>
              <a:t>непарамет-рических</a:t>
            </a:r>
            <a:r>
              <a:rPr lang="ru-RU" sz="2400" b="1" dirty="0" smtClean="0"/>
              <a:t> </a:t>
            </a:r>
            <a:r>
              <a:rPr lang="ru-RU" sz="2400" b="1" dirty="0" smtClean="0"/>
              <a:t>методов</a:t>
            </a:r>
            <a:r>
              <a:rPr lang="ru-RU" sz="2400" dirty="0" smtClean="0"/>
              <a:t> статистики.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</a:pPr>
            <a:r>
              <a:rPr lang="ru-RU" sz="2400" dirty="0" smtClean="0"/>
              <a:t>Кроме того, в каждом сложном методе обработки данных существуют условия использования нормального  </a:t>
            </a:r>
            <a:r>
              <a:rPr lang="ru-RU" sz="2400" dirty="0" err="1" smtClean="0"/>
              <a:t>распре-деления</a:t>
            </a:r>
            <a:r>
              <a:rPr lang="ru-RU" sz="2400" dirty="0" smtClean="0"/>
              <a:t>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</a:pPr>
            <a:r>
              <a:rPr lang="ru-RU" sz="2400" dirty="0" smtClean="0"/>
              <a:t>Нормальность распределения можно проверить </a:t>
            </a:r>
            <a:r>
              <a:rPr lang="ru-RU" sz="2400" dirty="0" err="1" smtClean="0"/>
              <a:t>критерия-ми</a:t>
            </a:r>
            <a:r>
              <a:rPr lang="ru-RU" sz="2400" dirty="0" smtClean="0"/>
              <a:t> Пирсона, Колмогорова-Смирнова</a:t>
            </a:r>
            <a:r>
              <a:rPr lang="ru-RU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1214425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Односторонний доверительный интервал для оценки дисперсии. Распределение </a:t>
            </a:r>
            <a:r>
              <a:rPr lang="ru-RU" sz="2400" dirty="0" err="1" smtClean="0"/>
              <a:t>хи-квадрат</a:t>
            </a:r>
            <a:r>
              <a:rPr lang="ru-RU" sz="2400" dirty="0" smtClean="0"/>
              <a:t> (</a:t>
            </a:r>
            <a:r>
              <a:rPr lang="ru-RU" sz="2400" dirty="0" err="1" smtClean="0"/>
              <a:t>распределение</a:t>
            </a:r>
            <a:r>
              <a:rPr lang="ru-RU" sz="2400" dirty="0" smtClean="0"/>
              <a:t> Пирсона).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</a:p>
        </p:txBody>
      </p:sp>
      <p:pic>
        <p:nvPicPr>
          <p:cNvPr id="75778" name="Picture 2" descr="http://nenuda.ru/nuda/215/214451/214451_html_5dc3cb4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785926"/>
            <a:ext cx="6286544" cy="4790782"/>
          </a:xfrm>
          <a:prstGeom prst="rect">
            <a:avLst/>
          </a:prstGeom>
          <a:noFill/>
        </p:spPr>
      </p:pic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57157" y="1857364"/>
          <a:ext cx="750099" cy="1000132"/>
        </p:xfrm>
        <a:graphic>
          <a:graphicData uri="http://schemas.openxmlformats.org/presentationml/2006/ole">
            <p:oleObj spid="_x0000_s75779" name="Формула" r:id="rId4" imgW="26640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1071549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Распределение Стьюдента (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2400" dirty="0" smtClean="0"/>
              <a:t>-</a:t>
            </a:r>
            <a:r>
              <a:rPr lang="ru-RU" sz="2400" dirty="0" smtClean="0"/>
              <a:t>распределение).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</a:p>
        </p:txBody>
      </p:sp>
      <p:pic>
        <p:nvPicPr>
          <p:cNvPr id="90116" name="Picture 4" descr="http://userdocs.ru/pars_docs/refs/4/3696/3696_html_7764837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47470"/>
            <a:ext cx="8858312" cy="47009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14356"/>
            <a:ext cx="9144000" cy="571504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Чтобы дать представление о точности и надежности </a:t>
            </a:r>
            <a:r>
              <a:rPr lang="ru-RU" sz="2400" dirty="0" err="1" smtClean="0"/>
              <a:t>оцен-ки</a:t>
            </a:r>
            <a:r>
              <a:rPr lang="ru-RU" sz="2400" dirty="0" smtClean="0"/>
              <a:t> </a:t>
            </a:r>
            <a:r>
              <a:rPr lang="ru-RU" sz="2400" b="1" i="1" dirty="0" err="1" smtClean="0"/>
              <a:t>a</a:t>
            </a:r>
            <a:r>
              <a:rPr lang="ru-RU" sz="2400" b="1" i="1" dirty="0" smtClean="0"/>
              <a:t>*</a:t>
            </a:r>
            <a:r>
              <a:rPr lang="ru-RU" sz="2400" dirty="0" smtClean="0"/>
              <a:t> , в статистике пользуются так называемыми </a:t>
            </a:r>
            <a:r>
              <a:rPr lang="ru-RU" sz="2400" dirty="0" err="1" smtClean="0"/>
              <a:t>довери-тельными</a:t>
            </a:r>
            <a:r>
              <a:rPr lang="ru-RU" sz="2400" dirty="0" smtClean="0"/>
              <a:t> интервалами и доверительными вероятностями.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b="1" dirty="0" smtClean="0"/>
              <a:t>Интервальной</a:t>
            </a:r>
            <a:r>
              <a:rPr lang="ru-RU" sz="2400" dirty="0" smtClean="0"/>
              <a:t> называют оценку, которая определяется границами интервала – это два числа.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Требуется построить интервал </a:t>
            </a:r>
            <a:r>
              <a:rPr lang="en-US" sz="2400" b="1" dirty="0" smtClean="0"/>
              <a:t>[</a:t>
            </a:r>
            <a:r>
              <a:rPr lang="ru-RU" sz="2400" b="1" i="1" dirty="0" err="1" smtClean="0"/>
              <a:t>a</a:t>
            </a:r>
            <a:r>
              <a:rPr lang="ru-RU" sz="2400" b="1" i="1" dirty="0" smtClean="0"/>
              <a:t>*</a:t>
            </a:r>
            <a:r>
              <a:rPr lang="en-US" sz="2400" b="1" i="1" dirty="0" smtClean="0"/>
              <a:t> -</a:t>
            </a:r>
            <a:r>
              <a:rPr lang="el-GR" sz="2400" b="1" i="1" dirty="0" smtClean="0"/>
              <a:t>ε</a:t>
            </a:r>
            <a:r>
              <a:rPr lang="en-US" sz="2400" b="1" i="1" dirty="0" smtClean="0"/>
              <a:t>, </a:t>
            </a:r>
            <a:r>
              <a:rPr lang="ru-RU" sz="2400" b="1" i="1" dirty="0" err="1" smtClean="0"/>
              <a:t>a</a:t>
            </a:r>
            <a:r>
              <a:rPr lang="ru-RU" sz="2400" b="1" i="1" dirty="0" smtClean="0"/>
              <a:t>*</a:t>
            </a:r>
            <a:r>
              <a:rPr lang="en-US" sz="2400" b="1" i="1" dirty="0" smtClean="0"/>
              <a:t> -</a:t>
            </a:r>
            <a:r>
              <a:rPr lang="el-GR" sz="2400" b="1" i="1" dirty="0" smtClean="0"/>
              <a:t>ε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]</a:t>
            </a:r>
            <a:r>
              <a:rPr lang="ru-RU" sz="2400" dirty="0" smtClean="0"/>
              <a:t>, на котором с заданной надежностью </a:t>
            </a:r>
            <a:r>
              <a:rPr lang="ru-RU" sz="2400" b="1" i="1" dirty="0" err="1" smtClean="0"/>
              <a:t>β</a:t>
            </a:r>
            <a:r>
              <a:rPr lang="ru-RU" sz="2400" dirty="0" err="1" smtClean="0"/>
              <a:t>  </a:t>
            </a:r>
            <a:r>
              <a:rPr lang="ru-RU" sz="2400" dirty="0" smtClean="0"/>
              <a:t>находится число - неслучайное значение параметра генеральной совокупности </a:t>
            </a:r>
            <a:r>
              <a:rPr lang="ru-RU" sz="2400" b="1" i="1" dirty="0" err="1" smtClean="0"/>
              <a:t>a</a:t>
            </a:r>
            <a:r>
              <a:rPr lang="ru-RU" sz="2400" dirty="0" smtClean="0"/>
              <a:t> , такой интервал называется </a:t>
            </a:r>
            <a:r>
              <a:rPr lang="ru-RU" sz="2400" b="1" dirty="0" smtClean="0"/>
              <a:t>доверительным</a:t>
            </a:r>
            <a:r>
              <a:rPr lang="ru-RU" sz="2400" dirty="0" smtClean="0"/>
              <a:t>. 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dirty="0" smtClean="0"/>
              <a:t>Понятия надежность и доверительная вероятность </a:t>
            </a:r>
            <a:r>
              <a:rPr lang="ru-RU" sz="2400" dirty="0" err="1" smtClean="0"/>
              <a:t>равно-значны</a:t>
            </a:r>
            <a:r>
              <a:rPr lang="ru-RU" sz="2400" dirty="0" smtClean="0"/>
              <a:t>. Обычно величину доверительной вероятности принимают в пределах от 0.95 до 0.99.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9144000" cy="3500462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b="1" dirty="0" smtClean="0"/>
              <a:t>Пример</a:t>
            </a:r>
            <a:r>
              <a:rPr lang="ru-RU" sz="2400" dirty="0" smtClean="0"/>
              <a:t> построения доверительного интервала.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Пусть известно, что случайная величина имеет </a:t>
            </a:r>
            <a:r>
              <a:rPr lang="ru-RU" sz="2400" dirty="0" err="1" smtClean="0"/>
              <a:t>нормаль-ное</a:t>
            </a:r>
            <a:r>
              <a:rPr lang="ru-RU" sz="2400" dirty="0" smtClean="0"/>
              <a:t> распределение               . Величина сигма известна, </a:t>
            </a:r>
            <a:r>
              <a:rPr lang="ru-RU" sz="2400" dirty="0" err="1" smtClean="0"/>
              <a:t>ма</a:t>
            </a:r>
            <a:r>
              <a:rPr lang="ru-RU" sz="2400" dirty="0" smtClean="0"/>
              <a:t>- тематическое ожидание </a:t>
            </a:r>
            <a:r>
              <a:rPr lang="en-US" sz="2400" b="1" i="1" dirty="0" smtClean="0"/>
              <a:t>a</a:t>
            </a:r>
            <a:r>
              <a:rPr lang="en-US" sz="2400" dirty="0" smtClean="0"/>
              <a:t> </a:t>
            </a:r>
            <a:r>
              <a:rPr lang="ru-RU" sz="2400" dirty="0" smtClean="0"/>
              <a:t>неизвестно.</a:t>
            </a:r>
            <a:endParaRPr lang="en-US" sz="2400" dirty="0" smtClean="0"/>
          </a:p>
          <a:p>
            <a:pPr>
              <a:lnSpc>
                <a:spcPts val="3000"/>
              </a:lnSpc>
            </a:pPr>
            <a:r>
              <a:rPr lang="ru-RU" sz="2400" dirty="0" smtClean="0"/>
              <a:t>Найти доверительный интервал для </a:t>
            </a:r>
            <a:r>
              <a:rPr lang="en-US" sz="2400" b="1" i="1" dirty="0" smtClean="0"/>
              <a:t>a</a:t>
            </a:r>
            <a:r>
              <a:rPr lang="en-US" sz="2400" dirty="0" smtClean="0"/>
              <a:t> </a:t>
            </a:r>
            <a:r>
              <a:rPr lang="ru-RU" sz="2400" dirty="0" smtClean="0"/>
              <a:t> с доверительной вероятностью 0.95.</a:t>
            </a:r>
          </a:p>
          <a:p>
            <a:pPr>
              <a:lnSpc>
                <a:spcPts val="3000"/>
              </a:lnSpc>
            </a:pPr>
            <a:r>
              <a:rPr lang="ru-RU" sz="2400" b="1" dirty="0" smtClean="0"/>
              <a:t>Решение</a:t>
            </a:r>
            <a:r>
              <a:rPr lang="ru-RU" sz="2400" dirty="0" smtClean="0"/>
              <a:t>. За оценку примем выборочное среднее       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Его математическое ожидание и среднеквадратичное равны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071802" y="1428736"/>
          <a:ext cx="1099524" cy="428628"/>
        </p:xfrm>
        <a:graphic>
          <a:graphicData uri="http://schemas.openxmlformats.org/presentationml/2006/ole">
            <p:oleObj spid="_x0000_s99330" name="Формула" r:id="rId3" imgW="749160" imgH="29196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715272" y="2857496"/>
          <a:ext cx="428628" cy="428629"/>
        </p:xfrm>
        <a:graphic>
          <a:graphicData uri="http://schemas.openxmlformats.org/presentationml/2006/ole">
            <p:oleObj spid="_x0000_s99331" name="Формула" r:id="rId4" imgW="241200" imgH="24120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428728" y="4071942"/>
          <a:ext cx="1422400" cy="450850"/>
        </p:xfrm>
        <a:graphic>
          <a:graphicData uri="http://schemas.openxmlformats.org/presentationml/2006/ole">
            <p:oleObj spid="_x0000_s99332" name="Формула" r:id="rId5" imgW="799920" imgH="253800" progId="Equation.3">
              <p:embed/>
            </p:oleObj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00364" y="4143380"/>
            <a:ext cx="214314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400" b="0" kern="0" dirty="0" smtClean="0">
                <a:latin typeface="+mn-lt"/>
                <a:cs typeface="+mn-cs"/>
              </a:rPr>
              <a:t>(неизвестно)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357290" y="4572008"/>
          <a:ext cx="1941513" cy="1014412"/>
        </p:xfrm>
        <a:graphic>
          <a:graphicData uri="http://schemas.openxmlformats.org/presentationml/2006/ole">
            <p:oleObj spid="_x0000_s99333" name="Формула" r:id="rId6" imgW="1091880" imgH="571320" progId="Equation.3">
              <p:embed/>
            </p:oleObj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428992" y="4929198"/>
            <a:ext cx="142876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400" b="0" kern="0" dirty="0" smtClean="0">
                <a:latin typeface="+mn-lt"/>
                <a:cs typeface="+mn-cs"/>
              </a:rPr>
              <a:t>(задано)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71480"/>
            <a:ext cx="9144000" cy="571504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Рассмотрим статистическую величину (статистику)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142976" y="2500306"/>
          <a:ext cx="989013" cy="428625"/>
        </p:xfrm>
        <a:graphic>
          <a:graphicData uri="http://schemas.openxmlformats.org/presentationml/2006/ole">
            <p:oleObj spid="_x0000_s100354" name="Формула" r:id="rId3" imgW="672840" imgH="29196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195513" y="1060450"/>
          <a:ext cx="2551112" cy="1036638"/>
        </p:xfrm>
        <a:graphic>
          <a:graphicData uri="http://schemas.openxmlformats.org/presentationml/2006/ole">
            <p:oleObj spid="_x0000_s100357" name="Формула" r:id="rId4" imgW="1434960" imgH="583920" progId="Equation.3">
              <p:embed/>
            </p:oleObj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2143116"/>
            <a:ext cx="91440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Эта статистика имеет стандартное нормальное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распреде-ление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3000372"/>
            <a:ext cx="91440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Требуется найти двусторонний интервал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2000232" y="3643314"/>
          <a:ext cx="4492625" cy="541337"/>
        </p:xfrm>
        <a:graphic>
          <a:graphicData uri="http://schemas.openxmlformats.org/presentationml/2006/ole">
            <p:oleObj spid="_x0000_s100358" name="Формула" r:id="rId6" imgW="2527200" imgH="304560" progId="Equation.3">
              <p:embed/>
            </p:oleObj>
          </a:graphicData>
        </a:graphic>
      </p:graphicFrame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0" y="4286256"/>
            <a:ext cx="92866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 </a:t>
            </a: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1214414" y="4572008"/>
          <a:ext cx="2979738" cy="473075"/>
        </p:xfrm>
        <a:graphic>
          <a:graphicData uri="http://schemas.openxmlformats.org/presentationml/2006/ole">
            <p:oleObj spid="_x0000_s100359" name="Формула" r:id="rId7" imgW="1676160" imgH="266400" progId="Equation.3">
              <p:embed/>
            </p:oleObj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0" y="5143512"/>
            <a:ext cx="492919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 таблице функции Лапласа</a:t>
            </a: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1849438" y="5786438"/>
          <a:ext cx="5080000" cy="541337"/>
        </p:xfrm>
        <a:graphic>
          <a:graphicData uri="http://schemas.openxmlformats.org/presentationml/2006/ole">
            <p:oleObj spid="_x0000_s100360" name="Формула" r:id="rId8" imgW="285732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71480"/>
            <a:ext cx="9144000" cy="571504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Находим интервал для мат ожидания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857488" y="1785926"/>
          <a:ext cx="2551112" cy="1036638"/>
        </p:xfrm>
        <a:graphic>
          <a:graphicData uri="http://schemas.openxmlformats.org/presentationml/2006/ole">
            <p:oleObj spid="_x0000_s101379" name="Формула" r:id="rId3" imgW="1434960" imgH="58392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2643174" y="1071546"/>
          <a:ext cx="3160713" cy="541337"/>
        </p:xfrm>
        <a:graphic>
          <a:graphicData uri="http://schemas.openxmlformats.org/presentationml/2006/ole">
            <p:oleObj spid="_x0000_s101380" name="Формула" r:id="rId4" imgW="1777680" imgH="304560" progId="Equation.3">
              <p:embed/>
            </p:oleObj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0" y="5357826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Подставляем числовые данные и находим числовой интервал.</a:t>
            </a: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1785918" y="3000372"/>
          <a:ext cx="4673600" cy="1038225"/>
        </p:xfrm>
        <a:graphic>
          <a:graphicData uri="http://schemas.openxmlformats.org/presentationml/2006/ole">
            <p:oleObj spid="_x0000_s101384" name="Формула" r:id="rId6" imgW="2628720" imgH="583920" progId="Equation.3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1357290" y="4143380"/>
          <a:ext cx="5802312" cy="1016000"/>
        </p:xfrm>
        <a:graphic>
          <a:graphicData uri="http://schemas.openxmlformats.org/presentationml/2006/ole">
            <p:oleObj spid="_x0000_s101385" name="Формула" r:id="rId7" imgW="3263760" imgH="571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9144000" cy="2928958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b="1" dirty="0" smtClean="0"/>
              <a:t>Пример</a:t>
            </a:r>
            <a:r>
              <a:rPr lang="ru-RU" sz="2400" dirty="0" smtClean="0"/>
              <a:t> построения доверительного интервала для дисперсии.</a:t>
            </a:r>
          </a:p>
          <a:p>
            <a:r>
              <a:rPr lang="ru-RU" sz="2400" dirty="0" smtClean="0"/>
              <a:t>Дана выборка из нормальной совокупности </a:t>
            </a:r>
          </a:p>
          <a:p>
            <a:r>
              <a:rPr lang="ru-RU" sz="2400" dirty="0" smtClean="0"/>
              <a:t>величины </a:t>
            </a:r>
            <a:r>
              <a:rPr lang="ru-RU" sz="2400" b="1" i="1" dirty="0" err="1" smtClean="0"/>
              <a:t>a</a:t>
            </a:r>
            <a:r>
              <a:rPr lang="ru-RU" sz="2400" dirty="0" smtClean="0"/>
              <a:t> и </a:t>
            </a:r>
            <a:r>
              <a:rPr lang="el-GR" sz="2400" b="1" i="1" dirty="0" smtClean="0"/>
              <a:t>σ</a:t>
            </a:r>
            <a:r>
              <a:rPr lang="ru-RU" sz="2400" dirty="0" smtClean="0"/>
              <a:t>  неизвестны, найти доверительный интервал для дисперсии, объем выборки </a:t>
            </a:r>
            <a:r>
              <a:rPr lang="en-US" sz="2400" b="1" i="1" dirty="0" smtClean="0"/>
              <a:t>n</a:t>
            </a:r>
            <a:r>
              <a:rPr lang="ru-RU" sz="2400" dirty="0" smtClean="0"/>
              <a:t>.</a:t>
            </a:r>
          </a:p>
          <a:p>
            <a:r>
              <a:rPr lang="ru-RU" sz="2400" b="1" dirty="0" smtClean="0"/>
              <a:t>Решение</a:t>
            </a:r>
            <a:r>
              <a:rPr lang="ru-RU" sz="2400" dirty="0" smtClean="0"/>
              <a:t>. Для решения задачи используется статистика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357554" y="3571876"/>
          <a:ext cx="1376362" cy="1060450"/>
        </p:xfrm>
        <a:graphic>
          <a:graphicData uri="http://schemas.openxmlformats.org/presentationml/2006/ole">
            <p:oleObj spid="_x0000_s102403" name="Формула" r:id="rId3" imgW="774360" imgH="596880" progId="Equation.3">
              <p:embed/>
            </p:oleObj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6786578" y="1500174"/>
          <a:ext cx="1100137" cy="428625"/>
        </p:xfrm>
        <a:graphic>
          <a:graphicData uri="http://schemas.openxmlformats.org/presentationml/2006/ole">
            <p:oleObj spid="_x0000_s102406" name="Формула" r:id="rId4" imgW="749160" imgH="291960" progId="Equation.3">
              <p:embed/>
            </p:oleObj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4714884"/>
            <a:ext cx="91440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4000"/>
              </a:lnSpc>
              <a:spcBef>
                <a:spcPts val="0"/>
              </a:spcBef>
              <a:buBlip>
                <a:blip r:embed="rId5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Которая имеет распределение </a:t>
            </a:r>
            <a:r>
              <a:rPr lang="ru-RU" sz="2400" b="0" kern="0" dirty="0" err="1" smtClean="0">
                <a:latin typeface="+mn-lt"/>
                <a:cs typeface="+mn-cs"/>
              </a:rPr>
              <a:t>хи-квадрат</a:t>
            </a:r>
            <a:r>
              <a:rPr lang="ru-RU" sz="2400" b="0" kern="0" dirty="0" smtClean="0">
                <a:latin typeface="+mn-lt"/>
                <a:cs typeface="+mn-cs"/>
              </a:rPr>
              <a:t> с </a:t>
            </a:r>
            <a:r>
              <a:rPr lang="en-US" sz="2400" i="1" dirty="0" smtClean="0">
                <a:latin typeface="+mn-lt"/>
                <a:cs typeface="+mn-cs"/>
              </a:rPr>
              <a:t>n</a:t>
            </a:r>
            <a:r>
              <a:rPr lang="ru-RU" sz="2400" i="1" dirty="0" smtClean="0">
                <a:latin typeface="+mn-lt"/>
                <a:cs typeface="+mn-cs"/>
              </a:rPr>
              <a:t>-1 </a:t>
            </a:r>
            <a:r>
              <a:rPr lang="ru-RU" sz="2400" b="0" dirty="0" smtClean="0">
                <a:latin typeface="+mn-lt"/>
                <a:cs typeface="+mn-cs"/>
              </a:rPr>
              <a:t>степенями свободы.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9144000" cy="1071570"/>
          </a:xfrm>
        </p:spPr>
        <p:txBody>
          <a:bodyPr/>
          <a:lstStyle/>
          <a:p>
            <a:r>
              <a:rPr lang="ru-RU" sz="2400" dirty="0" smtClean="0"/>
              <a:t>Доверительный интервал для дисперсии </a:t>
            </a:r>
            <a:r>
              <a:rPr lang="el-GR" sz="2400" b="1" i="1" dirty="0" smtClean="0"/>
              <a:t>σ</a:t>
            </a:r>
            <a:r>
              <a:rPr lang="ru-RU" sz="2400" b="1" i="1" baseline="30000" dirty="0" smtClean="0"/>
              <a:t>2</a:t>
            </a:r>
            <a:r>
              <a:rPr lang="ru-RU" sz="2400" dirty="0" smtClean="0"/>
              <a:t>  находим из соотношения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</a:p>
        </p:txBody>
      </p:sp>
      <p:graphicFrame>
        <p:nvGraphicFramePr>
          <p:cNvPr id="103428" name="Object 5"/>
          <p:cNvGraphicFramePr>
            <a:graphicFrameLocks noChangeAspect="1"/>
          </p:cNvGraphicFramePr>
          <p:nvPr/>
        </p:nvGraphicFramePr>
        <p:xfrm>
          <a:off x="1928794" y="1714488"/>
          <a:ext cx="3995738" cy="1195388"/>
        </p:xfrm>
        <a:graphic>
          <a:graphicData uri="http://schemas.openxmlformats.org/presentationml/2006/ole">
            <p:oleObj spid="_x0000_s103428" name="Формула" r:id="rId3" imgW="2247840" imgH="672840" progId="Equation.3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2928934"/>
            <a:ext cx="91440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4000"/>
              </a:lnSpc>
              <a:spcBef>
                <a:spcPts val="0"/>
              </a:spcBef>
              <a:buBlip>
                <a:blip r:embed="rId4"/>
              </a:buBlip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Границы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40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i="1" kern="0" dirty="0" smtClean="0">
                <a:latin typeface="+mn-lt"/>
                <a:cs typeface="+mn-cs"/>
              </a:rPr>
              <a:t>z</a:t>
            </a:r>
            <a:r>
              <a:rPr lang="en-US" sz="2400" i="1" kern="0" baseline="-25000" dirty="0" smtClean="0">
                <a:latin typeface="+mn-lt"/>
                <a:cs typeface="+mn-cs"/>
              </a:rPr>
              <a:t>2</a:t>
            </a:r>
            <a:r>
              <a:rPr lang="en-US" sz="2400" i="1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находим из условия</a:t>
            </a:r>
            <a:r>
              <a:rPr lang="en-US" sz="2400" b="0" kern="0" dirty="0" smtClean="0">
                <a:latin typeface="+mn-lt"/>
                <a:cs typeface="+mn-cs"/>
              </a:rPr>
              <a:t>  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044700" y="3714750"/>
          <a:ext cx="3635375" cy="654050"/>
        </p:xfrm>
        <a:graphic>
          <a:graphicData uri="http://schemas.openxmlformats.org/presentationml/2006/ole">
            <p:oleObj spid="_x0000_s103429" name="Формула" r:id="rId5" imgW="2044440" imgH="368280" progId="Equation.3">
              <p:embed/>
            </p:oleObj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4429132"/>
            <a:ext cx="914400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4000"/>
              </a:lnSpc>
              <a:spcBef>
                <a:spcPts val="0"/>
              </a:spcBef>
              <a:buBlip>
                <a:blip r:embed="rId4"/>
              </a:buBlip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Как правило,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40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i="1" kern="0" dirty="0" smtClean="0">
                <a:latin typeface="+mn-lt"/>
                <a:cs typeface="+mn-cs"/>
              </a:rPr>
              <a:t>z</a:t>
            </a:r>
            <a:r>
              <a:rPr lang="en-US" sz="2400" i="1" kern="0" baseline="-25000" dirty="0" smtClean="0">
                <a:latin typeface="+mn-lt"/>
                <a:cs typeface="+mn-cs"/>
              </a:rPr>
              <a:t>2</a:t>
            </a:r>
            <a:r>
              <a:rPr lang="en-US" sz="2400" i="1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находят из равенства «хвостов» функции распределения</a:t>
            </a:r>
            <a:r>
              <a:rPr lang="en-US" sz="2400" b="0" kern="0" dirty="0" smtClean="0">
                <a:latin typeface="+mn-lt"/>
                <a:cs typeface="+mn-cs"/>
              </a:rPr>
              <a:t>  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139825" y="5500688"/>
          <a:ext cx="5824538" cy="992187"/>
        </p:xfrm>
        <a:graphic>
          <a:graphicData uri="http://schemas.openxmlformats.org/presentationml/2006/ole">
            <p:oleObj spid="_x0000_s103430" name="Формула" r:id="rId6" imgW="3276360" imgH="558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9144000" cy="1071570"/>
          </a:xfrm>
        </p:spPr>
        <p:txBody>
          <a:bodyPr/>
          <a:lstStyle/>
          <a:p>
            <a:r>
              <a:rPr lang="ru-RU" sz="2400" dirty="0" smtClean="0"/>
              <a:t>Доверительный интервал для дисперсии </a:t>
            </a:r>
            <a:r>
              <a:rPr lang="el-GR" sz="2400" b="1" i="1" dirty="0" smtClean="0"/>
              <a:t>σ</a:t>
            </a:r>
            <a:r>
              <a:rPr lang="ru-RU" sz="2400" b="1" i="1" baseline="30000" dirty="0" smtClean="0"/>
              <a:t>2</a:t>
            </a:r>
            <a:r>
              <a:rPr lang="ru-RU" sz="2400" dirty="0" smtClean="0"/>
              <a:t>  находим из соотношения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Интервальные оценки</a:t>
            </a:r>
          </a:p>
        </p:txBody>
      </p:sp>
      <p:graphicFrame>
        <p:nvGraphicFramePr>
          <p:cNvPr id="103428" name="Object 5"/>
          <p:cNvGraphicFramePr>
            <a:graphicFrameLocks noChangeAspect="1"/>
          </p:cNvGraphicFramePr>
          <p:nvPr/>
        </p:nvGraphicFramePr>
        <p:xfrm>
          <a:off x="1928794" y="1714488"/>
          <a:ext cx="3995738" cy="1195388"/>
        </p:xfrm>
        <a:graphic>
          <a:graphicData uri="http://schemas.openxmlformats.org/presentationml/2006/ole">
            <p:oleObj spid="_x0000_s104450" name="Формула" r:id="rId3" imgW="2247840" imgH="672840" progId="Equation.3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2928934"/>
            <a:ext cx="91440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4000"/>
              </a:lnSpc>
              <a:spcBef>
                <a:spcPts val="0"/>
              </a:spcBef>
              <a:buBlip>
                <a:blip r:embed="rId4"/>
              </a:buBlip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Границы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40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i="1" kern="0" dirty="0" smtClean="0">
                <a:latin typeface="+mn-lt"/>
                <a:cs typeface="+mn-cs"/>
              </a:rPr>
              <a:t>z</a:t>
            </a:r>
            <a:r>
              <a:rPr lang="en-US" sz="2400" i="1" kern="0" baseline="-25000" dirty="0" smtClean="0">
                <a:latin typeface="+mn-lt"/>
                <a:cs typeface="+mn-cs"/>
              </a:rPr>
              <a:t>2</a:t>
            </a:r>
            <a:r>
              <a:rPr lang="en-US" sz="2400" i="1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находим из условия</a:t>
            </a:r>
            <a:r>
              <a:rPr lang="en-US" sz="2400" b="0" kern="0" dirty="0" smtClean="0">
                <a:latin typeface="+mn-lt"/>
                <a:cs typeface="+mn-cs"/>
              </a:rPr>
              <a:t>  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044700" y="3714750"/>
          <a:ext cx="3635375" cy="654050"/>
        </p:xfrm>
        <a:graphic>
          <a:graphicData uri="http://schemas.openxmlformats.org/presentationml/2006/ole">
            <p:oleObj spid="_x0000_s104451" name="Формула" r:id="rId5" imgW="2044440" imgH="368280" progId="Equation.3">
              <p:embed/>
            </p:oleObj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4429132"/>
            <a:ext cx="914400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4000"/>
              </a:lnSpc>
              <a:spcBef>
                <a:spcPts val="0"/>
              </a:spcBef>
              <a:buBlip>
                <a:blip r:embed="rId4"/>
              </a:buBlip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Как правило,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40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i="1" kern="0" dirty="0" smtClean="0">
                <a:latin typeface="+mn-lt"/>
                <a:cs typeface="+mn-cs"/>
              </a:rPr>
              <a:t>z</a:t>
            </a:r>
            <a:r>
              <a:rPr lang="en-US" sz="2400" i="1" kern="0" baseline="-25000" dirty="0" smtClean="0">
                <a:latin typeface="+mn-lt"/>
                <a:cs typeface="+mn-cs"/>
              </a:rPr>
              <a:t>2</a:t>
            </a:r>
            <a:r>
              <a:rPr lang="en-US" sz="2400" i="1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находят из равенства «хвостов» функции распределения</a:t>
            </a:r>
            <a:r>
              <a:rPr lang="en-US" sz="2400" b="0" kern="0" dirty="0" smtClean="0">
                <a:latin typeface="+mn-lt"/>
                <a:cs typeface="+mn-cs"/>
              </a:rPr>
              <a:t>  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139825" y="5500688"/>
          <a:ext cx="5824538" cy="992187"/>
        </p:xfrm>
        <a:graphic>
          <a:graphicData uri="http://schemas.openxmlformats.org/presentationml/2006/ole">
            <p:oleObj spid="_x0000_s104452" name="Формула" r:id="rId6" imgW="3276360" imgH="558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14356"/>
            <a:ext cx="9144000" cy="5643602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Для параметров генеральной совокупности могут выдвигаться некоторые гипотезы, например, о величине средней, дисперсии, характере распределения, форме и тесноте связи между переменными. Проверка гипотезы осуществляется на основе выявления согласованности эмпирических данных с теоретическими.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Если расхождение между сравниваемыми величинами (полученной из выборки и теоретическим значением) не выходит за пределы случайных ошибок, гипотезу принимают. 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dirty="0" smtClean="0"/>
              <a:t>Основой проверки статистических гипотез являются данные случайных выборок.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Проверка гипотез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07218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К описательным статистикам обычно относят </a:t>
            </a:r>
            <a:r>
              <a:rPr lang="ru-RU" sz="2400" b="1" dirty="0" smtClean="0"/>
              <a:t>числовые характеристики генеральной совокупности, полученные на выборке</a:t>
            </a:r>
            <a:r>
              <a:rPr lang="ru-RU" sz="2400" dirty="0" smtClean="0"/>
              <a:t>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Основное назначение каждой из первичных описательных</a:t>
            </a:r>
          </a:p>
          <a:p>
            <a:pPr>
              <a:lnSpc>
                <a:spcPts val="3000"/>
              </a:lnSpc>
              <a:buNone/>
            </a:pPr>
            <a:r>
              <a:rPr lang="ru-RU" sz="2400" dirty="0" smtClean="0"/>
              <a:t>статистик - замена множества значений выборки </a:t>
            </a:r>
            <a:r>
              <a:rPr lang="ru-RU" sz="2400" dirty="0" err="1" smtClean="0"/>
              <a:t>нескольки-ми</a:t>
            </a:r>
            <a:r>
              <a:rPr lang="ru-RU" sz="2400" dirty="0" smtClean="0"/>
              <a:t> числовыми параметрами, которые характеризуют генеральную совокупность.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Это, например, среднее значение выборки, оценка </a:t>
            </a:r>
            <a:r>
              <a:rPr lang="ru-RU" sz="2400" dirty="0" err="1" smtClean="0"/>
              <a:t>диспер-сии</a:t>
            </a:r>
            <a:r>
              <a:rPr lang="ru-RU" sz="2400" dirty="0" smtClean="0"/>
              <a:t> </a:t>
            </a:r>
            <a:r>
              <a:rPr lang="ru-RU" sz="2400" dirty="0" smtClean="0"/>
              <a:t>и др.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Описание генеральной совокупности при помощи таких первичных статистик позволяет сделать начальную </a:t>
            </a:r>
            <a:r>
              <a:rPr lang="ru-RU" sz="2400" dirty="0" err="1" smtClean="0"/>
              <a:t>интер-претацию</a:t>
            </a:r>
            <a:r>
              <a:rPr lang="ru-RU" sz="2400" dirty="0" smtClean="0"/>
              <a:t> </a:t>
            </a:r>
            <a:r>
              <a:rPr lang="ru-RU" sz="2400" dirty="0" smtClean="0"/>
              <a:t>результатов измерений. Например, путем </a:t>
            </a:r>
            <a:r>
              <a:rPr lang="ru-RU" sz="2400" dirty="0" err="1" smtClean="0"/>
              <a:t>срав-нения</a:t>
            </a:r>
            <a:r>
              <a:rPr lang="ru-RU" sz="2400" dirty="0" smtClean="0"/>
              <a:t> </a:t>
            </a:r>
            <a:r>
              <a:rPr lang="ru-RU" sz="2400" dirty="0" smtClean="0"/>
              <a:t>первичных статистик разных групп одного рода.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К описательной статистике относится </a:t>
            </a:r>
            <a:r>
              <a:rPr lang="ru-RU" sz="2400" b="1" dirty="0" smtClean="0"/>
              <a:t>мера центральной тенденции</a:t>
            </a:r>
            <a:r>
              <a:rPr lang="ru-RU" sz="2400" dirty="0" smtClean="0"/>
              <a:t> - это числа, характеризующие выборку по среднему уровню измеренного признака.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50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14356"/>
            <a:ext cx="9144000" cy="571504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ru-RU" sz="2400" b="1" dirty="0" smtClean="0"/>
              <a:t>Статистической гипотезой </a:t>
            </a:r>
            <a:r>
              <a:rPr lang="ru-RU" sz="2400" dirty="0" smtClean="0"/>
              <a:t>называется предположение о свойстве генеральной совокупности, которое можно проверить, опираясь на данные выборки.</a:t>
            </a:r>
          </a:p>
          <a:p>
            <a:pPr>
              <a:lnSpc>
                <a:spcPts val="3200"/>
              </a:lnSpc>
            </a:pPr>
            <a:r>
              <a:rPr lang="ru-RU" sz="2400" dirty="0" smtClean="0"/>
              <a:t> Проверяемую гипотезу </a:t>
            </a:r>
            <a:r>
              <a:rPr lang="en-US" sz="2400" b="1" i="1" dirty="0" smtClean="0"/>
              <a:t>H</a:t>
            </a:r>
            <a:r>
              <a:rPr lang="en-US" sz="2400" b="1" i="1" baseline="-25000" dirty="0" smtClean="0"/>
              <a:t>0</a:t>
            </a:r>
            <a:r>
              <a:rPr lang="en-US" sz="2400" dirty="0" smtClean="0"/>
              <a:t> </a:t>
            </a:r>
            <a:r>
              <a:rPr lang="ru-RU" sz="2400" dirty="0" smtClean="0"/>
              <a:t> называют </a:t>
            </a:r>
            <a:r>
              <a:rPr lang="ru-RU" sz="2400" b="1" dirty="0" smtClean="0"/>
              <a:t>нулевой</a:t>
            </a:r>
            <a:r>
              <a:rPr lang="ru-RU" sz="2400" dirty="0" smtClean="0"/>
              <a:t> . Наряду с </a:t>
            </a:r>
            <a:r>
              <a:rPr lang="ru-RU" sz="2400" dirty="0" err="1" smtClean="0"/>
              <a:t>нулевой_гипотезой</a:t>
            </a:r>
            <a:r>
              <a:rPr lang="ru-RU" sz="2400" dirty="0" smtClean="0"/>
              <a:t> рассматривают </a:t>
            </a:r>
            <a:r>
              <a:rPr lang="ru-RU" sz="2400" b="1" dirty="0" smtClean="0"/>
              <a:t>альтернативную</a:t>
            </a:r>
            <a:r>
              <a:rPr lang="ru-RU" sz="2400" dirty="0" smtClean="0"/>
              <a:t> (</a:t>
            </a:r>
            <a:r>
              <a:rPr lang="ru-RU" sz="2400" dirty="0" err="1" smtClean="0"/>
              <a:t>кон-курирующую</a:t>
            </a:r>
            <a:r>
              <a:rPr lang="ru-RU" sz="2400" dirty="0" smtClean="0"/>
              <a:t>) гипотезу </a:t>
            </a:r>
            <a:r>
              <a:rPr lang="en-US" sz="2400" b="1" i="1" dirty="0" smtClean="0"/>
              <a:t>H</a:t>
            </a:r>
            <a:r>
              <a:rPr lang="ru-RU" sz="2400" b="1" i="1" baseline="-25000" dirty="0" smtClean="0"/>
              <a:t>1</a:t>
            </a:r>
            <a:r>
              <a:rPr lang="ru-RU" sz="2400" dirty="0" smtClean="0"/>
              <a:t> , являющуюся логическим отрицанием  нулевой гипотезы.</a:t>
            </a:r>
          </a:p>
          <a:p>
            <a:pPr lvl="0">
              <a:lnSpc>
                <a:spcPts val="3200"/>
              </a:lnSpc>
            </a:pPr>
            <a:r>
              <a:rPr lang="ru-RU" sz="2400" dirty="0" smtClean="0"/>
              <a:t>Правило, по которому принимается или отвергается </a:t>
            </a:r>
            <a:r>
              <a:rPr lang="en-US" sz="2400" b="1" i="1" dirty="0" smtClean="0"/>
              <a:t>H</a:t>
            </a:r>
            <a:r>
              <a:rPr lang="en-US" sz="2400" b="1" i="1" baseline="-25000" dirty="0" smtClean="0"/>
              <a:t>0</a:t>
            </a:r>
            <a:r>
              <a:rPr lang="en-US" sz="2400" dirty="0" smtClean="0"/>
              <a:t> </a:t>
            </a:r>
            <a:r>
              <a:rPr lang="ru-RU" sz="2400" dirty="0" smtClean="0"/>
              <a:t>,                   называется </a:t>
            </a:r>
            <a:r>
              <a:rPr lang="ru-RU" sz="2400" b="1" dirty="0" smtClean="0"/>
              <a:t>статистическим критерием</a:t>
            </a:r>
            <a:r>
              <a:rPr lang="ru-RU" sz="2400" dirty="0" smtClean="0"/>
              <a:t>. </a:t>
            </a:r>
          </a:p>
          <a:p>
            <a:pPr>
              <a:lnSpc>
                <a:spcPts val="3200"/>
              </a:lnSpc>
            </a:pPr>
            <a:r>
              <a:rPr lang="ru-RU" sz="2400" dirty="0" smtClean="0"/>
              <a:t>Проверки статистической гипотезы заключается в том, что используется специальная </a:t>
            </a:r>
            <a:r>
              <a:rPr lang="ru-RU" sz="2400" b="1" dirty="0" smtClean="0"/>
              <a:t>вычисленное выражение (статистика, критерий)</a:t>
            </a:r>
            <a:r>
              <a:rPr lang="ru-RU" sz="2400" dirty="0" smtClean="0"/>
              <a:t>, полученное </a:t>
            </a:r>
            <a:r>
              <a:rPr lang="ru-RU" sz="2400" b="1" dirty="0" smtClean="0"/>
              <a:t>по выборке </a:t>
            </a:r>
            <a:r>
              <a:rPr lang="ru-RU" sz="2400" dirty="0" smtClean="0"/>
              <a:t>и </a:t>
            </a:r>
            <a:r>
              <a:rPr lang="ru-RU" sz="2400" dirty="0" err="1" smtClean="0"/>
              <a:t>соответ-ствующее</a:t>
            </a:r>
            <a:r>
              <a:rPr lang="ru-RU" sz="2400" dirty="0" smtClean="0"/>
              <a:t> выбранному для проверки </a:t>
            </a:r>
            <a:r>
              <a:rPr lang="ru-RU" sz="2400" b="1" dirty="0" smtClean="0"/>
              <a:t>закону распределения</a:t>
            </a:r>
            <a:r>
              <a:rPr lang="ru-RU" sz="2400" dirty="0" smtClean="0"/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Проверка гипотез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51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42"/>
            <a:ext cx="9144000" cy="3786214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ru-RU" sz="2400" dirty="0" smtClean="0"/>
              <a:t>Выбор распределения, по которому определяется </a:t>
            </a:r>
            <a:r>
              <a:rPr lang="ru-RU" sz="2400" dirty="0" err="1" smtClean="0"/>
              <a:t>крити-ческое</a:t>
            </a:r>
            <a:r>
              <a:rPr lang="ru-RU" sz="2400" dirty="0" smtClean="0"/>
              <a:t> значение очень важен – по нему делается </a:t>
            </a:r>
            <a:r>
              <a:rPr lang="ru-RU" sz="2400" dirty="0" err="1" smtClean="0"/>
              <a:t>заключе-ние</a:t>
            </a:r>
            <a:r>
              <a:rPr lang="ru-RU" sz="2400" dirty="0" smtClean="0"/>
              <a:t>. </a:t>
            </a:r>
          </a:p>
          <a:p>
            <a:pPr>
              <a:lnSpc>
                <a:spcPts val="3200"/>
              </a:lnSpc>
            </a:pPr>
            <a:r>
              <a:rPr lang="ru-RU" sz="2400" dirty="0" smtClean="0"/>
              <a:t>Таким образом, множество возможных значений критерия разбивается на два непересекающихся подмножества:</a:t>
            </a:r>
          </a:p>
          <a:p>
            <a:pPr marL="0" lvl="8" indent="0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ru-RU" sz="2400" dirty="0" smtClean="0">
                <a:ea typeface="+mn-ea"/>
                <a:cs typeface="+mn-cs"/>
              </a:rPr>
              <a:t>Область допустимых значений (</a:t>
            </a:r>
            <a:r>
              <a:rPr lang="ru-RU" sz="2400" dirty="0" smtClean="0"/>
              <a:t>принятие гипотезы </a:t>
            </a:r>
            <a:r>
              <a:rPr lang="en-US" sz="2400" b="1" i="1" dirty="0" smtClean="0"/>
              <a:t>H</a:t>
            </a:r>
            <a:r>
              <a:rPr lang="ru-RU" sz="2400" b="1" i="1" baseline="-25000" dirty="0" smtClean="0"/>
              <a:t>0</a:t>
            </a:r>
            <a:r>
              <a:rPr lang="ru-RU" sz="2400" dirty="0" smtClean="0">
                <a:ea typeface="+mn-ea"/>
                <a:cs typeface="+mn-cs"/>
              </a:rPr>
              <a:t>);</a:t>
            </a:r>
          </a:p>
          <a:p>
            <a:pPr lvl="0">
              <a:lnSpc>
                <a:spcPts val="3200"/>
              </a:lnSpc>
            </a:pPr>
            <a:r>
              <a:rPr lang="ru-RU" sz="2400" dirty="0" smtClean="0"/>
              <a:t>Критическая область (</a:t>
            </a:r>
            <a:r>
              <a:rPr lang="ru-RU" sz="2400" dirty="0" err="1" smtClean="0"/>
              <a:t>область</a:t>
            </a:r>
            <a:r>
              <a:rPr lang="ru-RU" sz="2400" dirty="0" smtClean="0"/>
              <a:t> отклонения гипотезы </a:t>
            </a:r>
            <a:r>
              <a:rPr lang="en-US" sz="2400" b="1" i="1" dirty="0" smtClean="0"/>
              <a:t>H</a:t>
            </a:r>
            <a:r>
              <a:rPr lang="en-US" sz="2400" b="1" i="1" baseline="-25000" dirty="0" smtClean="0"/>
              <a:t>0</a:t>
            </a:r>
            <a:r>
              <a:rPr lang="ru-RU" sz="2400" dirty="0" smtClean="0"/>
              <a:t>  и принятие гипотезы </a:t>
            </a:r>
            <a:r>
              <a:rPr lang="en-US" sz="2400" b="1" i="1" dirty="0" smtClean="0"/>
              <a:t>H</a:t>
            </a:r>
            <a:r>
              <a:rPr lang="ru-RU" sz="2400" b="1" i="1" baseline="-25000" dirty="0" smtClean="0"/>
              <a:t>1</a:t>
            </a:r>
            <a:r>
              <a:rPr lang="ru-RU" sz="2400" dirty="0" smtClean="0"/>
              <a:t>).</a:t>
            </a:r>
          </a:p>
          <a:p>
            <a:pPr>
              <a:lnSpc>
                <a:spcPts val="3200"/>
              </a:lnSpc>
            </a:pPr>
            <a:r>
              <a:rPr lang="ru-RU" sz="2400" dirty="0" smtClean="0"/>
              <a:t>При таком подходе возможны четыре случая:</a:t>
            </a:r>
          </a:p>
          <a:p>
            <a:pPr>
              <a:lnSpc>
                <a:spcPts val="3200"/>
              </a:lnSpc>
            </a:pPr>
            <a:endParaRPr lang="ru-RU" sz="24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Проверка гипотез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500166" y="4429132"/>
          <a:ext cx="6858048" cy="2286015"/>
        </p:xfrm>
        <a:graphic>
          <a:graphicData uri="http://schemas.openxmlformats.org/drawingml/2006/table">
            <a:tbl>
              <a:tblPr/>
              <a:tblGrid>
                <a:gridCol w="1785950"/>
                <a:gridCol w="2500330"/>
                <a:gridCol w="2571768"/>
              </a:tblGrid>
              <a:tr h="762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Гипотеза </a:t>
                      </a:r>
                      <a:r>
                        <a:rPr lang="en-US" sz="2000" b="1" i="1" dirty="0" smtClean="0"/>
                        <a:t>H</a:t>
                      </a:r>
                      <a:r>
                        <a:rPr lang="ru-RU" sz="2000" b="1" i="1" baseline="-25000" dirty="0" smtClean="0"/>
                        <a:t>0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Times New Roman"/>
                          <a:cs typeface="Times New Roman"/>
                        </a:rPr>
                        <a:t>Принимается</a:t>
                      </a:r>
                      <a:endParaRPr lang="ru-RU" sz="200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Отвергается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Верна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Правильное решение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Ошибка 1-го</a:t>
                      </a:r>
                      <a:r>
                        <a:rPr lang="ru-RU" sz="2000" b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рода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Неверна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Ошибка 2-го рода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Правильное решение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4689" name="Рисунок 18" descr="http://works.doklad.ru/images/qYd6ClykBq8/73367377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38125" cy="23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52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9144000" cy="607223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Вероятность </a:t>
            </a:r>
            <a:r>
              <a:rPr lang="ru-RU" sz="2400" b="1" dirty="0" smtClean="0"/>
              <a:t>ошибки 1-го рода </a:t>
            </a:r>
            <a:r>
              <a:rPr lang="ru-RU" sz="2400" dirty="0" smtClean="0"/>
              <a:t>обозначается </a:t>
            </a:r>
            <a:r>
              <a:rPr lang="el-GR" sz="2400" b="1" i="1" dirty="0" smtClean="0"/>
              <a:t>α</a:t>
            </a:r>
            <a:r>
              <a:rPr lang="ru-RU" sz="2400" dirty="0" smtClean="0"/>
              <a:t> (альфа), вероятность </a:t>
            </a:r>
            <a:r>
              <a:rPr lang="ru-RU" sz="2400" b="1" dirty="0" smtClean="0"/>
              <a:t>ошибки 2-го рода </a:t>
            </a:r>
            <a:r>
              <a:rPr lang="ru-RU" sz="2400" dirty="0" smtClean="0"/>
              <a:t>обозначается </a:t>
            </a:r>
            <a:r>
              <a:rPr lang="el-GR" sz="2400" b="1" i="1" dirty="0" smtClean="0"/>
              <a:t>β</a:t>
            </a:r>
            <a:r>
              <a:rPr lang="ru-RU" sz="24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 Критерий проверки гипотезы называют </a:t>
            </a:r>
            <a:r>
              <a:rPr lang="ru-RU" sz="2400" b="1" dirty="0" err="1" smtClean="0"/>
              <a:t>параметричес-ким</a:t>
            </a:r>
            <a:r>
              <a:rPr lang="ru-RU" sz="2400" dirty="0" smtClean="0"/>
              <a:t>, если известен закон распределения генеральной </a:t>
            </a:r>
            <a:r>
              <a:rPr lang="ru-RU" sz="2400" dirty="0" err="1" smtClean="0"/>
              <a:t>сово-купности</a:t>
            </a:r>
            <a:r>
              <a:rPr lang="ru-RU" sz="2400" dirty="0" smtClean="0"/>
              <a:t>, это задает конкретное распределение критерия.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При неизвестном законе распределения генеральной совокупности критерий называют </a:t>
            </a:r>
            <a:r>
              <a:rPr lang="ru-RU" sz="2400" b="1" dirty="0" smtClean="0"/>
              <a:t>непараметрическим</a:t>
            </a:r>
            <a:r>
              <a:rPr lang="ru-RU" sz="24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По своему практическому </a:t>
            </a:r>
            <a:r>
              <a:rPr lang="ru-RU" sz="2400" dirty="0" err="1" smtClean="0"/>
              <a:t>прикложению</a:t>
            </a:r>
            <a:r>
              <a:rPr lang="ru-RU" sz="2400" dirty="0" smtClean="0"/>
              <a:t> статистические гипотезы подразделяются на несколько типов:</a:t>
            </a:r>
          </a:p>
          <a:p>
            <a:pPr lvl="1">
              <a:lnSpc>
                <a:spcPts val="3000"/>
              </a:lnSpc>
            </a:pPr>
            <a:r>
              <a:rPr lang="ru-RU" sz="2000" b="1" dirty="0" smtClean="0"/>
              <a:t>О равенстве числовых характеристики генеральных совокупностей;</a:t>
            </a:r>
          </a:p>
          <a:p>
            <a:pPr lvl="1">
              <a:lnSpc>
                <a:spcPts val="3000"/>
              </a:lnSpc>
            </a:pPr>
            <a:r>
              <a:rPr lang="ru-RU" sz="2000" b="1" dirty="0" smtClean="0"/>
              <a:t>О числовых значениях параметров;</a:t>
            </a:r>
          </a:p>
          <a:p>
            <a:pPr lvl="1">
              <a:lnSpc>
                <a:spcPts val="3000"/>
              </a:lnSpc>
            </a:pPr>
            <a:r>
              <a:rPr lang="ru-RU" sz="2000" b="1" dirty="0" smtClean="0"/>
              <a:t>О законе распределения;</a:t>
            </a:r>
          </a:p>
          <a:p>
            <a:pPr lvl="1">
              <a:lnSpc>
                <a:spcPts val="3000"/>
              </a:lnSpc>
            </a:pPr>
            <a:r>
              <a:rPr lang="ru-RU" sz="2000" b="1" dirty="0" smtClean="0"/>
              <a:t>Об однородности выборок (о принадлежности их к одной и той же генеральной совокупности).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Проверка гипотез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53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9144000" cy="607223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Вероятность ошибки 1-го рода </a:t>
            </a:r>
            <a:r>
              <a:rPr lang="el-GR" sz="2400" b="1" i="1" dirty="0" smtClean="0"/>
              <a:t>α</a:t>
            </a:r>
            <a:r>
              <a:rPr lang="ru-RU" sz="2400" b="1" i="1" dirty="0" smtClean="0"/>
              <a:t> </a:t>
            </a:r>
            <a:r>
              <a:rPr lang="ru-RU" sz="2400" dirty="0" smtClean="0"/>
              <a:t>задает заказчик, он </a:t>
            </a:r>
            <a:r>
              <a:rPr lang="ru-RU" sz="2400" dirty="0" err="1" smtClean="0"/>
              <a:t>пони-мает</a:t>
            </a:r>
            <a:r>
              <a:rPr lang="ru-RU" sz="2400" dirty="0" smtClean="0"/>
              <a:t> для чего решается задача. Возможно, что исполнитель тоже имеет опыт в предметной области, тогда он может задать ошибку 1-го рода.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dirty="0" smtClean="0"/>
              <a:t>В статистике наиболее часто принимают </a:t>
            </a:r>
            <a:r>
              <a:rPr lang="el-GR" sz="2400" b="1" i="1" dirty="0" smtClean="0"/>
              <a:t>α</a:t>
            </a:r>
            <a:r>
              <a:rPr lang="ru-RU" sz="2400" b="1" i="1" dirty="0" smtClean="0"/>
              <a:t>=0.05, </a:t>
            </a:r>
            <a:r>
              <a:rPr lang="ru-RU" sz="2400" dirty="0" smtClean="0"/>
              <a:t>тогда  доверительная вероятность гипотезы равна  </a:t>
            </a:r>
            <a:r>
              <a:rPr lang="ru-RU" sz="2400" b="1" i="1" dirty="0" smtClean="0"/>
              <a:t>0.95. </a:t>
            </a:r>
            <a:r>
              <a:rPr lang="ru-RU" sz="2400" dirty="0" smtClean="0"/>
              <a:t>Для </a:t>
            </a:r>
            <a:r>
              <a:rPr lang="ru-RU" sz="2400" dirty="0" err="1" smtClean="0"/>
              <a:t>та-ких</a:t>
            </a:r>
            <a:r>
              <a:rPr lang="ru-RU" sz="2400" dirty="0" smtClean="0"/>
              <a:t> вероятностей мы допускаем, что примерно в 5 случаях из 100 гипотеза </a:t>
            </a:r>
            <a:r>
              <a:rPr lang="en-US" sz="2400" b="1" i="1" dirty="0" smtClean="0"/>
              <a:t>Ho</a:t>
            </a:r>
            <a:r>
              <a:rPr lang="en-US" sz="2400" dirty="0" smtClean="0"/>
              <a:t> </a:t>
            </a:r>
            <a:r>
              <a:rPr lang="ru-RU" sz="2400" dirty="0" smtClean="0"/>
              <a:t> будет отвергнута, но она правильная.</a:t>
            </a:r>
            <a:endParaRPr lang="ru-RU" sz="2400" b="1" i="1" dirty="0" smtClean="0"/>
          </a:p>
          <a:p>
            <a:pPr>
              <a:lnSpc>
                <a:spcPts val="3000"/>
              </a:lnSpc>
            </a:pPr>
            <a:endParaRPr lang="ru-RU" sz="2400" b="1" i="1" dirty="0" smtClean="0"/>
          </a:p>
          <a:p>
            <a:pPr>
              <a:lnSpc>
                <a:spcPts val="3000"/>
              </a:lnSpc>
            </a:pPr>
            <a:r>
              <a:rPr lang="ru-RU" sz="2400" dirty="0" smtClean="0"/>
              <a:t>Из постановки задачи определить вероятность ошибки    2-го рода </a:t>
            </a:r>
            <a:r>
              <a:rPr lang="el-GR" sz="2400" b="1" i="1" dirty="0" smtClean="0"/>
              <a:t>β </a:t>
            </a:r>
            <a:r>
              <a:rPr lang="ru-RU" sz="2400" dirty="0" smtClean="0"/>
              <a:t>невозможно, так как альтернативная гипотеза формулирует только логическое отрицание основной гипотезы, не давая конкретных оценок параметра (для параметрических гипотез).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Проверка гипотез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54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42"/>
            <a:ext cx="9144000" cy="2000264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Пусть гипотеза односторонняя, проверяем гипотезу о равенстве параметра значению </a:t>
            </a:r>
            <a:r>
              <a:rPr lang="el-GR" sz="2400" b="1" i="1" dirty="0" smtClean="0"/>
              <a:t>μ</a:t>
            </a:r>
            <a:r>
              <a:rPr lang="ru-RU" sz="2400" b="1" i="1" baseline="-25000" dirty="0" smtClean="0"/>
              <a:t>0</a:t>
            </a:r>
            <a:r>
              <a:rPr lang="ru-RU" sz="2400" dirty="0" smtClean="0"/>
              <a:t> проверка по нормальному закону. Понятно, где интервал для величины </a:t>
            </a:r>
            <a:r>
              <a:rPr lang="el-GR" sz="2400" b="1" i="1" dirty="0" smtClean="0"/>
              <a:t>α</a:t>
            </a:r>
            <a:r>
              <a:rPr lang="ru-RU" sz="2400" dirty="0" smtClean="0"/>
              <a:t> . Если истинное значение параметра равно </a:t>
            </a:r>
            <a:r>
              <a:rPr lang="el-GR" sz="2400" b="1" i="1" dirty="0" smtClean="0"/>
              <a:t>μ</a:t>
            </a:r>
            <a:r>
              <a:rPr lang="ru-RU" sz="2400" b="1" i="1" baseline="-25000" dirty="0" smtClean="0"/>
              <a:t>1</a:t>
            </a:r>
            <a:r>
              <a:rPr lang="ru-RU" sz="2400" dirty="0" smtClean="0"/>
              <a:t> , то можно показать вероятность ошибки второго рода </a:t>
            </a:r>
            <a:r>
              <a:rPr lang="el-GR" sz="2400" b="1" i="1" dirty="0" smtClean="0"/>
              <a:t>β</a:t>
            </a:r>
            <a:r>
              <a:rPr lang="ru-RU" sz="2400" dirty="0" smtClean="0"/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Проверка гипотез</a:t>
            </a:r>
          </a:p>
        </p:txBody>
      </p:sp>
      <p:pic>
        <p:nvPicPr>
          <p:cNvPr id="152578" name="Picture 2" descr="http://ok-t.ru/studopedia/baza6/1115498955332.files/image0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428868"/>
            <a:ext cx="8358246" cy="43386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55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9144000" cy="607223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b="1" dirty="0" smtClean="0"/>
              <a:t>Пример</a:t>
            </a:r>
            <a:r>
              <a:rPr lang="ru-RU" sz="2400" dirty="0" smtClean="0"/>
              <a:t>. Проверка гипотез о законе  распределения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случайной величины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 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Иногда необходимо знать закон распределения случайной величины. Знание этого закона позволяет правильно </a:t>
            </a:r>
            <a:r>
              <a:rPr lang="ru-RU" sz="2400" dirty="0" err="1" smtClean="0"/>
              <a:t>выби-рать</a:t>
            </a:r>
            <a:r>
              <a:rPr lang="ru-RU" sz="2400" dirty="0" smtClean="0"/>
              <a:t> эффективные критерии и оценки параметров.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dirty="0" smtClean="0"/>
              <a:t>Наиболее общий метод проверки гипотез о законе распределения носит название </a:t>
            </a:r>
            <a:r>
              <a:rPr lang="ru-RU" sz="2400" b="1" dirty="0" smtClean="0"/>
              <a:t>критерия Пирсона</a:t>
            </a:r>
            <a:r>
              <a:rPr lang="ru-RU" sz="2400" dirty="0" smtClean="0"/>
              <a:t>.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dirty="0" smtClean="0"/>
              <a:t>Пусть получена выборка, обозначим </a:t>
            </a:r>
            <a:r>
              <a:rPr lang="en-US" sz="2400" b="1" i="1" dirty="0" smtClean="0"/>
              <a:t>F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x</a:t>
            </a:r>
            <a:r>
              <a:rPr lang="ru-RU" sz="2400" b="1" i="1" dirty="0" smtClean="0"/>
              <a:t>)</a:t>
            </a:r>
            <a:r>
              <a:rPr lang="ru-RU" sz="2400" dirty="0" smtClean="0"/>
              <a:t>  - ее неизвестная функция распределения, оцениваемая по выборке.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Обозначим через </a:t>
            </a:r>
            <a:r>
              <a:rPr lang="ru-RU" sz="2400" b="1" i="1" dirty="0" smtClean="0"/>
              <a:t>F</a:t>
            </a:r>
            <a:r>
              <a:rPr lang="ru-RU" sz="2400" b="1" i="1" baseline="-25000" dirty="0" smtClean="0"/>
              <a:t>0</a:t>
            </a:r>
            <a:r>
              <a:rPr lang="ru-RU" sz="2400" b="1" i="1" dirty="0" smtClean="0"/>
              <a:t>(</a:t>
            </a:r>
            <a:r>
              <a:rPr lang="ru-RU" sz="2400" b="1" i="1" dirty="0" err="1" smtClean="0"/>
              <a:t>х</a:t>
            </a:r>
            <a:r>
              <a:rPr lang="ru-RU" sz="2400" b="1" i="1" dirty="0" smtClean="0"/>
              <a:t>)</a:t>
            </a:r>
            <a:r>
              <a:rPr lang="ru-RU" sz="2400" dirty="0" smtClean="0"/>
              <a:t>  заданную функцию </a:t>
            </a:r>
            <a:r>
              <a:rPr lang="ru-RU" sz="2400" dirty="0" err="1" smtClean="0"/>
              <a:t>распределе-ния</a:t>
            </a:r>
            <a:r>
              <a:rPr lang="ru-RU" sz="2400" dirty="0" smtClean="0"/>
              <a:t>, которую необходимо проверить на предмет </a:t>
            </a:r>
            <a:r>
              <a:rPr lang="ru-RU" sz="2400" dirty="0" err="1" smtClean="0"/>
              <a:t>соответст-вия</a:t>
            </a:r>
            <a:r>
              <a:rPr lang="ru-RU" sz="2400" dirty="0" smtClean="0"/>
              <a:t> функции  </a:t>
            </a:r>
            <a:r>
              <a:rPr lang="en-US" sz="2400" b="1" i="1" dirty="0" smtClean="0"/>
              <a:t>F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x</a:t>
            </a:r>
            <a:r>
              <a:rPr lang="ru-RU" sz="2400" b="1" i="1" dirty="0" smtClean="0"/>
              <a:t>)</a:t>
            </a:r>
            <a:r>
              <a:rPr lang="ru-RU" sz="2400" dirty="0" smtClean="0"/>
              <a:t> 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Проверка гипотез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56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71480"/>
            <a:ext cx="9144000" cy="2000264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Задача состоит в проверке гипотезы </a:t>
            </a:r>
          </a:p>
          <a:p>
            <a:pPr>
              <a:lnSpc>
                <a:spcPts val="3000"/>
              </a:lnSpc>
            </a:pPr>
            <a:r>
              <a:rPr lang="ru-RU" sz="2400" b="1" i="1" dirty="0" smtClean="0"/>
              <a:t>Но: </a:t>
            </a:r>
            <a:r>
              <a:rPr lang="en-US" sz="2400" b="1" i="1" dirty="0" smtClean="0"/>
              <a:t>F</a:t>
            </a:r>
            <a:r>
              <a:rPr lang="ru-RU" sz="2400" b="1" i="1" dirty="0" smtClean="0"/>
              <a:t>(</a:t>
            </a:r>
            <a:r>
              <a:rPr lang="ru-RU" sz="2400" b="1" i="1" dirty="0" err="1" smtClean="0"/>
              <a:t>х</a:t>
            </a:r>
            <a:r>
              <a:rPr lang="ru-RU" sz="2400" b="1" i="1" dirty="0" smtClean="0"/>
              <a:t>) = F</a:t>
            </a:r>
            <a:r>
              <a:rPr lang="ru-RU" sz="2400" b="1" i="1" baseline="-25000" dirty="0" smtClean="0"/>
              <a:t>0</a:t>
            </a:r>
            <a:r>
              <a:rPr lang="ru-RU" sz="2400" b="1" i="1" dirty="0" smtClean="0"/>
              <a:t>(</a:t>
            </a:r>
            <a:r>
              <a:rPr lang="ru-RU" sz="2400" b="1" i="1" dirty="0" err="1" smtClean="0"/>
              <a:t>х</a:t>
            </a:r>
            <a:r>
              <a:rPr lang="ru-RU" sz="2400" b="1" i="1" dirty="0" smtClean="0"/>
              <a:t>)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при альтернативе </a:t>
            </a:r>
            <a:r>
              <a:rPr lang="ru-RU" sz="2400" b="1" i="1" dirty="0" smtClean="0"/>
              <a:t>Н1:F (</a:t>
            </a:r>
            <a:r>
              <a:rPr lang="ru-RU" sz="2400" b="1" i="1" dirty="0" err="1" smtClean="0"/>
              <a:t>х</a:t>
            </a:r>
            <a:r>
              <a:rPr lang="ru-RU" sz="2400" b="1" i="1" dirty="0" smtClean="0"/>
              <a:t>) ≠ F</a:t>
            </a:r>
            <a:r>
              <a:rPr lang="ru-RU" sz="2400" b="1" i="1" baseline="-25000" dirty="0" smtClean="0"/>
              <a:t>0</a:t>
            </a:r>
            <a:r>
              <a:rPr lang="ru-RU" sz="2400" b="1" i="1" dirty="0" smtClean="0"/>
              <a:t>(</a:t>
            </a:r>
            <a:r>
              <a:rPr lang="ru-RU" sz="2400" b="1" i="1" dirty="0" err="1" smtClean="0"/>
              <a:t>х</a:t>
            </a:r>
            <a:r>
              <a:rPr lang="ru-RU" sz="2400" b="1" i="1" dirty="0" smtClean="0"/>
              <a:t>).</a:t>
            </a:r>
          </a:p>
          <a:p>
            <a:pPr>
              <a:lnSpc>
                <a:spcPts val="3000"/>
              </a:lnSpc>
            </a:pPr>
            <a:r>
              <a:rPr lang="ru-RU" sz="2400" b="1" dirty="0" smtClean="0"/>
              <a:t>Решение</a:t>
            </a:r>
            <a:r>
              <a:rPr lang="ru-RU" sz="2400" b="1" i="1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Группируем выборку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Проверка гипотез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962275" y="2571750"/>
          <a:ext cx="2397125" cy="581025"/>
        </p:xfrm>
        <a:graphic>
          <a:graphicData uri="http://schemas.openxmlformats.org/presentationml/2006/ole">
            <p:oleObj spid="_x0000_s117762" name="Формула" r:id="rId3" imgW="1257120" imgH="304560" progId="Equation.3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3286124"/>
            <a:ext cx="914400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создавая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равных (это не обязательно)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интервалов.</a:t>
            </a:r>
          </a:p>
          <a:p>
            <a:pPr marR="0" lvl="0" defTabSz="914400" latinLnBrk="0">
              <a:lnSpc>
                <a:spcPts val="3000"/>
              </a:lnSpc>
              <a:spcBef>
                <a:spcPts val="0"/>
              </a:spcBef>
              <a:buClrTx/>
              <a:buSzTx/>
              <a:buBlip>
                <a:blip r:embed="rId4"/>
              </a:buBlip>
              <a:tabLst/>
              <a:defRPr/>
            </a:pPr>
            <a:r>
              <a:rPr lang="ru-RU" sz="2400" b="0" dirty="0" smtClean="0">
                <a:latin typeface="+mn-lt"/>
                <a:cs typeface="+mn-cs"/>
              </a:rPr>
              <a:t>Для наглядного представления задачи строится </a:t>
            </a:r>
            <a:r>
              <a:rPr lang="ru-RU" sz="2400" b="0" dirty="0" err="1" smtClean="0">
                <a:latin typeface="+mn-lt"/>
                <a:cs typeface="+mn-cs"/>
              </a:rPr>
              <a:t>гисто-грамма</a:t>
            </a:r>
            <a:r>
              <a:rPr lang="ru-RU" sz="2400" b="0" dirty="0" smtClean="0">
                <a:latin typeface="+mn-lt"/>
                <a:cs typeface="+mn-cs"/>
              </a:rPr>
              <a:t> частот и кривая плотности распределения </a:t>
            </a:r>
            <a:r>
              <a:rPr lang="en-US" sz="2400" i="1" dirty="0" smtClean="0">
                <a:latin typeface="+mn-lt"/>
                <a:cs typeface="+mn-cs"/>
              </a:rPr>
              <a:t>F(x)</a:t>
            </a:r>
            <a:endParaRPr lang="ru-RU" sz="2400" i="1" dirty="0" smtClean="0">
              <a:latin typeface="+mn-lt"/>
              <a:cs typeface="+mn-cs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4643446"/>
            <a:ext cx="4500594" cy="208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57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9144000" cy="3143272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По функции распределения </a:t>
            </a:r>
            <a:r>
              <a:rPr lang="ru-RU" sz="2400" b="1" i="1" dirty="0" smtClean="0"/>
              <a:t>F</a:t>
            </a:r>
            <a:r>
              <a:rPr lang="ru-RU" sz="2400" b="1" i="1" baseline="-25000" dirty="0" smtClean="0"/>
              <a:t>0</a:t>
            </a:r>
            <a:r>
              <a:rPr lang="ru-RU" sz="2400" b="1" i="1" dirty="0" smtClean="0"/>
              <a:t>(</a:t>
            </a:r>
            <a:r>
              <a:rPr lang="ru-RU" sz="2400" b="1" i="1" dirty="0" err="1" smtClean="0"/>
              <a:t>х</a:t>
            </a:r>
            <a:r>
              <a:rPr lang="ru-RU" sz="2400" b="1" i="1" dirty="0" smtClean="0"/>
              <a:t>) , </a:t>
            </a:r>
            <a:r>
              <a:rPr lang="ru-RU" sz="2400" dirty="0" smtClean="0"/>
              <a:t>которую мы </a:t>
            </a:r>
            <a:r>
              <a:rPr lang="ru-RU" sz="2400" dirty="0" err="1" smtClean="0"/>
              <a:t>проверя-ем</a:t>
            </a:r>
            <a:r>
              <a:rPr lang="ru-RU" sz="2400" dirty="0" smtClean="0"/>
              <a:t> на соответствие нашему эксперименту, нужно найти </a:t>
            </a:r>
            <a:r>
              <a:rPr lang="ru-RU" sz="2400" dirty="0" err="1" smtClean="0"/>
              <a:t>ве-роятности</a:t>
            </a:r>
            <a:r>
              <a:rPr lang="ru-RU" sz="2400" dirty="0" smtClean="0"/>
              <a:t> попадания в интервалы группировки полученной в эксперименте выборки. Пусть в интервал </a:t>
            </a:r>
            <a:r>
              <a:rPr lang="en-US" sz="2400" b="1" i="1" dirty="0" smtClean="0"/>
              <a:t>m</a:t>
            </a:r>
            <a:r>
              <a:rPr lang="en-US" sz="2400" dirty="0" smtClean="0"/>
              <a:t> (</a:t>
            </a:r>
            <a:r>
              <a:rPr lang="en-US" sz="2400" b="1" i="1" dirty="0" smtClean="0"/>
              <a:t>m=1,…,k</a:t>
            </a:r>
            <a:r>
              <a:rPr lang="en-US" sz="2400" dirty="0" smtClean="0"/>
              <a:t>) </a:t>
            </a:r>
            <a:r>
              <a:rPr lang="ru-RU" sz="2400" dirty="0" smtClean="0"/>
              <a:t>в эксперименте попало </a:t>
            </a:r>
            <a:r>
              <a:rPr lang="en-US" sz="2400" b="1" i="1" dirty="0" smtClean="0"/>
              <a:t>n</a:t>
            </a:r>
            <a:r>
              <a:rPr lang="en-US" sz="2400" b="1" i="1" baseline="-25000" dirty="0" smtClean="0"/>
              <a:t>m</a:t>
            </a:r>
            <a:r>
              <a:rPr lang="en-US" sz="2400" dirty="0" smtClean="0"/>
              <a:t> </a:t>
            </a:r>
            <a:r>
              <a:rPr lang="ru-RU" sz="2400" dirty="0" smtClean="0"/>
              <a:t>значений. Для построения </a:t>
            </a:r>
            <a:r>
              <a:rPr lang="ru-RU" sz="2400" dirty="0" err="1" smtClean="0"/>
              <a:t>статис-тики</a:t>
            </a:r>
            <a:r>
              <a:rPr lang="ru-RU" sz="2400" dirty="0" smtClean="0"/>
              <a:t> критерия необходимо вычислить количество </a:t>
            </a:r>
            <a:r>
              <a:rPr lang="ru-RU" sz="2400" dirty="0" err="1" smtClean="0"/>
              <a:t>теорети-ческих</a:t>
            </a:r>
            <a:r>
              <a:rPr lang="ru-RU" sz="2400" dirty="0" smtClean="0"/>
              <a:t> попаданий </a:t>
            </a:r>
            <a:r>
              <a:rPr lang="en-US" sz="2400" b="1" i="1" dirty="0" smtClean="0"/>
              <a:t>N</a:t>
            </a:r>
            <a:r>
              <a:rPr lang="en-US" sz="2400" b="1" i="1" baseline="-25000" dirty="0" smtClean="0"/>
              <a:t>m</a:t>
            </a:r>
            <a:r>
              <a:rPr lang="en-US" sz="2400" dirty="0" smtClean="0"/>
              <a:t> </a:t>
            </a:r>
            <a:r>
              <a:rPr lang="ru-RU" sz="2400" dirty="0" smtClean="0"/>
              <a:t>в интервал </a:t>
            </a:r>
            <a:r>
              <a:rPr lang="en-US" sz="2400" b="1" i="1" dirty="0" smtClean="0"/>
              <a:t>m </a:t>
            </a:r>
            <a:r>
              <a:rPr lang="ru-RU" sz="2400" b="1" i="1" dirty="0" smtClean="0"/>
              <a:t>, </a:t>
            </a:r>
            <a:r>
              <a:rPr lang="ru-RU" sz="2400" dirty="0" smtClean="0"/>
              <a:t>оно вычисляется по функции </a:t>
            </a:r>
            <a:r>
              <a:rPr lang="ru-RU" sz="2400" b="1" i="1" dirty="0" smtClean="0"/>
              <a:t>F</a:t>
            </a:r>
            <a:r>
              <a:rPr lang="ru-RU" sz="2400" b="1" i="1" baseline="-25000" dirty="0" smtClean="0"/>
              <a:t>0</a:t>
            </a:r>
            <a:r>
              <a:rPr lang="ru-RU" sz="2400" b="1" i="1" dirty="0" smtClean="0"/>
              <a:t>(</a:t>
            </a:r>
            <a:r>
              <a:rPr lang="ru-RU" sz="2400" b="1" i="1" dirty="0" err="1" smtClean="0"/>
              <a:t>х</a:t>
            </a:r>
            <a:r>
              <a:rPr lang="ru-RU" sz="2400" b="1" i="1" dirty="0" smtClean="0"/>
              <a:t>) </a:t>
            </a:r>
            <a:r>
              <a:rPr lang="ru-RU" sz="2400" dirty="0" smtClean="0"/>
              <a:t>и может не быть целым. Тогда статистика                            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Проверка гипотез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714612" y="3857628"/>
          <a:ext cx="3386690" cy="1143008"/>
        </p:xfrm>
        <a:graphic>
          <a:graphicData uri="http://schemas.openxmlformats.org/presentationml/2006/ole">
            <p:oleObj spid="_x0000_s126978" name="Формула" r:id="rId3" imgW="2031840" imgH="685800" progId="Equation.3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5072074"/>
            <a:ext cx="914400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Имеет распределение </a:t>
            </a:r>
            <a:r>
              <a:rPr lang="ru-RU" sz="2400" b="0" kern="0" dirty="0" err="1" smtClean="0">
                <a:latin typeface="+mn-lt"/>
                <a:cs typeface="+mn-cs"/>
              </a:rPr>
              <a:t>хи-квадрат</a:t>
            </a:r>
            <a:r>
              <a:rPr lang="ru-RU" sz="2400" b="0" kern="0" dirty="0" smtClean="0">
                <a:latin typeface="+mn-lt"/>
                <a:cs typeface="+mn-cs"/>
              </a:rPr>
              <a:t> с </a:t>
            </a:r>
            <a:r>
              <a:rPr lang="en-US" sz="2400" i="1" kern="0" dirty="0" smtClean="0">
                <a:latin typeface="+mn-lt"/>
                <a:cs typeface="+mn-cs"/>
              </a:rPr>
              <a:t>k – s </a:t>
            </a:r>
            <a:r>
              <a:rPr lang="ru-RU" sz="2400" i="1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степенями </a:t>
            </a:r>
            <a:r>
              <a:rPr lang="ru-RU" sz="2400" b="0" kern="0" dirty="0" err="1" smtClean="0">
                <a:latin typeface="+mn-lt"/>
                <a:cs typeface="+mn-cs"/>
              </a:rPr>
              <a:t>сво-боды</a:t>
            </a:r>
            <a:r>
              <a:rPr lang="ru-RU" sz="2400" b="0" kern="0" dirty="0" smtClean="0">
                <a:latin typeface="+mn-lt"/>
                <a:cs typeface="+mn-cs"/>
              </a:rPr>
              <a:t>. Если параметры распределения </a:t>
            </a:r>
            <a:r>
              <a:rPr lang="ru-RU" sz="2400" i="1" dirty="0" smtClean="0"/>
              <a:t>F</a:t>
            </a:r>
            <a:r>
              <a:rPr lang="ru-RU" sz="2400" i="1" baseline="-25000" dirty="0" smtClean="0"/>
              <a:t>0</a:t>
            </a:r>
            <a:r>
              <a:rPr lang="ru-RU" sz="2400" i="1" dirty="0" smtClean="0"/>
              <a:t>(</a:t>
            </a:r>
            <a:r>
              <a:rPr lang="ru-RU" sz="2400" i="1" dirty="0" err="1" smtClean="0"/>
              <a:t>х</a:t>
            </a:r>
            <a:r>
              <a:rPr lang="ru-RU" sz="2400" i="1" dirty="0" smtClean="0"/>
              <a:t>)</a:t>
            </a:r>
            <a:r>
              <a:rPr lang="ru-RU" sz="2400" b="0" kern="0" dirty="0" smtClean="0">
                <a:latin typeface="+mn-lt"/>
                <a:cs typeface="+mn-cs"/>
              </a:rPr>
              <a:t>  не </a:t>
            </a:r>
            <a:r>
              <a:rPr lang="ru-RU" sz="2400" b="0" kern="0" dirty="0" err="1" smtClean="0">
                <a:latin typeface="+mn-lt"/>
                <a:cs typeface="+mn-cs"/>
              </a:rPr>
              <a:t>оценива-лись</a:t>
            </a:r>
            <a:r>
              <a:rPr lang="ru-RU" sz="2400" b="0" kern="0" dirty="0" smtClean="0">
                <a:latin typeface="+mn-lt"/>
                <a:cs typeface="+mn-cs"/>
              </a:rPr>
              <a:t> по выборке, то </a:t>
            </a:r>
            <a:r>
              <a:rPr lang="en-US" sz="2400" i="1" kern="0" dirty="0" smtClean="0">
                <a:latin typeface="+mn-lt"/>
                <a:cs typeface="+mn-cs"/>
              </a:rPr>
              <a:t>s = 1</a:t>
            </a:r>
            <a:r>
              <a:rPr lang="en-US" sz="2400" b="0" kern="0" dirty="0" smtClean="0">
                <a:latin typeface="+mn-lt"/>
                <a:cs typeface="+mn-cs"/>
              </a:rPr>
              <a:t>.</a:t>
            </a:r>
            <a:r>
              <a:rPr lang="ru-RU" sz="2400" b="0" kern="0" dirty="0" smtClean="0">
                <a:latin typeface="+mn-lt"/>
                <a:cs typeface="+mn-cs"/>
              </a:rPr>
              <a:t> Если оценивались </a:t>
            </a:r>
            <a:r>
              <a:rPr lang="ru-RU" sz="2400" i="1" kern="0" dirty="0" smtClean="0">
                <a:latin typeface="+mn-lt"/>
                <a:cs typeface="+mn-cs"/>
              </a:rPr>
              <a:t>с</a:t>
            </a:r>
            <a:r>
              <a:rPr lang="ru-RU" sz="2400" b="0" kern="0" dirty="0" smtClean="0">
                <a:latin typeface="+mn-lt"/>
                <a:cs typeface="+mn-cs"/>
              </a:rPr>
              <a:t> параметров, то </a:t>
            </a:r>
            <a:r>
              <a:rPr lang="en-US" sz="2400" i="1" dirty="0" smtClean="0">
                <a:latin typeface="+mn-lt"/>
                <a:cs typeface="+mn-cs"/>
              </a:rPr>
              <a:t>s = </a:t>
            </a:r>
            <a:r>
              <a:rPr lang="ru-RU" sz="2400" i="1" dirty="0" smtClean="0">
                <a:latin typeface="+mn-lt"/>
                <a:cs typeface="+mn-cs"/>
              </a:rPr>
              <a:t>с + </a:t>
            </a:r>
            <a:r>
              <a:rPr lang="en-US" sz="2400" i="1" dirty="0" smtClean="0">
                <a:latin typeface="+mn-lt"/>
                <a:cs typeface="+mn-cs"/>
              </a:rPr>
              <a:t>1</a:t>
            </a:r>
            <a:r>
              <a:rPr lang="en-US" sz="2400" b="0" kern="0" dirty="0" smtClean="0"/>
              <a:t>.</a:t>
            </a:r>
            <a:r>
              <a:rPr lang="ru-RU" sz="2400" b="0" kern="0" dirty="0" smtClean="0"/>
              <a:t> 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58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9144000" cy="5143536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По таблице </a:t>
            </a:r>
            <a:r>
              <a:rPr lang="ru-RU" sz="2400" dirty="0" err="1" smtClean="0"/>
              <a:t>хи-квадрат</a:t>
            </a:r>
            <a:r>
              <a:rPr lang="ru-RU" sz="2400" dirty="0" smtClean="0"/>
              <a:t> распределения и по заданному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 уровню значимости находим интервал принятия гипотезы  </a:t>
            </a:r>
          </a:p>
          <a:p>
            <a:pPr>
              <a:lnSpc>
                <a:spcPts val="3000"/>
              </a:lnSpc>
              <a:buNone/>
            </a:pPr>
            <a:r>
              <a:rPr lang="ru-RU" sz="2400" b="1" i="1" dirty="0" smtClean="0"/>
              <a:t>Но</a:t>
            </a:r>
            <a:r>
              <a:rPr lang="ru-RU" sz="2400" dirty="0" smtClean="0"/>
              <a:t>. Интервал односторонний, так как малые значения статистики еще более убедительно говорят о том, что выборка близка к теоретической.</a:t>
            </a:r>
          </a:p>
          <a:p>
            <a:pPr>
              <a:lnSpc>
                <a:spcPts val="3000"/>
              </a:lnSpc>
              <a:buNone/>
            </a:pP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dirty="0" smtClean="0"/>
              <a:t> </a:t>
            </a:r>
            <a:r>
              <a:rPr lang="ru-RU" sz="2400" b="1" dirty="0" smtClean="0"/>
              <a:t>О степенях свободы статистики</a:t>
            </a:r>
            <a:r>
              <a:rPr lang="ru-RU" sz="2400" dirty="0" smtClean="0"/>
              <a:t>. Если, например, </a:t>
            </a:r>
            <a:r>
              <a:rPr lang="ru-RU" sz="2400" dirty="0" err="1" smtClean="0"/>
              <a:t>прове-ряется</a:t>
            </a:r>
            <a:r>
              <a:rPr lang="ru-RU" sz="2400" dirty="0" smtClean="0"/>
              <a:t> соответствие выборки нормальному распределению и параметры распределения </a:t>
            </a:r>
            <a:r>
              <a:rPr lang="en-US" sz="2400" b="1" i="1" dirty="0" smtClean="0"/>
              <a:t>N(a, </a:t>
            </a:r>
            <a:r>
              <a:rPr lang="el-GR" sz="2400" b="1" i="1" dirty="0" smtClean="0"/>
              <a:t>σ</a:t>
            </a:r>
            <a:r>
              <a:rPr lang="en-US" sz="2400" b="1" i="1" dirty="0" smtClean="0"/>
              <a:t>) </a:t>
            </a:r>
            <a:r>
              <a:rPr lang="ru-RU" sz="2400" dirty="0" smtClean="0"/>
              <a:t>оцениваются по </a:t>
            </a:r>
            <a:r>
              <a:rPr lang="ru-RU" sz="2400" dirty="0" err="1" smtClean="0"/>
              <a:t>выбо-рке</a:t>
            </a:r>
            <a:r>
              <a:rPr lang="ru-RU" sz="2400" dirty="0" smtClean="0"/>
              <a:t>,  параметр </a:t>
            </a:r>
            <a:r>
              <a:rPr lang="en-US" sz="2400" b="1" i="1" dirty="0" smtClean="0"/>
              <a:t>s</a:t>
            </a:r>
            <a:r>
              <a:rPr lang="en-US" sz="2400" dirty="0" smtClean="0"/>
              <a:t>, </a:t>
            </a:r>
            <a:r>
              <a:rPr lang="ru-RU" sz="2400" dirty="0" smtClean="0"/>
              <a:t>уменьшающий число степеней свободы равен </a:t>
            </a:r>
            <a:r>
              <a:rPr lang="en-US" sz="2400" b="1" i="1" dirty="0" smtClean="0"/>
              <a:t>s</a:t>
            </a:r>
            <a:r>
              <a:rPr lang="ru-RU" sz="2400" b="1" i="1" dirty="0" smtClean="0"/>
              <a:t> = 2,</a:t>
            </a:r>
            <a:r>
              <a:rPr lang="ru-RU" sz="2400" dirty="0" smtClean="0"/>
              <a:t> </a:t>
            </a:r>
            <a:r>
              <a:rPr lang="ru-RU" sz="2400" dirty="0" smtClean="0"/>
              <a:t>так </a:t>
            </a:r>
            <a:r>
              <a:rPr lang="ru-RU" sz="2400" dirty="0" smtClean="0"/>
              <a:t>как использовалось два связывающих равенства для оценок величин </a:t>
            </a:r>
            <a:r>
              <a:rPr lang="en-US" sz="2400" b="1" i="1" dirty="0" smtClean="0"/>
              <a:t>a </a:t>
            </a:r>
            <a:r>
              <a:rPr lang="ru-RU" sz="2400" dirty="0" smtClean="0"/>
              <a:t>и</a:t>
            </a:r>
            <a:r>
              <a:rPr lang="ru-RU" sz="2400" b="1" i="1" dirty="0" smtClean="0"/>
              <a:t> </a:t>
            </a:r>
            <a:r>
              <a:rPr lang="el-GR" sz="2400" b="1" i="1" dirty="0" smtClean="0"/>
              <a:t>σ</a:t>
            </a:r>
            <a:r>
              <a:rPr lang="ru-RU" sz="2400" b="1" i="1" dirty="0" smtClean="0"/>
              <a:t>.</a:t>
            </a:r>
            <a:endParaRPr lang="ru-RU" sz="24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Проверка гипотез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59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9144000" cy="5143536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b="1" dirty="0" smtClean="0"/>
              <a:t>Пример</a:t>
            </a:r>
            <a:r>
              <a:rPr lang="ru-RU" sz="2400" dirty="0" smtClean="0"/>
              <a:t>. Проверить соответствие выборки функции </a:t>
            </a:r>
            <a:r>
              <a:rPr lang="ru-RU" sz="2400" dirty="0" err="1" smtClean="0"/>
              <a:t>рас-пределения</a:t>
            </a:r>
            <a:r>
              <a:rPr lang="ru-RU" sz="2400" dirty="0" smtClean="0"/>
              <a:t> </a:t>
            </a:r>
            <a:r>
              <a:rPr lang="en-US" sz="2400" b="1" i="1" dirty="0" smtClean="0"/>
              <a:t>F</a:t>
            </a:r>
            <a:r>
              <a:rPr lang="ru-RU" sz="2400" b="1" i="1" dirty="0" smtClean="0"/>
              <a:t>(</a:t>
            </a:r>
            <a:r>
              <a:rPr lang="ru-RU" sz="2400" b="1" i="1" dirty="0" err="1" smtClean="0"/>
              <a:t>х</a:t>
            </a:r>
            <a:r>
              <a:rPr lang="ru-RU" sz="2400" b="1" i="1" dirty="0" smtClean="0"/>
              <a:t>)</a:t>
            </a:r>
            <a:r>
              <a:rPr lang="ru-RU" sz="2400" dirty="0" smtClean="0"/>
              <a:t>  по критерию Колмогорова-Смирнова (непараметрический критерий).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Критерий согласия Колмогорова-Смирнова является </a:t>
            </a:r>
            <a:r>
              <a:rPr lang="ru-RU" sz="2400" b="1" dirty="0" smtClean="0"/>
              <a:t>более мощным</a:t>
            </a:r>
            <a:r>
              <a:rPr lang="ru-RU" sz="2400" dirty="0" smtClean="0"/>
              <a:t>, чем критерий χ</a:t>
            </a:r>
            <a:r>
              <a:rPr lang="ru-RU" sz="2400" baseline="30000" dirty="0" smtClean="0"/>
              <a:t>2</a:t>
            </a:r>
            <a:r>
              <a:rPr lang="ru-RU" sz="2400" dirty="0" smtClean="0"/>
              <a:t> и может быть использован для проверки гипотезы о соответствии эмпирического распределения любому теоретическому непрерывному распределению </a:t>
            </a:r>
            <a:r>
              <a:rPr lang="ru-RU" sz="2400" b="1" i="1" dirty="0" smtClean="0"/>
              <a:t>F(</a:t>
            </a:r>
            <a:r>
              <a:rPr lang="ru-RU" sz="2400" b="1" i="1" dirty="0" err="1" smtClean="0"/>
              <a:t>x</a:t>
            </a:r>
            <a:r>
              <a:rPr lang="ru-RU" sz="2400" b="1" i="1" dirty="0" smtClean="0"/>
              <a:t>)</a:t>
            </a:r>
            <a:r>
              <a:rPr lang="ru-RU" sz="2400" dirty="0" smtClean="0"/>
              <a:t>  с </a:t>
            </a:r>
            <a:r>
              <a:rPr lang="ru-RU" sz="2400" b="1" dirty="0" smtClean="0"/>
              <a:t>заранее известными параметрами</a:t>
            </a:r>
            <a:r>
              <a:rPr lang="ru-RU" sz="24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Критерий не требует группировки выборки, то есть не теряется часть информации на группировке.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 </a:t>
            </a:r>
            <a:r>
              <a:rPr lang="ru-RU" sz="2400" b="1" dirty="0" smtClean="0"/>
              <a:t>Решение</a:t>
            </a:r>
            <a:r>
              <a:rPr lang="ru-RU" sz="2400" dirty="0" smtClean="0"/>
              <a:t>. Дана упорядоченная по возрастанию выборка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Проверка гипотез</a:t>
            </a:r>
          </a:p>
        </p:txBody>
      </p:sp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3071802" y="5000636"/>
          <a:ext cx="2397125" cy="581025"/>
        </p:xfrm>
        <a:graphic>
          <a:graphicData uri="http://schemas.openxmlformats.org/presentationml/2006/ole">
            <p:oleObj spid="_x0000_s128002" name="Формула" r:id="rId3" imgW="125712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9144000" cy="5500705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Меры центральной тенденции применяются для </a:t>
            </a:r>
            <a:r>
              <a:rPr lang="ru-RU" sz="2400" dirty="0" err="1" smtClean="0"/>
              <a:t>интерва-льной</a:t>
            </a:r>
            <a:r>
              <a:rPr lang="ru-RU" sz="2400" dirty="0" smtClean="0"/>
              <a:t> шкалы и шкалы отношений. Шкала отношений – это, фактически, числа, характеризующие элемент выборки. Интервальная – интервал значений признаков.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Выделяется 3 меры «центральной тенденции», это </a:t>
            </a:r>
            <a:r>
              <a:rPr lang="ru-RU" sz="2400" b="1" dirty="0" smtClean="0"/>
              <a:t>мода, медиана и выборочное среднее.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Наиболее просто вычисляется мода.</a:t>
            </a:r>
          </a:p>
          <a:p>
            <a:pPr>
              <a:lnSpc>
                <a:spcPts val="3000"/>
              </a:lnSpc>
            </a:pPr>
            <a:r>
              <a:rPr lang="ru-RU" sz="2400" b="1" dirty="0" smtClean="0"/>
              <a:t>Мода</a:t>
            </a:r>
            <a:r>
              <a:rPr lang="ru-RU" sz="2400" dirty="0" smtClean="0"/>
              <a:t> – это значение из множества измерений, которое встречается наиболее часто (грубо говоря, измерение или интервал, который имеет наибольшую вероятность). Моде,</a:t>
            </a:r>
          </a:p>
          <a:p>
            <a:pPr>
              <a:lnSpc>
                <a:spcPts val="3000"/>
              </a:lnSpc>
              <a:buNone/>
            </a:pPr>
            <a:r>
              <a:rPr lang="ru-RU" sz="2400" dirty="0" smtClean="0"/>
              <a:t>или модальному интервалу признака, соответствует </a:t>
            </a:r>
            <a:r>
              <a:rPr lang="ru-RU" sz="2400" dirty="0" err="1" smtClean="0"/>
              <a:t>наибо-льший</a:t>
            </a:r>
            <a:r>
              <a:rPr lang="ru-RU" sz="2400" dirty="0" smtClean="0"/>
              <a:t> подъем (вершина) графика распределения частот. Если график распределения частот имеет одну вершину, то такое распределение называется </a:t>
            </a:r>
            <a:r>
              <a:rPr lang="ru-RU" sz="2400" b="1" dirty="0" smtClean="0"/>
              <a:t>унимодальным</a:t>
            </a:r>
            <a:r>
              <a:rPr lang="ru-RU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60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71480"/>
            <a:ext cx="9144000" cy="500066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Вычисляются параметры 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Проверка гипотез</a:t>
            </a:r>
          </a:p>
        </p:txBody>
      </p:sp>
      <p:pic>
        <p:nvPicPr>
          <p:cNvPr id="129027" name="Picture 3" descr="C:\Users\НН\Documents\Колмог парам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071546"/>
            <a:ext cx="4429125" cy="2828925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3857628"/>
            <a:ext cx="914400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критерии Пирсона и для построения регрессии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вычис-ляются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квадраты разностей, здесь вычисляются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сами разности.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Выбраны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наибольшие отклонения как по «</a:t>
            </a:r>
            <a:r>
              <a:rPr kumimoji="0" lang="ru-RU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избыт-ку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», так и по «недостатку».</a:t>
            </a: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ru-RU" sz="2400" b="0" kern="0" baseline="0" dirty="0" smtClean="0">
                <a:latin typeface="+mn-lt"/>
                <a:cs typeface="+mn-cs"/>
              </a:rPr>
              <a:t>Статистика критерия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9029" name="Picture 5" descr="C:\Users\НН\Documents\Колмог статист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5572140"/>
            <a:ext cx="2276475" cy="1104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61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9144000" cy="857256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По таблице распределения Колмогорова находим критическое значение статистики.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Проверка гипотез</a:t>
            </a:r>
          </a:p>
        </p:txBody>
      </p:sp>
      <p:pic>
        <p:nvPicPr>
          <p:cNvPr id="131076" name="Picture 4" descr="http://fs1.ppt4web.ru/images/3018/54821/640/img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07331"/>
            <a:ext cx="6715172" cy="50363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62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9144000" cy="500066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Критерий Колмогорова-Смирнова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Проверка гипотез</a:t>
            </a:r>
          </a:p>
        </p:txBody>
      </p:sp>
      <p:pic>
        <p:nvPicPr>
          <p:cNvPr id="161794" name="Picture 2" descr="http://nreferat.ru/i/10613/4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71547"/>
            <a:ext cx="7261681" cy="5786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63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42"/>
            <a:ext cx="9144000" cy="2000264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Две случайные величины могут в некоторой степени зависеть друг от друга. Меру тесноты линейной связи дает коэффициент корреляции.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Коэффициентом корреляции двух случайных величин      </a:t>
            </a:r>
            <a:r>
              <a:rPr lang="el-GR" sz="2400" b="1" dirty="0" smtClean="0"/>
              <a:t>ξ</a:t>
            </a:r>
            <a:r>
              <a:rPr lang="ru-RU" sz="2400" dirty="0" smtClean="0"/>
              <a:t> и </a:t>
            </a:r>
            <a:r>
              <a:rPr lang="el-GR" sz="2400" b="1" dirty="0" smtClean="0"/>
              <a:t>η</a:t>
            </a:r>
            <a:r>
              <a:rPr lang="ru-RU" sz="2400" b="1" dirty="0" smtClean="0"/>
              <a:t> </a:t>
            </a:r>
            <a:r>
              <a:rPr lang="ru-RU" sz="2400" dirty="0" smtClean="0"/>
              <a:t>называется число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Корреляция</a:t>
            </a:r>
            <a:r>
              <a:rPr kumimoji="0" lang="ru-RU" sz="36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и регрессия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214282" y="2571744"/>
          <a:ext cx="8753505" cy="1043048"/>
        </p:xfrm>
        <a:graphic>
          <a:graphicData uri="http://schemas.openxmlformats.org/presentationml/2006/ole">
            <p:oleObj spid="_x0000_s137218" name="Формула" r:id="rId3" imgW="5219640" imgH="622080" progId="Equation.3">
              <p:embed/>
            </p:oleObj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3714752"/>
            <a:ext cx="91440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Коэффициентом корреляции принимает значения от -1 до +1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 указывает степень линейной зависимости двух случайных величин. Например,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42844" y="5000636"/>
          <a:ext cx="8923338" cy="1127125"/>
        </p:xfrm>
        <a:graphic>
          <a:graphicData uri="http://schemas.openxmlformats.org/presentationml/2006/ole">
            <p:oleObj spid="_x0000_s137219" name="Формула" r:id="rId5" imgW="5321160" imgH="672840" progId="Equation.3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15058"/>
            <a:ext cx="91440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То есть, случайная величина линейно связана сама с собой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64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42"/>
            <a:ext cx="9144000" cy="1285884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В статистике дается оценка коэффициента корреляции (выборочный коэффициент корреляции).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Оценка корреляционного момента (ковариации)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</a:t>
            </a:r>
            <a:r>
              <a:rPr lang="ru-RU" sz="3600" b="0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Корреляция и регрессия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2928934"/>
            <a:ext cx="91440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Выборочный коэффициент корреляции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4429132"/>
            <a:ext cx="914400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 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оценка среднеквадратического.</a:t>
            </a:r>
          </a:p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dirty="0" smtClean="0">
                <a:latin typeface="+mn-lt"/>
                <a:cs typeface="+mn-cs"/>
              </a:rPr>
              <a:t>Квадрат выборочного </a:t>
            </a:r>
            <a:r>
              <a:rPr lang="ru-RU" sz="2400" b="0" dirty="0" err="1" smtClean="0">
                <a:latin typeface="+mn-lt"/>
                <a:cs typeface="+mn-cs"/>
              </a:rPr>
              <a:t>коэф</a:t>
            </a:r>
            <a:r>
              <a:rPr lang="ru-RU" sz="2400" b="0" dirty="0" smtClean="0">
                <a:latin typeface="+mn-lt"/>
                <a:cs typeface="+mn-cs"/>
              </a:rPr>
              <a:t> </a:t>
            </a:r>
            <a:r>
              <a:rPr lang="ru-RU" sz="2400" b="0" dirty="0" err="1" smtClean="0">
                <a:latin typeface="+mn-lt"/>
                <a:cs typeface="+mn-cs"/>
              </a:rPr>
              <a:t>корр</a:t>
            </a:r>
            <a:r>
              <a:rPr lang="ru-RU" sz="2400" b="0" dirty="0" smtClean="0">
                <a:latin typeface="+mn-lt"/>
                <a:cs typeface="+mn-cs"/>
              </a:rPr>
              <a:t> называется </a:t>
            </a:r>
            <a:r>
              <a:rPr lang="ru-RU" sz="2400" b="0" dirty="0" err="1" smtClean="0">
                <a:latin typeface="+mn-lt"/>
                <a:cs typeface="+mn-cs"/>
              </a:rPr>
              <a:t>коэф</a:t>
            </a:r>
            <a:r>
              <a:rPr lang="ru-RU" sz="2400" b="0" dirty="0" smtClean="0">
                <a:latin typeface="+mn-lt"/>
                <a:cs typeface="+mn-cs"/>
              </a:rPr>
              <a:t> </a:t>
            </a:r>
            <a:r>
              <a:rPr lang="ru-RU" sz="2400" b="0" dirty="0" err="1" smtClean="0">
                <a:latin typeface="+mn-lt"/>
                <a:cs typeface="+mn-cs"/>
              </a:rPr>
              <a:t>детер-минацией</a:t>
            </a:r>
            <a:r>
              <a:rPr lang="ru-RU" sz="2400" b="0" dirty="0" smtClean="0">
                <a:latin typeface="+mn-lt"/>
                <a:cs typeface="+mn-cs"/>
              </a:rPr>
              <a:t>, он используется в регрессионном анализе как мера достоверности линии регрессии.</a:t>
            </a: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1857356" y="1714488"/>
          <a:ext cx="5665787" cy="1063625"/>
        </p:xfrm>
        <a:graphic>
          <a:graphicData uri="http://schemas.openxmlformats.org/presentationml/2006/ole">
            <p:oleObj spid="_x0000_s139268" name="Формула" r:id="rId4" imgW="3377880" imgH="634680" progId="Equation.3">
              <p:embed/>
            </p:oleObj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3024188" y="3336925"/>
          <a:ext cx="3044825" cy="1104900"/>
        </p:xfrm>
        <a:graphic>
          <a:graphicData uri="http://schemas.openxmlformats.org/presentationml/2006/ole">
            <p:oleObj spid="_x0000_s139269" name="Формула" r:id="rId5" imgW="181584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Номер слайда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148A5E6-332F-48F0-988C-A9C6F0356DE3}" type="slidenum">
              <a:rPr lang="ru-RU"/>
              <a:pPr/>
              <a:t>65</a:t>
            </a:fld>
            <a:endParaRPr lang="ru-RU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9"/>
            <a:ext cx="9144000" cy="1643074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ru-RU" altLang="zh-TW" sz="2400" b="1" dirty="0" smtClean="0"/>
              <a:t>Нормальный вектор </a:t>
            </a:r>
            <a:r>
              <a:rPr lang="ru-RU" altLang="zh-TW" sz="2400" dirty="0" smtClean="0"/>
              <a:t>(многомерное нормальное </a:t>
            </a:r>
            <a:r>
              <a:rPr lang="ru-RU" altLang="zh-TW" sz="2400" dirty="0" err="1" smtClean="0"/>
              <a:t>распре-деление</a:t>
            </a:r>
            <a:r>
              <a:rPr lang="ru-RU" altLang="zh-TW" sz="2400" dirty="0" smtClean="0"/>
              <a:t>).</a:t>
            </a:r>
            <a:endParaRPr lang="en-US" altLang="zh-TW" sz="2400" dirty="0" smtClean="0"/>
          </a:p>
          <a:p>
            <a:pPr>
              <a:lnSpc>
                <a:spcPct val="125000"/>
              </a:lnSpc>
            </a:pPr>
            <a:r>
              <a:rPr lang="ru-RU" altLang="zh-TW" sz="2400" dirty="0" smtClean="0"/>
              <a:t>Случайный вектор </a:t>
            </a:r>
            <a:r>
              <a:rPr lang="en-US" altLang="zh-TW" sz="2400" b="1" dirty="0" smtClean="0">
                <a:latin typeface="Lucida Calligraphy" pitchFamily="66" charset="0"/>
                <a:ea typeface="新細明體" pitchFamily="18" charset="-120"/>
              </a:rPr>
              <a:t>X= </a:t>
            </a:r>
            <a:r>
              <a:rPr lang="en-US" altLang="zh-TW" sz="2400" b="1" i="1" dirty="0" smtClean="0">
                <a:ea typeface="新細明體" pitchFamily="18" charset="-120"/>
              </a:rPr>
              <a:t>(X</a:t>
            </a:r>
            <a:r>
              <a:rPr lang="en-US" altLang="zh-TW" sz="2400" b="1" i="1" baseline="-25000" dirty="0" smtClean="0">
                <a:ea typeface="新細明體" pitchFamily="18" charset="-120"/>
              </a:rPr>
              <a:t>1</a:t>
            </a:r>
            <a:r>
              <a:rPr lang="en-US" altLang="zh-TW" sz="2400" b="1" i="1" dirty="0" smtClean="0">
                <a:ea typeface="新細明體" pitchFamily="18" charset="-120"/>
              </a:rPr>
              <a:t>, X</a:t>
            </a:r>
            <a:r>
              <a:rPr lang="en-US" altLang="zh-TW" sz="2400" b="1" i="1" baseline="-25000" dirty="0" smtClean="0">
                <a:ea typeface="新細明體" pitchFamily="18" charset="-120"/>
              </a:rPr>
              <a:t>2</a:t>
            </a:r>
            <a:r>
              <a:rPr lang="en-US" altLang="zh-TW" sz="2400" b="1" i="1" dirty="0" smtClean="0">
                <a:ea typeface="新細明體" pitchFamily="18" charset="-120"/>
              </a:rPr>
              <a:t>, …, X</a:t>
            </a:r>
            <a:r>
              <a:rPr lang="en-US" altLang="zh-TW" sz="2400" b="1" i="1" baseline="-25000" dirty="0" smtClean="0">
                <a:ea typeface="新細明體" pitchFamily="18" charset="-120"/>
              </a:rPr>
              <a:t>n</a:t>
            </a:r>
            <a:r>
              <a:rPr lang="en-US" altLang="zh-TW" sz="2400" b="1" i="1" dirty="0" smtClean="0">
                <a:ea typeface="新細明體" pitchFamily="18" charset="-120"/>
              </a:rPr>
              <a:t>)</a:t>
            </a:r>
            <a:r>
              <a:rPr lang="ru-RU" altLang="zh-TW" sz="2400" i="1" dirty="0" smtClean="0"/>
              <a:t>  </a:t>
            </a:r>
            <a:r>
              <a:rPr lang="ru-RU" altLang="zh-TW" sz="2400" dirty="0" smtClean="0"/>
              <a:t>называется </a:t>
            </a:r>
            <a:r>
              <a:rPr lang="ru-RU" altLang="zh-TW" sz="2400" b="1" dirty="0" err="1" smtClean="0"/>
              <a:t>гаус</a:t>
            </a:r>
            <a:r>
              <a:rPr lang="en-US" altLang="zh-TW" sz="2400" b="1" dirty="0" smtClean="0"/>
              <a:t>-</a:t>
            </a:r>
            <a:r>
              <a:rPr lang="ru-RU" altLang="zh-TW" sz="2400" b="1" dirty="0" err="1" smtClean="0"/>
              <a:t>совским</a:t>
            </a:r>
            <a:r>
              <a:rPr lang="ru-RU" altLang="zh-TW" sz="2400" b="1" dirty="0" smtClean="0"/>
              <a:t> (нормальным)</a:t>
            </a:r>
            <a:r>
              <a:rPr lang="ru-RU" altLang="zh-TW" sz="2400" dirty="0" smtClean="0"/>
              <a:t> , если совместная функция плотно</a:t>
            </a:r>
            <a:r>
              <a:rPr lang="en-US" altLang="zh-TW" sz="2400" dirty="0" smtClean="0"/>
              <a:t>-</a:t>
            </a:r>
            <a:r>
              <a:rPr lang="ru-RU" altLang="zh-TW" sz="2400" dirty="0" err="1" smtClean="0"/>
              <a:t>сти</a:t>
            </a:r>
            <a:r>
              <a:rPr lang="ru-RU" altLang="zh-TW" sz="2400" dirty="0" smtClean="0"/>
              <a:t> распределения случайных величин </a:t>
            </a:r>
            <a:r>
              <a:rPr lang="en-US" altLang="zh-TW" sz="2400" b="1" i="1" dirty="0" smtClean="0">
                <a:ea typeface="新細明體" pitchFamily="18" charset="-120"/>
              </a:rPr>
              <a:t>X</a:t>
            </a:r>
            <a:r>
              <a:rPr lang="en-US" altLang="zh-TW" sz="2400" b="1" i="1" baseline="-25000" dirty="0" smtClean="0">
                <a:ea typeface="新細明體" pitchFamily="18" charset="-120"/>
              </a:rPr>
              <a:t>1</a:t>
            </a:r>
            <a:r>
              <a:rPr lang="en-US" altLang="zh-TW" sz="2400" b="1" i="1" dirty="0" smtClean="0">
                <a:ea typeface="新細明體" pitchFamily="18" charset="-120"/>
              </a:rPr>
              <a:t>, X</a:t>
            </a:r>
            <a:r>
              <a:rPr lang="en-US" altLang="zh-TW" sz="2400" b="1" i="1" baseline="-25000" dirty="0" smtClean="0">
                <a:ea typeface="新細明體" pitchFamily="18" charset="-120"/>
              </a:rPr>
              <a:t>2</a:t>
            </a:r>
            <a:r>
              <a:rPr lang="en-US" altLang="zh-TW" sz="2400" b="1" i="1" dirty="0" smtClean="0">
                <a:ea typeface="新細明體" pitchFamily="18" charset="-120"/>
              </a:rPr>
              <a:t>, …, X</a:t>
            </a:r>
            <a:r>
              <a:rPr lang="en-US" altLang="zh-TW" sz="2400" b="1" i="1" baseline="-25000" dirty="0" smtClean="0">
                <a:ea typeface="新細明體" pitchFamily="18" charset="-120"/>
              </a:rPr>
              <a:t>n </a:t>
            </a:r>
            <a:r>
              <a:rPr lang="ru-RU" altLang="zh-TW" sz="2400" dirty="0" smtClean="0"/>
              <a:t>равна</a:t>
            </a: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7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0968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9" name="Rectangle 12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097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71" name="Rectangle 15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0972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73" name="Rectangle 18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097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7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7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77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7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79" name="Rectangle 23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0980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81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82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83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84" name="Rectangle 3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0985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86" name="Rectangle 3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0987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88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89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90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91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92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93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94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95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9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9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00" name="Rectangle 5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01" name="Rectangle 57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002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04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0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06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0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12" name="Rectangle 5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13" name="Rectangle 60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0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15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01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17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1" name="Rectangle 6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2" name="Rectangle 6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023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4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5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6" name="Rectangle 7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1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03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3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034" name="Rectangle 7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5" name="Rectangle 8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6" name="Rectangle 83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037" name="Rectangle 8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8" name="Rectangle 8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039" name="Rectangle 8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40" name="Rectangle 8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0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42" name="Rectangle 3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04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44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0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1048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4143380"/>
            <a:ext cx="2952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9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3929066"/>
            <a:ext cx="5040312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</a:t>
            </a:r>
            <a:r>
              <a:rPr lang="ru-RU" sz="3600" b="0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Корреляция и регрессия</a:t>
            </a:r>
          </a:p>
        </p:txBody>
      </p:sp>
      <p:graphicFrame>
        <p:nvGraphicFramePr>
          <p:cNvPr id="91" name="Объект 90"/>
          <p:cNvGraphicFramePr>
            <a:graphicFrameLocks noChangeAspect="1"/>
          </p:cNvGraphicFramePr>
          <p:nvPr/>
        </p:nvGraphicFramePr>
        <p:xfrm>
          <a:off x="2786049" y="3143248"/>
          <a:ext cx="2729527" cy="500066"/>
        </p:xfrm>
        <a:graphic>
          <a:graphicData uri="http://schemas.openxmlformats.org/presentationml/2006/ole">
            <p:oleObj spid="_x0000_s143362" name="Формула" r:id="rId5" imgW="1663560" imgH="304560" progId="Equation.3">
              <p:embed/>
            </p:oleObj>
          </a:graphicData>
        </a:graphic>
      </p:graphicFrame>
      <p:sp>
        <p:nvSpPr>
          <p:cNvPr id="92" name="Rectangle 3"/>
          <p:cNvSpPr txBox="1">
            <a:spLocks noChangeArrowheads="1"/>
          </p:cNvSpPr>
          <p:nvPr/>
        </p:nvSpPr>
        <p:spPr bwMode="auto">
          <a:xfrm>
            <a:off x="0" y="5357826"/>
            <a:ext cx="914400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5000"/>
              </a:lnSpc>
              <a:spcBef>
                <a:spcPts val="0"/>
              </a:spcBef>
              <a:buBlip>
                <a:blip r:embed="rId6"/>
              </a:buBlip>
            </a:pPr>
            <a:r>
              <a:rPr kumimoji="0" lang="ru-RU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этой формуле </a:t>
            </a:r>
            <a:r>
              <a:rPr kumimoji="0" lang="en-US" altLang="zh-TW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определитель</a:t>
            </a:r>
            <a:r>
              <a:rPr kumimoji="0" lang="ru-RU" altLang="zh-TW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матрицы </a:t>
            </a:r>
            <a:r>
              <a:rPr kumimoji="0" lang="en-US" altLang="zh-TW" sz="240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ru-RU" altLang="zh-TW" sz="240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altLang="zh-TW" sz="24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(вольность речи)</a:t>
            </a:r>
            <a:r>
              <a:rPr kumimoji="0" lang="ru-RU" altLang="zh-TW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altLang="zh-TW" sz="2400" i="1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Dij</a:t>
            </a:r>
            <a:r>
              <a:rPr kumimoji="0" lang="en-US" altLang="zh-TW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altLang="zh-TW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элемент матрицы </a:t>
            </a:r>
            <a:r>
              <a:rPr lang="en-US" altLang="zh-TW" sz="2400" i="1" kern="0" dirty="0" smtClean="0">
                <a:latin typeface="+mn-lt"/>
                <a:cs typeface="+mn-cs"/>
              </a:rPr>
              <a:t>D</a:t>
            </a:r>
            <a:r>
              <a:rPr lang="ru-RU" altLang="zh-TW" sz="2400" i="1" kern="0" dirty="0" smtClean="0">
                <a:latin typeface="+mn-lt"/>
                <a:cs typeface="+mn-cs"/>
              </a:rPr>
              <a:t>.</a:t>
            </a:r>
            <a:endParaRPr kumimoji="0" lang="ru-RU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Номер слайда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30EDE5-5276-45E5-90AD-53661F503885}" type="slidenum">
              <a:rPr lang="ru-RU"/>
              <a:pPr/>
              <a:t>66</a:t>
            </a:fld>
            <a:endParaRPr lang="ru-RU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" y="714375"/>
            <a:ext cx="9144000" cy="185102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ru-RU" altLang="zh-TW" sz="2400" dirty="0" smtClean="0"/>
              <a:t>где </a:t>
            </a:r>
          </a:p>
          <a:p>
            <a:pPr eaLnBrk="1" hangingPunct="1">
              <a:lnSpc>
                <a:spcPct val="125000"/>
              </a:lnSpc>
            </a:pPr>
            <a:endParaRPr lang="ru-RU" altLang="zh-TW" sz="2400" dirty="0" smtClean="0"/>
          </a:p>
          <a:p>
            <a:pPr eaLnBrk="1" hangingPunct="1">
              <a:lnSpc>
                <a:spcPct val="125000"/>
              </a:lnSpc>
            </a:pPr>
            <a:r>
              <a:rPr lang="ru-RU" altLang="zh-TW" sz="2400" dirty="0" smtClean="0"/>
              <a:t>                                       - матрица корреляций  </a:t>
            </a:r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1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99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3" name="Rectangle 12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99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5" name="Rectangle 15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996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7" name="Rectangle 18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99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0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01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02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03" name="Rectangle 23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04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05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06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07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08" name="Rectangle 3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09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10" name="Rectangle 3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11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12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13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14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15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16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17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18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19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2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2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24" name="Rectangle 5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25" name="Rectangle 57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26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28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36" name="Rectangle 5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37" name="Rectangle 60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39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4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41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4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4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45" name="Rectangle 6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46" name="Rectangle 6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47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48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49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50" name="Rectangle 7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5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55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56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57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58" name="Rectangle 7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59" name="Rectangle 8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60" name="Rectangle 83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61" name="Rectangle 8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62" name="Rectangle 8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63" name="Rectangle 8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64" name="Rectangle 8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66" name="Rectangle 3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6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68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7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72" name="Rectangle 5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7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74" name="Rectangle 8"/>
          <p:cNvSpPr>
            <a:spLocks noChangeArrowheads="1"/>
          </p:cNvSpPr>
          <p:nvPr/>
        </p:nvSpPr>
        <p:spPr bwMode="auto">
          <a:xfrm>
            <a:off x="0" y="1771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7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76" name="Rectangle 11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79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8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2082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83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2084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2988" y="1412875"/>
            <a:ext cx="28384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85" name="Rectangle 9"/>
          <p:cNvSpPr>
            <a:spLocks noChangeArrowheads="1"/>
          </p:cNvSpPr>
          <p:nvPr/>
        </p:nvSpPr>
        <p:spPr bwMode="auto">
          <a:xfrm>
            <a:off x="0" y="1571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2086" name="Rectangle 3"/>
          <p:cNvSpPr>
            <a:spLocks noChangeArrowheads="1"/>
          </p:cNvSpPr>
          <p:nvPr/>
        </p:nvSpPr>
        <p:spPr bwMode="auto">
          <a:xfrm>
            <a:off x="0" y="3860800"/>
            <a:ext cx="9144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altLang="zh-TW" sz="2400" b="0" dirty="0">
                <a:latin typeface="Comic Sans MS" pitchFamily="66" charset="0"/>
              </a:rPr>
              <a:t>       - алгебраическое дополнение элемента         в </a:t>
            </a:r>
            <a:r>
              <a:rPr lang="ru-RU" altLang="zh-TW" sz="2400" b="0" dirty="0" smtClean="0">
                <a:latin typeface="Comic Sans MS" pitchFamily="66" charset="0"/>
              </a:rPr>
              <a:t>матрице </a:t>
            </a:r>
            <a:r>
              <a:rPr lang="en-US" altLang="zh-TW" sz="2400" i="1" dirty="0">
                <a:latin typeface="Comic Sans MS" pitchFamily="66" charset="0"/>
                <a:ea typeface="新細明體" pitchFamily="18" charset="-120"/>
              </a:rPr>
              <a:t>D</a:t>
            </a:r>
            <a:r>
              <a:rPr lang="en-US" altLang="zh-TW" sz="2400" b="0" dirty="0">
                <a:latin typeface="Comic Sans MS" pitchFamily="66" charset="0"/>
                <a:ea typeface="新細明體" pitchFamily="18" charset="-120"/>
              </a:rPr>
              <a:t>.</a:t>
            </a:r>
            <a:endParaRPr lang="ru-RU" altLang="zh-TW" sz="2400" b="0" dirty="0">
              <a:latin typeface="Comic Sans MS" pitchFamily="66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altLang="zh-TW" sz="2400" b="0" dirty="0">
                <a:latin typeface="Comic Sans MS" pitchFamily="66" charset="0"/>
              </a:rPr>
              <a:t>Мы ограничиваемся рассмотрением только случая </a:t>
            </a:r>
            <a:r>
              <a:rPr lang="en-US" altLang="zh-TW" sz="2400" i="1" dirty="0">
                <a:latin typeface="Comic Sans MS" pitchFamily="66" charset="0"/>
                <a:ea typeface="新細明體" pitchFamily="18" charset="-120"/>
              </a:rPr>
              <a:t>n = 2</a:t>
            </a:r>
            <a:r>
              <a:rPr lang="ru-RU" altLang="zh-TW" sz="2400" b="0" dirty="0">
                <a:latin typeface="Comic Sans MS" pitchFamily="66" charset="0"/>
              </a:rPr>
              <a:t>, то есть рассматриваем совместные функции плотности распределения </a:t>
            </a:r>
            <a:r>
              <a:rPr lang="ru-RU" altLang="zh-TW" sz="2400" dirty="0">
                <a:latin typeface="Comic Sans MS" pitchFamily="66" charset="0"/>
              </a:rPr>
              <a:t>только двух случайных величин</a:t>
            </a:r>
            <a:r>
              <a:rPr lang="ru-RU" altLang="zh-TW" sz="2400" b="0" dirty="0">
                <a:latin typeface="Comic Sans MS" pitchFamily="66" charset="0"/>
              </a:rPr>
              <a:t>.</a:t>
            </a:r>
          </a:p>
        </p:txBody>
      </p:sp>
      <p:pic>
        <p:nvPicPr>
          <p:cNvPr id="42087" name="Picture 10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013" y="2781300"/>
            <a:ext cx="36480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8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38608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89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72330" y="3929066"/>
            <a:ext cx="400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</a:t>
            </a:r>
            <a:r>
              <a:rPr lang="ru-RU" sz="3600" b="0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Корреляция и регрессия</a:t>
            </a:r>
          </a:p>
        </p:txBody>
      </p:sp>
      <p:graphicFrame>
        <p:nvGraphicFramePr>
          <p:cNvPr id="108" name="Объект 107"/>
          <p:cNvGraphicFramePr>
            <a:graphicFrameLocks noChangeAspect="1"/>
          </p:cNvGraphicFramePr>
          <p:nvPr/>
        </p:nvGraphicFramePr>
        <p:xfrm>
          <a:off x="1071538" y="700312"/>
          <a:ext cx="3857652" cy="525220"/>
        </p:xfrm>
        <a:graphic>
          <a:graphicData uri="http://schemas.openxmlformats.org/presentationml/2006/ole">
            <p:oleObj spid="_x0000_s144386" name="Формула" r:id="rId7" imgW="270504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67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71480"/>
            <a:ext cx="9144000" cy="928694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Двумерное нормальное распределение точек на плоскости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</a:t>
            </a:r>
            <a:r>
              <a:rPr lang="ru-RU" sz="3600" b="0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Корреляция и регрессия</a:t>
            </a:r>
          </a:p>
        </p:txBody>
      </p:sp>
      <p:pic>
        <p:nvPicPr>
          <p:cNvPr id="145410" name="Picture 2" descr="http://www.pvsm.ru/images/vizualizaciya-dvumernogo-gaussiana-na-ploskosti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15181"/>
            <a:ext cx="8072494" cy="54428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Номер слайда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TW" sz="1200" b="0">
                <a:latin typeface="Garamond" pitchFamily="18" charset="0"/>
                <a:ea typeface="新細明體" pitchFamily="18" charset="-120"/>
              </a:rPr>
              <a:t>Page </a:t>
            </a:r>
            <a:fld id="{0AF8F092-65AB-448C-9810-03F68218D24B}" type="slidenum">
              <a:rPr lang="en-US" altLang="zh-TW" sz="1200" b="0">
                <a:latin typeface="Garamond" pitchFamily="18" charset="0"/>
                <a:ea typeface="新細明體" pitchFamily="18" charset="-120"/>
              </a:rPr>
              <a:pPr/>
              <a:t>68</a:t>
            </a:fld>
            <a:endParaRPr lang="en-US" altLang="zh-TW" sz="1200" b="0"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20954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ru-RU" altLang="zh-TW" sz="2400" b="1" dirty="0" smtClean="0"/>
              <a:t>Пример.</a:t>
            </a:r>
            <a:r>
              <a:rPr lang="ru-RU" altLang="zh-TW" sz="2400" dirty="0" smtClean="0"/>
              <a:t> Записать совместную функцию плотности двух нормальных случайных величин с параметрами :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ru-RU" altLang="zh-TW" sz="2400" dirty="0" smtClean="0"/>
              <a:t>   </a:t>
            </a:r>
            <a:r>
              <a:rPr lang="en-US" altLang="zh-TW" sz="2400" b="1" dirty="0" smtClean="0">
                <a:ea typeface="新細明體" pitchFamily="18" charset="-120"/>
              </a:rPr>
              <a:t>a</a:t>
            </a:r>
            <a:r>
              <a:rPr lang="en-US" altLang="zh-TW" sz="2400" b="1" baseline="-25000" dirty="0" smtClean="0">
                <a:ea typeface="新細明體" pitchFamily="18" charset="-120"/>
              </a:rPr>
              <a:t>1</a:t>
            </a:r>
            <a:r>
              <a:rPr lang="en-US" altLang="zh-TW" sz="2400" b="1" dirty="0" smtClean="0">
                <a:ea typeface="新細明體" pitchFamily="18" charset="-120"/>
              </a:rPr>
              <a:t>= 2, a</a:t>
            </a:r>
            <a:r>
              <a:rPr lang="en-US" altLang="zh-TW" sz="2400" b="1" baseline="-25000" dirty="0" smtClean="0">
                <a:ea typeface="新細明體" pitchFamily="18" charset="-120"/>
              </a:rPr>
              <a:t>2</a:t>
            </a:r>
            <a:r>
              <a:rPr lang="en-US" altLang="zh-TW" sz="2400" b="1" dirty="0" smtClean="0">
                <a:ea typeface="新細明體" pitchFamily="18" charset="-120"/>
              </a:rPr>
              <a:t>= 3, </a:t>
            </a:r>
            <a:r>
              <a:rPr lang="el-GR" altLang="zh-TW" sz="2400" b="1" dirty="0" smtClean="0"/>
              <a:t>σ</a:t>
            </a:r>
            <a:r>
              <a:rPr lang="en-US" altLang="zh-TW" sz="2400" b="1" baseline="-25000" dirty="0" smtClean="0">
                <a:ea typeface="新細明體" pitchFamily="18" charset="-120"/>
              </a:rPr>
              <a:t>1</a:t>
            </a:r>
            <a:r>
              <a:rPr lang="en-US" altLang="zh-TW" sz="2400" b="1" dirty="0" smtClean="0">
                <a:ea typeface="新細明體" pitchFamily="18" charset="-120"/>
              </a:rPr>
              <a:t>= 1.5, </a:t>
            </a:r>
            <a:r>
              <a:rPr lang="el-GR" altLang="zh-TW" sz="2400" b="1" dirty="0" smtClean="0"/>
              <a:t>σ</a:t>
            </a:r>
            <a:r>
              <a:rPr lang="en-US" altLang="zh-TW" sz="2400" b="1" baseline="-25000" dirty="0" smtClean="0">
                <a:ea typeface="新細明體" pitchFamily="18" charset="-120"/>
              </a:rPr>
              <a:t>2</a:t>
            </a:r>
            <a:r>
              <a:rPr lang="en-US" altLang="zh-TW" sz="2400" b="1" dirty="0" smtClean="0">
                <a:ea typeface="新細明體" pitchFamily="18" charset="-120"/>
              </a:rPr>
              <a:t>= 4.5, </a:t>
            </a:r>
            <a:r>
              <a:rPr lang="en-US" altLang="zh-TW" sz="2400" b="1" dirty="0" err="1" smtClean="0">
                <a:ea typeface="新細明體" pitchFamily="18" charset="-120"/>
              </a:rPr>
              <a:t>Cov</a:t>
            </a:r>
            <a:r>
              <a:rPr lang="en-US" altLang="zh-TW" sz="2400" b="1" dirty="0" smtClean="0">
                <a:ea typeface="新細明體" pitchFamily="18" charset="-120"/>
              </a:rPr>
              <a:t>(X,Y)=2.4</a:t>
            </a:r>
          </a:p>
          <a:p>
            <a:pPr eaLnBrk="1" hangingPunct="1">
              <a:lnSpc>
                <a:spcPct val="125000"/>
              </a:lnSpc>
            </a:pPr>
            <a:r>
              <a:rPr lang="ru-RU" altLang="zh-TW" sz="2400" dirty="0" smtClean="0"/>
              <a:t>Диагональные элементы матрицы </a:t>
            </a:r>
            <a:r>
              <a:rPr lang="en-US" altLang="zh-TW" sz="2400" b="1" i="1" dirty="0" smtClean="0">
                <a:ea typeface="新細明體" pitchFamily="18" charset="-120"/>
              </a:rPr>
              <a:t>D</a:t>
            </a:r>
            <a:r>
              <a:rPr lang="ru-RU" altLang="zh-TW" sz="2400" dirty="0" smtClean="0"/>
              <a:t> :</a:t>
            </a:r>
            <a:r>
              <a:rPr lang="ru-RU" altLang="zh-TW" sz="2400" b="1" dirty="0" smtClean="0"/>
              <a:t> 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08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2" name="Rectangle 12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083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4" name="Rectangle 15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08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6" name="Rectangle 18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08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90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91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92" name="Rectangle 23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093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9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95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96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97" name="Rectangle 3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098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99" name="Rectangle 3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00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01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02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03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04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05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06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07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08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13" name="Rectangle 5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14" name="Rectangle 57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15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1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1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19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25" name="Rectangle 5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26" name="Rectangle 60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28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3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34" name="Rectangle 6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35" name="Rectangle 6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36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37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3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39" name="Rectangle 7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43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44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4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4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47" name="Rectangle 7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48" name="Rectangle 8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49" name="Rectangle 83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50" name="Rectangle 8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51" name="Rectangle 8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52" name="Rectangle 8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53" name="Rectangle 8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55" name="Rectangle 3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57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61" name="Rectangle 5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6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63" name="Rectangle 8"/>
          <p:cNvSpPr>
            <a:spLocks noChangeArrowheads="1"/>
          </p:cNvSpPr>
          <p:nvPr/>
        </p:nvSpPr>
        <p:spPr bwMode="auto">
          <a:xfrm>
            <a:off x="0" y="1771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6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65" name="Rectangle 11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6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6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69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7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1" name="Rectangle 9"/>
          <p:cNvSpPr>
            <a:spLocks noChangeArrowheads="1"/>
          </p:cNvSpPr>
          <p:nvPr/>
        </p:nvSpPr>
        <p:spPr bwMode="auto">
          <a:xfrm>
            <a:off x="0" y="1571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3" name="Rectangle 3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7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7" name="Rectangle 3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7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9" name="Rectangle 6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81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8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83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3184" name="Rectangle 3"/>
          <p:cNvSpPr>
            <a:spLocks noChangeArrowheads="1"/>
          </p:cNvSpPr>
          <p:nvPr/>
        </p:nvSpPr>
        <p:spPr bwMode="auto">
          <a:xfrm>
            <a:off x="0" y="3933825"/>
            <a:ext cx="5435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lnSpc>
                <a:spcPct val="125000"/>
              </a:lnSpc>
              <a:spcBef>
                <a:spcPct val="200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altLang="zh-TW" sz="2400" b="0" dirty="0">
                <a:latin typeface="Comic Sans MS" pitchFamily="66" charset="0"/>
              </a:rPr>
              <a:t>Остальные элементы матрицы </a:t>
            </a:r>
            <a:r>
              <a:rPr lang="en-US" altLang="zh-TW" sz="2400" i="1" dirty="0">
                <a:latin typeface="Comic Sans MS" pitchFamily="66" charset="0"/>
                <a:ea typeface="新細明體" pitchFamily="18" charset="-120"/>
              </a:rPr>
              <a:t>D</a:t>
            </a:r>
            <a:r>
              <a:rPr lang="ru-RU" altLang="zh-TW" sz="2400" b="0" dirty="0">
                <a:latin typeface="Comic Sans MS" pitchFamily="66" charset="0"/>
              </a:rPr>
              <a:t>:</a:t>
            </a:r>
            <a:endParaRPr lang="ru-RU" altLang="zh-TW" sz="3200" b="0" dirty="0">
              <a:latin typeface="Comic Sans MS" pitchFamily="66" charset="0"/>
            </a:endParaRPr>
          </a:p>
        </p:txBody>
      </p:sp>
      <p:pic>
        <p:nvPicPr>
          <p:cNvPr id="31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5600" y="3789363"/>
            <a:ext cx="36353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119"/>
          <p:cNvGraphicFramePr>
            <a:graphicFrameLocks noChangeAspect="1"/>
          </p:cNvGraphicFramePr>
          <p:nvPr/>
        </p:nvGraphicFramePr>
        <p:xfrm>
          <a:off x="2500298" y="2500306"/>
          <a:ext cx="4319588" cy="1081088"/>
        </p:xfrm>
        <a:graphic>
          <a:graphicData uri="http://schemas.openxmlformats.org/presentationml/2006/ole">
            <p:oleObj spid="_x0000_s142338" name="Equation" r:id="rId4" imgW="1777680" imgH="444240" progId="Equation.DSMT4">
              <p:embed/>
            </p:oleObj>
          </a:graphicData>
        </a:graphic>
      </p:graphicFrame>
      <p:pic>
        <p:nvPicPr>
          <p:cNvPr id="3186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2275" y="5084763"/>
            <a:ext cx="56864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</a:t>
            </a:r>
            <a:r>
              <a:rPr lang="ru-RU" sz="3600" b="0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Корреляция и регрессия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A18EC86-E76B-4545-81A5-5C3EC7BBF666}" type="slidenum">
              <a:rPr lang="ru-RU"/>
              <a:pPr/>
              <a:t>69</a:t>
            </a:fld>
            <a:endParaRPr lang="ru-RU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2159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ru-RU" altLang="zh-TW" sz="2400" dirty="0" smtClean="0"/>
              <a:t>Алгебраические дополнения</a:t>
            </a:r>
            <a:r>
              <a:rPr lang="ru-RU" altLang="zh-TW" sz="2400" b="1" dirty="0" smtClean="0"/>
              <a:t> </a:t>
            </a:r>
            <a:r>
              <a:rPr lang="en-US" altLang="zh-TW" sz="2400" b="1" dirty="0" smtClean="0">
                <a:ea typeface="新細明體" pitchFamily="18" charset="-120"/>
              </a:rPr>
              <a:t>D</a:t>
            </a:r>
            <a:r>
              <a:rPr lang="en-US" altLang="zh-TW" sz="2400" b="1" baseline="-25000" dirty="0" smtClean="0">
                <a:ea typeface="新細明體" pitchFamily="18" charset="-120"/>
              </a:rPr>
              <a:t>11</a:t>
            </a:r>
            <a:r>
              <a:rPr lang="ru-RU" altLang="zh-TW" sz="2400" b="1" dirty="0" smtClean="0">
                <a:ea typeface="新細明體" pitchFamily="18" charset="-120"/>
              </a:rPr>
              <a:t>=</a:t>
            </a:r>
            <a:r>
              <a:rPr lang="en-US" altLang="zh-TW" sz="2400" b="1" dirty="0" smtClean="0">
                <a:ea typeface="新細明體" pitchFamily="18" charset="-120"/>
              </a:rPr>
              <a:t>1, D</a:t>
            </a:r>
            <a:r>
              <a:rPr lang="en-US" altLang="zh-TW" sz="2400" b="1" baseline="-25000" dirty="0" smtClean="0">
                <a:ea typeface="新細明體" pitchFamily="18" charset="-120"/>
              </a:rPr>
              <a:t>12</a:t>
            </a:r>
            <a:r>
              <a:rPr lang="ru-RU" altLang="zh-TW" sz="2400" b="1" dirty="0" smtClean="0">
                <a:ea typeface="新細明體" pitchFamily="18" charset="-120"/>
              </a:rPr>
              <a:t>=</a:t>
            </a:r>
            <a:r>
              <a:rPr lang="en-US" altLang="zh-TW" sz="2400" b="1" dirty="0" smtClean="0">
                <a:ea typeface="新細明體" pitchFamily="18" charset="-120"/>
              </a:rPr>
              <a:t>-0.35,D</a:t>
            </a:r>
            <a:r>
              <a:rPr lang="en-US" altLang="zh-TW" sz="2400" b="1" baseline="-25000" dirty="0" smtClean="0">
                <a:ea typeface="新細明體" pitchFamily="18" charset="-120"/>
              </a:rPr>
              <a:t>21</a:t>
            </a:r>
            <a:r>
              <a:rPr lang="ru-RU" altLang="zh-TW" sz="2400" b="1" dirty="0" smtClean="0">
                <a:ea typeface="新細明體" pitchFamily="18" charset="-120"/>
              </a:rPr>
              <a:t>=</a:t>
            </a:r>
            <a:r>
              <a:rPr lang="en-US" altLang="zh-TW" sz="2400" b="1" dirty="0" smtClean="0">
                <a:ea typeface="新細明體" pitchFamily="18" charset="-120"/>
              </a:rPr>
              <a:t>-0.35, D</a:t>
            </a:r>
            <a:r>
              <a:rPr lang="en-US" altLang="zh-TW" sz="2400" b="1" baseline="-25000" dirty="0" smtClean="0">
                <a:ea typeface="新細明體" pitchFamily="18" charset="-120"/>
              </a:rPr>
              <a:t>22</a:t>
            </a:r>
            <a:r>
              <a:rPr lang="en-US" altLang="zh-TW" sz="2400" b="1" dirty="0" smtClean="0">
                <a:ea typeface="新細明體" pitchFamily="18" charset="-120"/>
              </a:rPr>
              <a:t>= 1</a:t>
            </a:r>
            <a:r>
              <a:rPr lang="ru-RU" altLang="zh-TW" sz="2400" b="1" dirty="0" smtClean="0"/>
              <a:t>.</a:t>
            </a:r>
            <a:r>
              <a:rPr lang="ru-RU" altLang="zh-TW" sz="2400" dirty="0" smtClean="0"/>
              <a:t> Совместная функция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ru-RU" altLang="zh-TW" sz="2400" dirty="0" smtClean="0"/>
              <a:t>плотности распределения двумерной случайной </a:t>
            </a:r>
            <a:r>
              <a:rPr lang="ru-RU" altLang="zh-TW" sz="2400" dirty="0" err="1" smtClean="0"/>
              <a:t>гауссовской</a:t>
            </a:r>
            <a:r>
              <a:rPr lang="ru-RU" altLang="zh-TW" sz="2400" dirty="0" smtClean="0"/>
              <a:t> величины имеет вид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ru-RU" altLang="zh-TW" sz="2400" dirty="0" smtClean="0"/>
              <a:t>: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16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7" name="Rectangle 12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1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9" name="Rectangle 15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20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21" name="Rectangle 18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2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2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2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25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2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27" name="Rectangle 23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28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29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30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31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32" name="Rectangle 3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33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34" name="Rectangle 3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35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36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37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38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39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40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4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42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43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4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4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48" name="Rectangle 5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49" name="Rectangle 57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50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52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54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5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60" name="Rectangle 5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61" name="Rectangle 60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6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6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65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6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6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69" name="Rectangle 6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70" name="Rectangle 6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71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72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73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74" name="Rectangle 7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7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79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80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81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82" name="Rectangle 7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83" name="Rectangle 8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84" name="Rectangle 83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85" name="Rectangle 8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86" name="Rectangle 8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87" name="Rectangle 8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88" name="Rectangle 8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90" name="Rectangle 3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9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92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96" name="Rectangle 5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9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98" name="Rectangle 8"/>
          <p:cNvSpPr>
            <a:spLocks noChangeArrowheads="1"/>
          </p:cNvSpPr>
          <p:nvPr/>
        </p:nvSpPr>
        <p:spPr bwMode="auto">
          <a:xfrm>
            <a:off x="0" y="1771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09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00" name="Rectangle 11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02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0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04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0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06" name="Rectangle 9"/>
          <p:cNvSpPr>
            <a:spLocks noChangeArrowheads="1"/>
          </p:cNvSpPr>
          <p:nvPr/>
        </p:nvSpPr>
        <p:spPr bwMode="auto">
          <a:xfrm>
            <a:off x="0" y="1571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08" name="Rectangle 3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1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13" name="Rectangle 3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1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15" name="Rectangle 6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17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18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19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21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2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23" name="Rectangle 6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25" name="Rectangle 9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29" name="Rectangle 5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3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32" name="Rectangle 10"/>
          <p:cNvSpPr>
            <a:spLocks noChangeArrowheads="1"/>
          </p:cNvSpPr>
          <p:nvPr/>
        </p:nvSpPr>
        <p:spPr bwMode="auto">
          <a:xfrm>
            <a:off x="0" y="1771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33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3134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2714620"/>
            <a:ext cx="20796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135" name="Rectangle 13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36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37" name="Rectangle 16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3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139" name="Rectangle 19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40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3141" name="Picture 2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2714620"/>
            <a:ext cx="44640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142" name="Rectangle 22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43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3144" name="Picture 2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3860800"/>
            <a:ext cx="35147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145" name="Rectangle 25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3146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3147" name="Picture 2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5088" y="3860800"/>
            <a:ext cx="3505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148" name="Rectangle 28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pic>
        <p:nvPicPr>
          <p:cNvPr id="43149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950" y="4797425"/>
            <a:ext cx="331152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150" name="Picture 10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613" y="5661025"/>
            <a:ext cx="67325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</a:t>
            </a:r>
            <a:r>
              <a:rPr lang="ru-RU" sz="3600" b="0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Корреляция и регрессия</a:t>
            </a:r>
          </a:p>
        </p:txBody>
      </p:sp>
      <p:graphicFrame>
        <p:nvGraphicFramePr>
          <p:cNvPr id="150529" name="Object 1"/>
          <p:cNvGraphicFramePr>
            <a:graphicFrameLocks noChangeAspect="1"/>
          </p:cNvGraphicFramePr>
          <p:nvPr/>
        </p:nvGraphicFramePr>
        <p:xfrm>
          <a:off x="285720" y="2786058"/>
          <a:ext cx="1792287" cy="500063"/>
        </p:xfrm>
        <a:graphic>
          <a:graphicData uri="http://schemas.openxmlformats.org/presentationml/2006/ole">
            <p:oleObj spid="_x0000_s150529" name="Формула" r:id="rId9" imgW="109188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5286391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Примеры моды: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При измерении роста по 10 раз встретились 2 числа, 172 см и 181 см (каждое остальное значение встретилось меньшее число раз).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При опросе покупателей по 6 раз встретились интервалы затрат на покупку </a:t>
            </a:r>
            <a:r>
              <a:rPr lang="en-US" sz="2400" dirty="0" smtClean="0"/>
              <a:t>[5-10 </a:t>
            </a:r>
            <a:r>
              <a:rPr lang="ru-RU" sz="2400" dirty="0" err="1" smtClean="0"/>
              <a:t>руб</a:t>
            </a:r>
            <a:r>
              <a:rPr lang="en-US" sz="2400" dirty="0" smtClean="0"/>
              <a:t>]</a:t>
            </a:r>
            <a:r>
              <a:rPr lang="ru-RU" sz="2400" dirty="0" smtClean="0"/>
              <a:t> и </a:t>
            </a:r>
            <a:r>
              <a:rPr lang="en-US" sz="2400" dirty="0" smtClean="0"/>
              <a:t>[10</a:t>
            </a:r>
            <a:r>
              <a:rPr lang="ru-RU" sz="2400" dirty="0" smtClean="0"/>
              <a:t>-15</a:t>
            </a:r>
            <a:r>
              <a:rPr lang="en-US" sz="2400" dirty="0" smtClean="0"/>
              <a:t> </a:t>
            </a:r>
            <a:r>
              <a:rPr lang="ru-RU" sz="2400" dirty="0" err="1" smtClean="0"/>
              <a:t>руб</a:t>
            </a:r>
            <a:r>
              <a:rPr lang="en-US" sz="2400" dirty="0" smtClean="0"/>
              <a:t>]</a:t>
            </a:r>
            <a:r>
              <a:rPr lang="ru-RU" sz="2400" dirty="0" smtClean="0"/>
              <a:t> (каждый из остальных интервалов встретился меньшее число раз).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другое значение, мода есть среднее этих двух значений.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Распределение может иметь и не одну моду. Когда все значения встречаются одинаково часто, то говорят, что такое распределение не имеет моды.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Если распределение имеет несколько мод, то называют </a:t>
            </a:r>
            <a:r>
              <a:rPr lang="ru-RU" sz="2400" dirty="0" err="1" smtClean="0"/>
              <a:t>мультимодальным</a:t>
            </a:r>
            <a:r>
              <a:rPr lang="ru-RU" sz="2400" dirty="0" smtClean="0"/>
              <a:t> (имеет два или более «пика»).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Номер слайда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A9674B-0E08-4FA2-919D-8785ADFB2AD8}" type="slidenum">
              <a:rPr lang="ru-RU"/>
              <a:pPr/>
              <a:t>70</a:t>
            </a:fld>
            <a:endParaRPr lang="ru-RU"/>
          </a:p>
        </p:txBody>
      </p:sp>
      <p:sp>
        <p:nvSpPr>
          <p:cNvPr id="44035" name="Номер слайда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TW" sz="1200" b="0">
                <a:latin typeface="Garamond" pitchFamily="18" charset="0"/>
                <a:ea typeface="新細明體" pitchFamily="18" charset="-120"/>
              </a:rPr>
              <a:t>Page </a:t>
            </a:r>
            <a:fld id="{3B1B3003-EDD2-483C-B59F-D7F925F680EF}" type="slidenum">
              <a:rPr lang="en-US" altLang="zh-TW" sz="1200" b="0">
                <a:latin typeface="Garamond" pitchFamily="18" charset="0"/>
                <a:ea typeface="新細明體" pitchFamily="18" charset="-120"/>
              </a:rPr>
              <a:pPr/>
              <a:t>70</a:t>
            </a:fld>
            <a:endParaRPr lang="en-US" altLang="zh-TW" sz="1200" b="0"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2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041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2" name="Rectangle 15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04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4" name="Rectangle 18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04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9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50" name="Rectangle 23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05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52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53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54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55" name="Rectangle 3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056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57" name="Rectangle 3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058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59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60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61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62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63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64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65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66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6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71" name="Rectangle 5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72" name="Rectangle 57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073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75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0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77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0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83" name="Rectangle 5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84" name="Rectangle 60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0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86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08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88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0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92" name="Rectangle 6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93" name="Rectangle 6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094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95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96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97" name="Rectangle 7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0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02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0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04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05" name="Rectangle 7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06" name="Rectangle 8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07" name="Rectangle 83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08" name="Rectangle 8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09" name="Rectangle 8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10" name="Rectangle 8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11" name="Rectangle 8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13" name="Rectangle 3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1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15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19" name="Rectangle 5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2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21" name="Rectangle 8"/>
          <p:cNvSpPr>
            <a:spLocks noChangeArrowheads="1"/>
          </p:cNvSpPr>
          <p:nvPr/>
        </p:nvSpPr>
        <p:spPr bwMode="auto">
          <a:xfrm>
            <a:off x="0" y="1771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2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23" name="Rectangle 11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25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2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27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29" name="Rectangle 9"/>
          <p:cNvSpPr>
            <a:spLocks noChangeArrowheads="1"/>
          </p:cNvSpPr>
          <p:nvPr/>
        </p:nvSpPr>
        <p:spPr bwMode="auto">
          <a:xfrm>
            <a:off x="0" y="1571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31" name="Rectangle 3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3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33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36" name="Rectangle 3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38" name="Rectangle 6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3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40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4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42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44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46" name="Rectangle 6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4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48" name="Rectangle 9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51" name="Rectangle 5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5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5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54" name="Rectangle 10"/>
          <p:cNvSpPr>
            <a:spLocks noChangeArrowheads="1"/>
          </p:cNvSpPr>
          <p:nvPr/>
        </p:nvSpPr>
        <p:spPr bwMode="auto">
          <a:xfrm>
            <a:off x="0" y="1771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55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56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57" name="Rectangle 16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5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59" name="Rectangle 19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60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61" name="Rectangle 22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62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63" name="Rectangle 25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64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65" name="Rectangle 28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6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6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69" name="Rectangle 6"/>
          <p:cNvSpPr>
            <a:spLocks noChangeArrowheads="1"/>
          </p:cNvSpPr>
          <p:nvPr/>
        </p:nvSpPr>
        <p:spPr bwMode="auto">
          <a:xfrm>
            <a:off x="0" y="1276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7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71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7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73" name="Rectangle 12"/>
          <p:cNvSpPr>
            <a:spLocks noChangeArrowheads="1"/>
          </p:cNvSpPr>
          <p:nvPr/>
        </p:nvSpPr>
        <p:spPr bwMode="auto">
          <a:xfrm>
            <a:off x="0" y="1276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74" name="TextBox 145"/>
          <p:cNvSpPr txBox="1">
            <a:spLocks noChangeArrowheads="1"/>
          </p:cNvSpPr>
          <p:nvPr/>
        </p:nvSpPr>
        <p:spPr bwMode="auto">
          <a:xfrm>
            <a:off x="0" y="692150"/>
            <a:ext cx="3059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0">
                <a:latin typeface="Comic Sans MS" pitchFamily="66" charset="0"/>
              </a:rPr>
              <a:t>После упрощения</a:t>
            </a:r>
          </a:p>
        </p:txBody>
      </p:sp>
      <p:sp>
        <p:nvSpPr>
          <p:cNvPr id="441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17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417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417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250" y="1714500"/>
            <a:ext cx="10080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180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875" y="1196975"/>
            <a:ext cx="640873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81" name="Rectangle 3"/>
          <p:cNvSpPr>
            <a:spLocks noChangeArrowheads="1"/>
          </p:cNvSpPr>
          <p:nvPr/>
        </p:nvSpPr>
        <p:spPr bwMode="auto">
          <a:xfrm>
            <a:off x="0" y="2133600"/>
            <a:ext cx="39243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altLang="zh-TW" sz="2400" b="0">
                <a:latin typeface="Comic Sans MS" pitchFamily="66" charset="0"/>
              </a:rPr>
              <a:t>График </a:t>
            </a:r>
            <a:r>
              <a:rPr lang="en-US" altLang="zh-TW" sz="2400" b="0">
                <a:latin typeface="Comic Sans MS" pitchFamily="66" charset="0"/>
                <a:ea typeface="新細明體" pitchFamily="18" charset="-120"/>
              </a:rPr>
              <a:t> </a:t>
            </a:r>
            <a:r>
              <a:rPr lang="ru-RU" altLang="zh-TW" sz="2400" b="0">
                <a:latin typeface="Comic Sans MS" pitchFamily="66" charset="0"/>
              </a:rPr>
              <a:t>этой функции </a:t>
            </a:r>
            <a:r>
              <a:rPr lang="ru-RU" altLang="zh-TW" sz="3200" b="0">
                <a:latin typeface="Comic Sans MS" pitchFamily="66" charset="0"/>
              </a:rPr>
              <a:t> </a:t>
            </a:r>
          </a:p>
        </p:txBody>
      </p:sp>
      <p:pic>
        <p:nvPicPr>
          <p:cNvPr id="44182" name="Рисунок 13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000375"/>
            <a:ext cx="5072063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183" name="Рисунок 13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64163" y="2924175"/>
            <a:ext cx="35718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</a:t>
            </a:r>
            <a:r>
              <a:rPr lang="ru-RU" sz="3600" b="0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Корреляция и регрессия</a:t>
            </a:r>
          </a:p>
        </p:txBody>
      </p:sp>
      <p:graphicFrame>
        <p:nvGraphicFramePr>
          <p:cNvPr id="149505" name="Object 1"/>
          <p:cNvGraphicFramePr>
            <a:graphicFrameLocks noChangeAspect="1"/>
          </p:cNvGraphicFramePr>
          <p:nvPr/>
        </p:nvGraphicFramePr>
        <p:xfrm>
          <a:off x="2928926" y="736060"/>
          <a:ext cx="1714512" cy="478362"/>
        </p:xfrm>
        <a:graphic>
          <a:graphicData uri="http://schemas.openxmlformats.org/presentationml/2006/ole">
            <p:oleObj spid="_x0000_s149505" name="Формула" r:id="rId7" imgW="109188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E983725-E887-461D-89EE-E02D665D1BDA}" type="slidenum">
              <a:rPr lang="ru-RU"/>
              <a:pPr/>
              <a:t>71</a:t>
            </a:fld>
            <a:endParaRPr lang="ru-RU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1665279"/>
          </a:xfrm>
        </p:spPr>
        <p:txBody>
          <a:bodyPr/>
          <a:lstStyle/>
          <a:p>
            <a:pPr marL="180975" indent="-180975" eaLnBrk="1" hangingPunct="1">
              <a:lnSpc>
                <a:spcPct val="125000"/>
              </a:lnSpc>
            </a:pPr>
            <a:r>
              <a:rPr lang="ru-RU" altLang="zh-TW" sz="2400" dirty="0" smtClean="0"/>
              <a:t>Величины </a:t>
            </a:r>
            <a:r>
              <a:rPr lang="en-US" altLang="zh-TW" sz="2400" b="1" dirty="0" smtClean="0">
                <a:ea typeface="新細明體" pitchFamily="18" charset="-120"/>
              </a:rPr>
              <a:t>x</a:t>
            </a:r>
            <a:r>
              <a:rPr lang="en-US" altLang="zh-TW" sz="2400" b="1" baseline="-25000" dirty="0" smtClean="0">
                <a:ea typeface="新細明體" pitchFamily="18" charset="-120"/>
              </a:rPr>
              <a:t>1</a:t>
            </a:r>
            <a:r>
              <a:rPr lang="en-US" altLang="zh-TW" sz="2400" b="1" dirty="0" smtClean="0">
                <a:ea typeface="新細明體" pitchFamily="18" charset="-120"/>
              </a:rPr>
              <a:t>, x</a:t>
            </a:r>
            <a:r>
              <a:rPr lang="en-US" altLang="zh-TW" sz="2400" b="1" baseline="-25000" dirty="0" smtClean="0">
                <a:ea typeface="新細明體" pitchFamily="18" charset="-120"/>
              </a:rPr>
              <a:t>2</a:t>
            </a:r>
            <a:r>
              <a:rPr lang="en-US" altLang="zh-TW" sz="2400" b="1" dirty="0" smtClean="0">
                <a:ea typeface="新細明體" pitchFamily="18" charset="-120"/>
              </a:rPr>
              <a:t> </a:t>
            </a:r>
            <a:r>
              <a:rPr lang="ru-RU" altLang="zh-TW" sz="2400" dirty="0" smtClean="0"/>
              <a:t>- это вещественные переменные, применяемые для описания случайных величин </a:t>
            </a:r>
            <a:r>
              <a:rPr lang="en-US" altLang="zh-TW" sz="2400" b="1" dirty="0" smtClean="0">
                <a:ea typeface="新細明體" pitchFamily="18" charset="-120"/>
              </a:rPr>
              <a:t>X</a:t>
            </a:r>
            <a:r>
              <a:rPr lang="en-US" altLang="zh-TW" sz="2400" b="1" baseline="-25000" dirty="0" smtClean="0">
                <a:ea typeface="新細明體" pitchFamily="18" charset="-120"/>
              </a:rPr>
              <a:t>1</a:t>
            </a:r>
            <a:r>
              <a:rPr lang="ru-RU" altLang="zh-TW" sz="2400" b="1" dirty="0" smtClean="0">
                <a:ea typeface="新細明體" pitchFamily="18" charset="-120"/>
              </a:rPr>
              <a:t> </a:t>
            </a:r>
            <a:r>
              <a:rPr lang="ru-RU" altLang="zh-TW" sz="2400" dirty="0" smtClean="0">
                <a:ea typeface="新細明體" pitchFamily="18" charset="-120"/>
              </a:rPr>
              <a:t>и </a:t>
            </a:r>
            <a:r>
              <a:rPr lang="en-US" altLang="zh-TW" sz="2400" b="1" dirty="0" smtClean="0">
                <a:ea typeface="新細明體" pitchFamily="18" charset="-120"/>
              </a:rPr>
              <a:t>X</a:t>
            </a:r>
            <a:r>
              <a:rPr lang="en-US" altLang="zh-TW" sz="2400" b="1" baseline="-25000" dirty="0" smtClean="0">
                <a:ea typeface="新細明體" pitchFamily="18" charset="-120"/>
              </a:rPr>
              <a:t>2</a:t>
            </a:r>
            <a:r>
              <a:rPr lang="ru-RU" altLang="zh-TW" sz="2400" b="1" dirty="0" smtClean="0"/>
              <a:t>.</a:t>
            </a:r>
            <a:r>
              <a:rPr lang="ru-RU" altLang="zh-TW" sz="2400" dirty="0" smtClean="0"/>
              <a:t> Функция плотности</a:t>
            </a:r>
            <a:r>
              <a:rPr lang="en-US" altLang="zh-TW" sz="2400" dirty="0" smtClean="0">
                <a:ea typeface="新細明體" pitchFamily="18" charset="-120"/>
              </a:rPr>
              <a:t>                  </a:t>
            </a:r>
            <a:r>
              <a:rPr lang="ru-RU" altLang="zh-TW" sz="2400" dirty="0" smtClean="0"/>
              <a:t>линейным преобразованием</a:t>
            </a: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63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06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65" name="Rectangle 12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06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67" name="Rectangle 15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068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69" name="Rectangle 18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07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7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7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73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74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75" name="Rectangle 23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076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77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78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79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80" name="Rectangle 3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081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82" name="Rectangle 3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083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84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85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86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87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88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89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90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91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9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9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96" name="Rectangle 5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97" name="Rectangle 57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098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00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02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0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08" name="Rectangle 5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09" name="Rectangle 60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13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17" name="Rectangle 6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18" name="Rectangle 6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19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20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21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22" name="Rectangle 7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2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27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28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29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30" name="Rectangle 7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31" name="Rectangle 8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32" name="Rectangle 83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33" name="Rectangle 8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34" name="Rectangle 8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35" name="Rectangle 8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36" name="Rectangle 8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38" name="Rectangle 3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3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40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4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44" name="Rectangle 5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4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46" name="Rectangle 8"/>
          <p:cNvSpPr>
            <a:spLocks noChangeArrowheads="1"/>
          </p:cNvSpPr>
          <p:nvPr/>
        </p:nvSpPr>
        <p:spPr bwMode="auto">
          <a:xfrm>
            <a:off x="0" y="1771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4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48" name="Rectangle 11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50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5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52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53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55" name="Rectangle 3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57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5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60" name="Rectangle 3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62" name="Rectangle 6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63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64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6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6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68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70" name="Rectangle 6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7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7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74" name="Rectangle 5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7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77" name="Rectangle 10"/>
          <p:cNvSpPr>
            <a:spLocks noChangeArrowheads="1"/>
          </p:cNvSpPr>
          <p:nvPr/>
        </p:nvSpPr>
        <p:spPr bwMode="auto">
          <a:xfrm>
            <a:off x="0" y="1771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7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79" name="Rectangle 13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80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81" name="Rectangle 16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8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83" name="Rectangle 19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84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85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86" name="Rectangle 25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8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88" name="Rectangle 28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89" name="Rectangle 1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90" name="Rectangle 1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92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9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94" name="Rectangle 6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5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9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98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199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5200" name="Picture 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2214554"/>
            <a:ext cx="18764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201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5202" name="Picture 1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2214554"/>
            <a:ext cx="18764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203" name="Rectangle 3"/>
          <p:cNvSpPr>
            <a:spLocks noChangeArrowheads="1"/>
          </p:cNvSpPr>
          <p:nvPr/>
        </p:nvSpPr>
        <p:spPr bwMode="auto">
          <a:xfrm>
            <a:off x="0" y="3286124"/>
            <a:ext cx="914400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rgbClr val="FF9900"/>
              </a:buClr>
              <a:buSzPct val="150000"/>
              <a:buFont typeface="Wingdings" pitchFamily="2" charset="2"/>
              <a:buNone/>
            </a:pPr>
            <a:r>
              <a:rPr lang="ru-RU" altLang="zh-TW" sz="2400" b="0" dirty="0">
                <a:latin typeface="Comic Sans MS" pitchFamily="66" charset="0"/>
              </a:rPr>
              <a:t>приводится к стандартному виду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ru-RU" altLang="zh-TW" sz="2400" b="0" dirty="0">
              <a:latin typeface="Comic Sans MS" pitchFamily="66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altLang="zh-TW" sz="2400" b="0" dirty="0">
                <a:latin typeface="Comic Sans MS" pitchFamily="66" charset="0"/>
              </a:rPr>
              <a:t>Эту функцию совместной плотности можно представить как произведение двух функций плотности стандартных нормальных распределений: </a:t>
            </a:r>
          </a:p>
        </p:txBody>
      </p:sp>
      <p:pic>
        <p:nvPicPr>
          <p:cNvPr id="45205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0826" y="3643314"/>
            <a:ext cx="2133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</a:t>
            </a:r>
            <a:r>
              <a:rPr lang="ru-RU" sz="3600" b="0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Корреляция и регрессия</a:t>
            </a:r>
          </a:p>
        </p:txBody>
      </p:sp>
      <p:graphicFrame>
        <p:nvGraphicFramePr>
          <p:cNvPr id="148481" name="Object 1"/>
          <p:cNvGraphicFramePr>
            <a:graphicFrameLocks noChangeAspect="1"/>
          </p:cNvGraphicFramePr>
          <p:nvPr/>
        </p:nvGraphicFramePr>
        <p:xfrm>
          <a:off x="3214678" y="1521639"/>
          <a:ext cx="1416052" cy="478601"/>
        </p:xfrm>
        <a:graphic>
          <a:graphicData uri="http://schemas.openxmlformats.org/presentationml/2006/ole">
            <p:oleObj spid="_x0000_s148481" name="Формула" r:id="rId6" imgW="901440" imgH="304560" progId="Equation.3">
              <p:embed/>
            </p:oleObj>
          </a:graphicData>
        </a:graphic>
      </p:graphicFrame>
      <p:graphicFrame>
        <p:nvGraphicFramePr>
          <p:cNvPr id="148482" name="Object 2"/>
          <p:cNvGraphicFramePr>
            <a:graphicFrameLocks noChangeAspect="1"/>
          </p:cNvGraphicFramePr>
          <p:nvPr/>
        </p:nvGraphicFramePr>
        <p:xfrm>
          <a:off x="4572000" y="3786190"/>
          <a:ext cx="1792288" cy="500062"/>
        </p:xfrm>
        <a:graphic>
          <a:graphicData uri="http://schemas.openxmlformats.org/presentationml/2006/ole">
            <p:oleObj spid="_x0000_s148482" name="Формула" r:id="rId7" imgW="109188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Номер слайда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9E19B80-75C7-4041-8DEC-5FE609706F75}" type="slidenum">
              <a:rPr lang="ru-RU"/>
              <a:pPr/>
              <a:t>72</a:t>
            </a:fld>
            <a:endParaRPr lang="ru-RU"/>
          </a:p>
        </p:txBody>
      </p:sp>
      <p:sp>
        <p:nvSpPr>
          <p:cNvPr id="46083" name="Номер слайда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TW" sz="1200" b="0">
                <a:latin typeface="Garamond" pitchFamily="18" charset="0"/>
                <a:ea typeface="新細明體" pitchFamily="18" charset="-120"/>
              </a:rPr>
              <a:t>Page </a:t>
            </a:r>
            <a:fld id="{E64B82D2-C390-4C9B-87B5-93F417C89238}" type="slidenum">
              <a:rPr lang="en-US" altLang="zh-TW" sz="1200" b="0">
                <a:latin typeface="Garamond" pitchFamily="18" charset="0"/>
                <a:ea typeface="新細明體" pitchFamily="18" charset="-120"/>
              </a:rPr>
              <a:pPr/>
              <a:t>72</a:t>
            </a:fld>
            <a:endParaRPr lang="en-US" altLang="zh-TW" sz="1200" b="0"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73238"/>
            <a:ext cx="9144000" cy="15113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ru-RU" altLang="zh-TW" sz="2400" dirty="0" smtClean="0"/>
              <a:t>В теории вероятностей достаточно просто доказывается, что в этом случае случайные величины </a:t>
            </a:r>
            <a:r>
              <a:rPr lang="en-US" altLang="zh-TW" sz="2400" b="1" dirty="0" smtClean="0">
                <a:ea typeface="新細明體" pitchFamily="18" charset="-120"/>
              </a:rPr>
              <a:t>X</a:t>
            </a:r>
            <a:r>
              <a:rPr lang="en-US" altLang="zh-TW" sz="2400" b="1" baseline="-25000" dirty="0" smtClean="0">
                <a:ea typeface="新細明體" pitchFamily="18" charset="-120"/>
              </a:rPr>
              <a:t>1</a:t>
            </a:r>
            <a:r>
              <a:rPr lang="ru-RU" altLang="zh-TW" sz="2400" b="1" dirty="0" smtClean="0">
                <a:ea typeface="新細明體" pitchFamily="18" charset="-120"/>
              </a:rPr>
              <a:t> </a:t>
            </a:r>
            <a:r>
              <a:rPr lang="ru-RU" altLang="zh-TW" sz="2400" dirty="0" smtClean="0">
                <a:ea typeface="新細明體" pitchFamily="18" charset="-120"/>
              </a:rPr>
              <a:t>и </a:t>
            </a:r>
            <a:r>
              <a:rPr lang="en-US" altLang="zh-TW" sz="2400" b="1" dirty="0" smtClean="0">
                <a:ea typeface="新細明體" pitchFamily="18" charset="-120"/>
              </a:rPr>
              <a:t>X</a:t>
            </a:r>
            <a:r>
              <a:rPr lang="en-US" altLang="zh-TW" sz="2400" b="1" baseline="-25000" dirty="0" smtClean="0">
                <a:ea typeface="新細明體" pitchFamily="18" charset="-120"/>
              </a:rPr>
              <a:t>2</a:t>
            </a:r>
            <a:r>
              <a:rPr lang="ru-RU" altLang="zh-TW" sz="2400" b="1" dirty="0" smtClean="0">
                <a:ea typeface="新細明體" pitchFamily="18" charset="-120"/>
              </a:rPr>
              <a:t>  </a:t>
            </a:r>
            <a:r>
              <a:rPr lang="ru-RU" altLang="zh-TW" sz="2400" dirty="0" smtClean="0"/>
              <a:t>независимы.</a:t>
            </a:r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088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9" name="Rectangle 12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0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91" name="Rectangle 15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092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93" name="Rectangle 18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09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9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9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97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99" name="Rectangle 23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00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01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02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03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04" name="Rectangle 3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05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06" name="Rectangle 3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07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08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09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10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11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12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13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14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15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1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1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20" name="Rectangle 5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21" name="Rectangle 57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22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24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26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32" name="Rectangle 5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33" name="Rectangle 60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35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3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37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3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4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41" name="Rectangle 6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42" name="Rectangle 6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43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44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45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46" name="Rectangle 7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5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51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5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53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54" name="Rectangle 7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55" name="Rectangle 8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56" name="Rectangle 83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57" name="Rectangle 8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58" name="Rectangle 8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59" name="Rectangle 8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60" name="Rectangle 8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62" name="Rectangle 3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6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64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6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68" name="Rectangle 5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6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70" name="Rectangle 8"/>
          <p:cNvSpPr>
            <a:spLocks noChangeArrowheads="1"/>
          </p:cNvSpPr>
          <p:nvPr/>
        </p:nvSpPr>
        <p:spPr bwMode="auto">
          <a:xfrm>
            <a:off x="0" y="1771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7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72" name="Rectangle 11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74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7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76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7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79" name="Rectangle 3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8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81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8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84" name="Rectangle 3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86" name="Rectangle 6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8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88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8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90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92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9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94" name="Rectangle 6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9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96" name="Rectangle 9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199" name="Rectangle 5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2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02" name="Rectangle 10"/>
          <p:cNvSpPr>
            <a:spLocks noChangeArrowheads="1"/>
          </p:cNvSpPr>
          <p:nvPr/>
        </p:nvSpPr>
        <p:spPr bwMode="auto">
          <a:xfrm>
            <a:off x="0" y="1771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203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04" name="Rectangle 13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20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06" name="Rectangle 16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207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08" name="Rectangle 19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20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10" name="Rectangle 22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211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12" name="Rectangle 25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213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14" name="Rectangle 28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215" name="Rectangle 1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16" name="Rectangle 1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18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21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20" name="Rectangle 6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2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22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2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2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27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22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2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30" name="Rectangle 9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2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32" name="Rectangle 12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233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234" name="Rectangle 15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623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6236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675" y="765175"/>
            <a:ext cx="24669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237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6238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9225" y="692150"/>
            <a:ext cx="17907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239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6240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92150"/>
            <a:ext cx="16192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241" name="Рисунок 16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236913"/>
            <a:ext cx="4514850" cy="362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242" name="Рисунок 16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59338" y="3065463"/>
            <a:ext cx="3752850" cy="379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</a:t>
            </a:r>
            <a:r>
              <a:rPr lang="ru-RU" sz="3600" b="0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Корреляция и регрессия</a:t>
            </a:r>
          </a:p>
        </p:txBody>
      </p:sp>
      <p:graphicFrame>
        <p:nvGraphicFramePr>
          <p:cNvPr id="147457" name="Object 1"/>
          <p:cNvGraphicFramePr>
            <a:graphicFrameLocks noChangeAspect="1"/>
          </p:cNvGraphicFramePr>
          <p:nvPr/>
        </p:nvGraphicFramePr>
        <p:xfrm>
          <a:off x="785786" y="928670"/>
          <a:ext cx="1792288" cy="500062"/>
        </p:xfrm>
        <a:graphic>
          <a:graphicData uri="http://schemas.openxmlformats.org/presentationml/2006/ole">
            <p:oleObj spid="_x0000_s147457" name="Формула" r:id="rId8" imgW="109188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73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42"/>
            <a:ext cx="9144000" cy="2786082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Парная регрессия может дать хороший результат при </a:t>
            </a:r>
            <a:r>
              <a:rPr lang="ru-RU" sz="2400" dirty="0" err="1" smtClean="0"/>
              <a:t>мо-делировании</a:t>
            </a:r>
            <a:r>
              <a:rPr lang="ru-RU" sz="2400" dirty="0" smtClean="0"/>
              <a:t>, если влиянием других факторов, </a:t>
            </a:r>
            <a:r>
              <a:rPr lang="ru-RU" sz="2400" dirty="0" err="1" smtClean="0"/>
              <a:t>воздей-ствующих</a:t>
            </a:r>
            <a:r>
              <a:rPr lang="ru-RU" sz="2400" dirty="0" smtClean="0"/>
              <a:t> на объект исследования, можно пренебречь.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 Часто встречается ситуации, когда невозможно выделить влияние одного фактора на отклик. В этом случае в модель вводят другие факторы, т.е. строится уравнение множественной регрессии (линейной или нелинейной):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</a:t>
            </a:r>
            <a:r>
              <a:rPr lang="ru-RU" sz="3600" b="0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Корреляция и регрессия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4000504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dirty="0" smtClean="0">
                <a:latin typeface="+mn-lt"/>
                <a:cs typeface="+mn-cs"/>
              </a:rPr>
              <a:t>Коэффициенты регрессии можно получать точно так же, как и в парной регрессии.</a:t>
            </a:r>
          </a:p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dirty="0" smtClean="0">
                <a:latin typeface="+mn-lt"/>
                <a:cs typeface="+mn-cs"/>
              </a:rPr>
              <a:t>При проведении множественного регрессионного анализа обычно заранее неизвестны оценки вкладов признаков в исследуемую величину </a:t>
            </a:r>
            <a:r>
              <a:rPr lang="en-US" sz="2400" b="0" dirty="0" smtClean="0">
                <a:latin typeface="+mn-lt"/>
                <a:cs typeface="+mn-cs"/>
              </a:rPr>
              <a:t>y. </a:t>
            </a:r>
          </a:p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dirty="0" smtClean="0">
                <a:latin typeface="+mn-lt"/>
                <a:cs typeface="+mn-cs"/>
              </a:rPr>
              <a:t>Поэтому часто в регрессию включают максимально большое число признаков.  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1785918" y="3286124"/>
          <a:ext cx="4878388" cy="509587"/>
        </p:xfrm>
        <a:graphic>
          <a:graphicData uri="http://schemas.openxmlformats.org/presentationml/2006/ole">
            <p:oleObj spid="_x0000_s140290" name="Формула" r:id="rId4" imgW="290808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74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85794"/>
            <a:ext cx="9144000" cy="53578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При этом получается громоздкий результат, который не- просто интерпретировать и еще сложнее использовать на практике.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Необходимы методы, которые позволяют </a:t>
            </a:r>
            <a:r>
              <a:rPr lang="ru-RU" sz="2400" dirty="0" err="1" smtClean="0"/>
              <a:t>целенаправ-ленно</a:t>
            </a:r>
            <a:r>
              <a:rPr lang="ru-RU" sz="2400" dirty="0" smtClean="0"/>
              <a:t> получать уравнение регрессии, опирающееся только на те независимые переменные, которые действительно значительно участвуют в множественной связи.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Эти подходы называются методами </a:t>
            </a:r>
            <a:r>
              <a:rPr lang="ru-RU" sz="2400" b="1" dirty="0" smtClean="0"/>
              <a:t>пошаговой </a:t>
            </a:r>
            <a:r>
              <a:rPr lang="ru-RU" sz="2400" b="1" dirty="0" err="1" smtClean="0"/>
              <a:t>регрес-сии</a:t>
            </a:r>
            <a:r>
              <a:rPr lang="ru-RU" sz="2400" dirty="0" smtClean="0"/>
              <a:t>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Стандартная пошаговая процедура отбора наиболее информативных независимых переменных организована в виде последовательно повторения процедуры выбора очередного значимого признака.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</a:t>
            </a:r>
            <a:r>
              <a:rPr lang="ru-RU" sz="3600" b="0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Корреляция и регрессия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75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42"/>
            <a:ext cx="9144000" cy="6000792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Такая процедура реализуется следующим образом.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Пусть на предыдущих этапах в набор информативных признаков уже были включены </a:t>
            </a:r>
            <a:r>
              <a:rPr lang="ru-RU" sz="2400" b="1" i="1" dirty="0" err="1" smtClean="0"/>
              <a:t>k</a:t>
            </a:r>
            <a:r>
              <a:rPr lang="ru-RU" sz="2400" dirty="0" smtClean="0"/>
              <a:t> признаков. Шаг начинается с того, что для всех остальных </a:t>
            </a:r>
            <a:r>
              <a:rPr lang="ru-RU" sz="2400" b="1" i="1" dirty="0" err="1" smtClean="0"/>
              <a:t>m</a:t>
            </a:r>
            <a:r>
              <a:rPr lang="ru-RU" sz="2400" b="1" i="1" dirty="0" smtClean="0"/>
              <a:t> - </a:t>
            </a:r>
            <a:r>
              <a:rPr lang="ru-RU" sz="2400" b="1" i="1" dirty="0" err="1" smtClean="0"/>
              <a:t>k</a:t>
            </a:r>
            <a:r>
              <a:rPr lang="ru-RU" sz="2400" dirty="0" smtClean="0"/>
              <a:t>  признаков </a:t>
            </a:r>
            <a:r>
              <a:rPr lang="ru-RU" sz="2400" dirty="0" err="1" smtClean="0"/>
              <a:t>вычисля-ются</a:t>
            </a:r>
            <a:r>
              <a:rPr lang="ru-RU" sz="2400" dirty="0" smtClean="0"/>
              <a:t> </a:t>
            </a:r>
            <a:r>
              <a:rPr lang="ru-RU" sz="2400" b="1" dirty="0" smtClean="0"/>
              <a:t>частные коэффициенты корреляции </a:t>
            </a:r>
            <a:r>
              <a:rPr lang="ru-RU" sz="2400" dirty="0" smtClean="0"/>
              <a:t>с зависимым исследуемым показателем </a:t>
            </a:r>
            <a:r>
              <a:rPr lang="en-US" sz="2400" b="1" i="1" dirty="0" smtClean="0"/>
              <a:t>y</a:t>
            </a:r>
            <a:r>
              <a:rPr lang="ru-RU" sz="2400" dirty="0" smtClean="0"/>
              <a:t>, коэффициенты получают при условии, что влияние на эти связи </a:t>
            </a:r>
            <a:r>
              <a:rPr lang="ru-RU" sz="2400" b="1" i="1" dirty="0" err="1" smtClean="0"/>
              <a:t>k</a:t>
            </a:r>
            <a:r>
              <a:rPr lang="ru-RU" sz="2400" dirty="0" smtClean="0"/>
              <a:t>  уже включенных признаков не учитывается.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Из всех этих частных коэффициентов корреляции </a:t>
            </a:r>
            <a:r>
              <a:rPr lang="ru-RU" sz="2400" dirty="0" err="1" smtClean="0"/>
              <a:t>выби-рается</a:t>
            </a:r>
            <a:r>
              <a:rPr lang="ru-RU" sz="2400" dirty="0" smtClean="0"/>
              <a:t> наибольший по абсолютной величине. Пусть </a:t>
            </a:r>
            <a:r>
              <a:rPr lang="ru-RU" sz="2400" dirty="0" err="1" smtClean="0"/>
              <a:t>значе-ние</a:t>
            </a:r>
            <a:r>
              <a:rPr lang="ru-RU" sz="2400" dirty="0" smtClean="0"/>
              <a:t> этого максимального частного коэффициента связи равно </a:t>
            </a:r>
            <a:r>
              <a:rPr lang="ru-RU" sz="2400" b="1" i="1" dirty="0" err="1" smtClean="0"/>
              <a:t>r</a:t>
            </a:r>
            <a:r>
              <a:rPr lang="ru-RU" sz="2400" b="1" i="1" baseline="-25000" dirty="0" err="1" smtClean="0"/>
              <a:t>i</a:t>
            </a:r>
            <a:r>
              <a:rPr lang="ru-RU" sz="2400" dirty="0" smtClean="0"/>
              <a:t> и оно соответствует признаку </a:t>
            </a:r>
            <a:r>
              <a:rPr lang="en-US" sz="2400" b="1" i="1" dirty="0" smtClean="0"/>
              <a:t>x</a:t>
            </a:r>
            <a:r>
              <a:rPr lang="ru-RU" sz="2400" b="1" i="1" baseline="-25000" dirty="0" err="1" smtClean="0"/>
              <a:t>i</a:t>
            </a:r>
            <a:r>
              <a:rPr lang="ru-RU" sz="2400" dirty="0" smtClean="0"/>
              <a:t>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После вычисления </a:t>
            </a:r>
            <a:r>
              <a:rPr lang="ru-RU" sz="2400" b="1" i="1" dirty="0" err="1" smtClean="0"/>
              <a:t>r</a:t>
            </a:r>
            <a:r>
              <a:rPr lang="ru-RU" sz="2400" b="1" i="1" baseline="-25000" dirty="0" err="1" smtClean="0"/>
              <a:t>i</a:t>
            </a:r>
            <a:r>
              <a:rPr lang="ru-RU" sz="2400" dirty="0" smtClean="0"/>
              <a:t>  проверяется гипотеза о равенстве этой частной </a:t>
            </a:r>
            <a:r>
              <a:rPr lang="ru-RU" sz="2400" dirty="0" err="1" smtClean="0"/>
              <a:t>корре-ляции</a:t>
            </a:r>
            <a:r>
              <a:rPr lang="ru-RU" sz="2400" dirty="0" smtClean="0"/>
              <a:t> нулю. Эта проверка </a:t>
            </a:r>
            <a:r>
              <a:rPr lang="ru-RU" sz="2400" dirty="0" err="1" smtClean="0"/>
              <a:t>осуществля-ется</a:t>
            </a:r>
            <a:r>
              <a:rPr lang="ru-RU" sz="2400" dirty="0" smtClean="0"/>
              <a:t> с применением </a:t>
            </a:r>
            <a:r>
              <a:rPr lang="ru-RU" sz="2400" b="1" i="1" dirty="0" smtClean="0"/>
              <a:t>F</a:t>
            </a:r>
            <a:r>
              <a:rPr lang="ru-RU" sz="2400" dirty="0" smtClean="0"/>
              <a:t>-</a:t>
            </a:r>
            <a:r>
              <a:rPr lang="ru-RU" sz="2400" b="1" dirty="0" smtClean="0"/>
              <a:t>критерия</a:t>
            </a:r>
            <a:r>
              <a:rPr lang="ru-RU" sz="2400" dirty="0" smtClean="0"/>
              <a:t> (критерий Фишера)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>
              <a:lnSpc>
                <a:spcPts val="3000"/>
              </a:lnSpc>
            </a:pPr>
            <a:endParaRPr lang="ru-RU" sz="24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</a:t>
            </a:r>
            <a:r>
              <a:rPr lang="ru-RU" sz="3600" b="0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Корреляция и регрессия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76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42"/>
            <a:ext cx="9144000" cy="4714908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Если оказывается, что </a:t>
            </a:r>
            <a:r>
              <a:rPr lang="ru-RU" sz="2400" b="1" i="1" dirty="0" err="1" smtClean="0"/>
              <a:t>r</a:t>
            </a:r>
            <a:r>
              <a:rPr lang="ru-RU" sz="2400" b="1" i="1" baseline="-25000" dirty="0" err="1" smtClean="0"/>
              <a:t>i</a:t>
            </a:r>
            <a:r>
              <a:rPr lang="ru-RU" sz="2400" dirty="0" smtClean="0"/>
              <a:t>  равен нулю, то он исключается и ищется следующий признак </a:t>
            </a:r>
            <a:r>
              <a:rPr lang="en-US" sz="2400" b="1" i="1" dirty="0" smtClean="0"/>
              <a:t>x</a:t>
            </a:r>
            <a:r>
              <a:rPr lang="ru-RU" sz="2400" b="1" i="1" baseline="-25000" dirty="0" err="1" smtClean="0"/>
              <a:t>i</a:t>
            </a:r>
            <a:r>
              <a:rPr lang="ru-RU" sz="2400" dirty="0" smtClean="0"/>
              <a:t>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После включения признака </a:t>
            </a:r>
            <a:r>
              <a:rPr lang="en-US" sz="2400" b="1" i="1" dirty="0" smtClean="0"/>
              <a:t>x</a:t>
            </a:r>
            <a:r>
              <a:rPr lang="ru-RU" sz="2400" b="1" i="1" baseline="-25000" dirty="0" err="1" smtClean="0"/>
              <a:t>i</a:t>
            </a:r>
            <a:r>
              <a:rPr lang="ru-RU" sz="2400" dirty="0" smtClean="0"/>
              <a:t>  в число значимых </a:t>
            </a:r>
            <a:r>
              <a:rPr lang="ru-RU" sz="2400" dirty="0" err="1" smtClean="0"/>
              <a:t>выпол</a:t>
            </a:r>
            <a:r>
              <a:rPr lang="ru-RU" sz="2400" dirty="0" smtClean="0"/>
              <a:t>- </a:t>
            </a:r>
            <a:r>
              <a:rPr lang="ru-RU" sz="2400" dirty="0" err="1" smtClean="0"/>
              <a:t>няется</a:t>
            </a:r>
            <a:r>
              <a:rPr lang="ru-RU" sz="2400" dirty="0" smtClean="0"/>
              <a:t> проверка на значимость всех включенные признаков с учетом нового признака. При этом также применяется критерий Фишера.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Таким образом, процедура отбора информативных </a:t>
            </a:r>
            <a:r>
              <a:rPr lang="ru-RU" sz="2400" dirty="0" err="1" smtClean="0"/>
              <a:t>неза-висимых</a:t>
            </a:r>
            <a:r>
              <a:rPr lang="ru-RU" sz="2400" dirty="0" smtClean="0"/>
              <a:t> переменных включает: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а) проверку возможности включения одной новой </a:t>
            </a:r>
            <a:r>
              <a:rPr lang="ru-RU" sz="2400" dirty="0" err="1" smtClean="0"/>
              <a:t>пере-менной</a:t>
            </a:r>
            <a:r>
              <a:rPr lang="ru-RU" sz="2400" dirty="0" smtClean="0"/>
              <a:t>;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б) проверку возможности исключения из числа уже вошедших в регрессионную модель признаков. 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</a:t>
            </a:r>
            <a:r>
              <a:rPr lang="ru-RU" sz="3600" b="0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Корреляция и регрессия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77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42"/>
            <a:ext cx="9144000" cy="6215106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Предположим, что исследуется объект или явление, </a:t>
            </a:r>
            <a:r>
              <a:rPr lang="ru-RU" sz="2400" dirty="0" err="1" smtClean="0"/>
              <a:t>ко-торое</a:t>
            </a:r>
            <a:r>
              <a:rPr lang="ru-RU" sz="2400" dirty="0" smtClean="0"/>
              <a:t> характеризуется несколькими случайными </a:t>
            </a:r>
            <a:r>
              <a:rPr lang="ru-RU" sz="2400" dirty="0" err="1" smtClean="0"/>
              <a:t>признака-ми</a:t>
            </a:r>
            <a:r>
              <a:rPr lang="ru-RU" sz="2400" dirty="0" smtClean="0"/>
              <a:t>. Например, это метеорологические наблюдения.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Требуется анализировать таблицы большой размерности.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dirty="0" smtClean="0"/>
              <a:t>В этом случае для упорядочивание данных можно </a:t>
            </a:r>
            <a:r>
              <a:rPr lang="ru-RU" sz="2400" dirty="0" err="1" smtClean="0"/>
              <a:t>приме-нить</a:t>
            </a:r>
            <a:r>
              <a:rPr lang="ru-RU" sz="2400" dirty="0" smtClean="0"/>
              <a:t> </a:t>
            </a:r>
            <a:r>
              <a:rPr lang="ru-RU" sz="2400" b="1" dirty="0" smtClean="0"/>
              <a:t>метод главных компонент</a:t>
            </a:r>
            <a:r>
              <a:rPr lang="ru-RU" sz="2400" dirty="0" smtClean="0"/>
              <a:t> (МГК), который снижает размерность пространства наблюдаемых признаков-векторов, не приводя к существенной потере </a:t>
            </a:r>
            <a:r>
              <a:rPr lang="ru-RU" sz="2400" dirty="0" err="1" smtClean="0"/>
              <a:t>информатив-ности</a:t>
            </a:r>
            <a:r>
              <a:rPr lang="ru-RU" sz="2400" dirty="0" smtClean="0"/>
              <a:t>. 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dirty="0" smtClean="0"/>
              <a:t>В случае, если все компоненты многомерного случайного вектора имеют нормальное распределение, задача упрощается.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78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42"/>
            <a:ext cx="9144000" cy="6215106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В МГК случайный вектор линейным преобразованием приводится к нулевому математическому ожиданию и </a:t>
            </a:r>
            <a:r>
              <a:rPr lang="ru-RU" sz="2400" dirty="0" err="1" smtClean="0"/>
              <a:t>еди-ничным</a:t>
            </a:r>
            <a:r>
              <a:rPr lang="ru-RU" sz="2400" dirty="0" smtClean="0"/>
              <a:t> </a:t>
            </a:r>
            <a:r>
              <a:rPr lang="ru-RU" sz="2400" dirty="0" err="1" smtClean="0"/>
              <a:t>средневкадратичным</a:t>
            </a:r>
            <a:r>
              <a:rPr lang="ru-RU" sz="2400" dirty="0" smtClean="0"/>
              <a:t> отклонением (</a:t>
            </a:r>
            <a:r>
              <a:rPr lang="ru-RU" sz="2400" b="1" dirty="0" smtClean="0"/>
              <a:t>СКО</a:t>
            </a:r>
            <a:r>
              <a:rPr lang="ru-RU" sz="2400" dirty="0" smtClean="0"/>
              <a:t>), при этом компоненты вектора становятся независимыми случайными величинами.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Затем они ранжируются по убыванию </a:t>
            </a:r>
            <a:r>
              <a:rPr lang="ru-RU" sz="2400" smtClean="0"/>
              <a:t>СКО признаков. </a:t>
            </a:r>
            <a:endParaRPr lang="ru-RU" sz="2400" dirty="0" smtClean="0"/>
          </a:p>
          <a:p>
            <a:pPr>
              <a:lnSpc>
                <a:spcPts val="3000"/>
              </a:lnSpc>
            </a:pPr>
            <a:r>
              <a:rPr lang="ru-RU" sz="2400" b="1" dirty="0" smtClean="0"/>
              <a:t>Первая компонента</a:t>
            </a:r>
            <a:r>
              <a:rPr lang="ru-RU" sz="2400" dirty="0" smtClean="0"/>
              <a:t> в этом ранге соответствует </a:t>
            </a:r>
            <a:r>
              <a:rPr lang="ru-RU" sz="2400" dirty="0" err="1" smtClean="0"/>
              <a:t>направле-нию</a:t>
            </a:r>
            <a:r>
              <a:rPr lang="ru-RU" sz="2400" dirty="0" smtClean="0"/>
              <a:t>, вдоль которого СКО максимальна.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Вдоль </a:t>
            </a:r>
            <a:r>
              <a:rPr lang="ru-RU" sz="2400" b="1" dirty="0" smtClean="0"/>
              <a:t>второй компоненты</a:t>
            </a:r>
            <a:r>
              <a:rPr lang="ru-RU" sz="2400" dirty="0" smtClean="0"/>
              <a:t>  СКО вторая по величине среди всех компонент.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Кроме того, ввиду независимости случайных величин на графике координатные оси, вдоль которых изменяются величины </a:t>
            </a:r>
            <a:r>
              <a:rPr lang="ru-RU" sz="2400" b="1" dirty="0" smtClean="0"/>
              <a:t>ортогональны</a:t>
            </a:r>
            <a:r>
              <a:rPr lang="ru-RU" sz="2400" dirty="0" smtClean="0"/>
              <a:t>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Случайный вектор с </a:t>
            </a:r>
            <a:r>
              <a:rPr lang="en-US" sz="2400" b="1" i="1" dirty="0" smtClean="0"/>
              <a:t>n</a:t>
            </a:r>
            <a:r>
              <a:rPr lang="en-US" sz="2400" dirty="0" smtClean="0"/>
              <a:t> </a:t>
            </a:r>
            <a:r>
              <a:rPr lang="ru-RU" sz="2400" dirty="0" smtClean="0"/>
              <a:t> компонентами геометрически представляется в </a:t>
            </a:r>
            <a:r>
              <a:rPr lang="en-US" sz="2400" b="1" i="1" dirty="0" smtClean="0"/>
              <a:t>n</a:t>
            </a:r>
            <a:r>
              <a:rPr lang="ru-RU" sz="2400" b="1" i="1" dirty="0" smtClean="0"/>
              <a:t> </a:t>
            </a:r>
            <a:r>
              <a:rPr lang="ru-RU" sz="2400" dirty="0" smtClean="0"/>
              <a:t>-мерном евклидовом пространстве.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79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42"/>
            <a:ext cx="9144000" cy="6215106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Координатные оси этого пространства </a:t>
            </a:r>
            <a:r>
              <a:rPr lang="ru-RU" sz="2400" b="1" dirty="0" smtClean="0"/>
              <a:t>ортогональны</a:t>
            </a:r>
            <a:r>
              <a:rPr lang="ru-RU" sz="2400" dirty="0" smtClean="0"/>
              <a:t>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В результате ранжирования первые оси определяют </a:t>
            </a:r>
            <a:r>
              <a:rPr lang="ru-RU" sz="2400" dirty="0" err="1" smtClean="0"/>
              <a:t>на-правления</a:t>
            </a:r>
            <a:r>
              <a:rPr lang="ru-RU" sz="2400" dirty="0" smtClean="0"/>
              <a:t>, по которым в выборке, соответствующей </a:t>
            </a:r>
            <a:r>
              <a:rPr lang="ru-RU" sz="2400" dirty="0" err="1" smtClean="0"/>
              <a:t>тако-му</a:t>
            </a:r>
            <a:r>
              <a:rPr lang="ru-RU" sz="2400" dirty="0" smtClean="0"/>
              <a:t> распределения, изменчивость выше, чем на осях, соответствующих старшим компонентам случайного вектора.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Получается, что основная изменчивость векторов выборки представлена на </a:t>
            </a:r>
            <a:r>
              <a:rPr lang="ru-RU" sz="2400" b="1" dirty="0" smtClean="0"/>
              <a:t>нескольких первых координатных осях.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Если СКО случайной величины равно нулю, то это не случайная величина, а постоянная. Возможно, что </a:t>
            </a:r>
            <a:r>
              <a:rPr lang="ru-RU" sz="2400" dirty="0" err="1" smtClean="0"/>
              <a:t>некото-рые</a:t>
            </a:r>
            <a:r>
              <a:rPr lang="ru-RU" sz="2400" dirty="0" smtClean="0"/>
              <a:t> концевые компоненты векторов выборки можно </a:t>
            </a:r>
            <a:r>
              <a:rPr lang="ru-RU" sz="2400" dirty="0" err="1" smtClean="0"/>
              <a:t>заме-нить</a:t>
            </a:r>
            <a:r>
              <a:rPr lang="ru-RU" sz="2400" dirty="0" smtClean="0"/>
              <a:t> их выборочными средними, что упростит анализ </a:t>
            </a:r>
            <a:r>
              <a:rPr lang="ru-RU" sz="2400" dirty="0" err="1" smtClean="0"/>
              <a:t>гене-ральной</a:t>
            </a:r>
            <a:r>
              <a:rPr lang="ru-RU" sz="2400" dirty="0" smtClean="0"/>
              <a:t> совокупности.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То есть, появляется возможность, отбросив менее </a:t>
            </a:r>
            <a:r>
              <a:rPr lang="ru-RU" sz="2400" dirty="0" err="1" smtClean="0"/>
              <a:t>сущест-венные</a:t>
            </a:r>
            <a:r>
              <a:rPr lang="ru-RU" sz="2400" dirty="0" smtClean="0"/>
              <a:t> концевые компоненты, </a:t>
            </a:r>
            <a:r>
              <a:rPr lang="ru-RU" sz="2400" b="1" dirty="0" smtClean="0"/>
              <a:t>перейти к пространству меньшей размерности</a:t>
            </a:r>
            <a:r>
              <a:rPr lang="ru-RU" sz="2400" dirty="0" smtClean="0"/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500045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Мода и среднее могут не совпадать </a:t>
            </a:r>
          </a:p>
        </p:txBody>
      </p:sp>
      <p:pic>
        <p:nvPicPr>
          <p:cNvPr id="20482" name="Picture 2" descr="Мода и среднее арифметическое не совпадают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71546"/>
            <a:ext cx="9144032" cy="5786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80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42"/>
            <a:ext cx="9144000" cy="2428892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В уменьшении размерности и есть суть МГК.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В целом применение МГК дает два результата: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1) </a:t>
            </a:r>
            <a:r>
              <a:rPr lang="ru-RU" sz="2400" b="1" dirty="0" smtClean="0"/>
              <a:t>Удаляет компоненты</a:t>
            </a:r>
            <a:r>
              <a:rPr lang="ru-RU" sz="2400" dirty="0" smtClean="0"/>
              <a:t>, вносящие несущественный вклад в анализ генеральной совокупности;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2) Все </a:t>
            </a:r>
            <a:r>
              <a:rPr lang="ru-RU" sz="2400" b="1" dirty="0" smtClean="0"/>
              <a:t>компоненты случайного вектора становятся независимы</a:t>
            </a:r>
            <a:r>
              <a:rPr lang="ru-RU" sz="2400" dirty="0" smtClean="0"/>
              <a:t>, это упрощает анализ данных.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>
              <a:lnSpc>
                <a:spcPts val="3000"/>
              </a:lnSpc>
            </a:pPr>
            <a:endParaRPr lang="ru-RU" sz="24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  <p:pic>
        <p:nvPicPr>
          <p:cNvPr id="156674" name="Picture 2" descr="http://www.academiaxxi.ru/WWW_Books/HM/Ag/05/02/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786058"/>
            <a:ext cx="6400437" cy="4071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81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42"/>
            <a:ext cx="9144000" cy="607223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b="1" dirty="0" smtClean="0"/>
              <a:t>Рассмотрим подробно МГК </a:t>
            </a:r>
            <a:r>
              <a:rPr lang="ru-RU" sz="2400" dirty="0" smtClean="0"/>
              <a:t>(Метод Главных Компонент).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Это метод линейного преобразования выборки, </a:t>
            </a:r>
            <a:r>
              <a:rPr lang="ru-RU" sz="2400" dirty="0" err="1" smtClean="0"/>
              <a:t>содержа-щей</a:t>
            </a:r>
            <a:r>
              <a:rPr lang="ru-RU" sz="2400" dirty="0" smtClean="0"/>
              <a:t> более одного признака.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Например, наблюдаются метеорологические признаки: температура, давление, влажность, скорость ветра, его </a:t>
            </a:r>
            <a:r>
              <a:rPr lang="ru-RU" sz="2400" dirty="0" err="1" smtClean="0"/>
              <a:t>на-правление</a:t>
            </a:r>
            <a:r>
              <a:rPr lang="ru-RU" sz="2400" dirty="0" smtClean="0"/>
              <a:t>, … Предположим, что все признаки замеряются ежедневно в определенное время суток.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 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Таким образом, измеряется признаков в каждом из </a:t>
            </a:r>
            <a:r>
              <a:rPr lang="en-US" sz="2400" b="1" i="1" dirty="0" smtClean="0"/>
              <a:t>n</a:t>
            </a:r>
            <a:r>
              <a:rPr lang="en-US" sz="2400" dirty="0" smtClean="0"/>
              <a:t> </a:t>
            </a:r>
            <a:r>
              <a:rPr lang="ru-RU" sz="2400" dirty="0" err="1" smtClean="0"/>
              <a:t>наб-людений</a:t>
            </a:r>
            <a:r>
              <a:rPr lang="ru-RU" sz="2400" dirty="0" smtClean="0"/>
              <a:t>. То есть, имеем выборку объемом </a:t>
            </a:r>
            <a:r>
              <a:rPr lang="en-US" sz="2400" b="1" i="1" dirty="0" smtClean="0"/>
              <a:t>n</a:t>
            </a:r>
            <a:r>
              <a:rPr lang="en-US" sz="2400" dirty="0" smtClean="0"/>
              <a:t> </a:t>
            </a:r>
            <a:r>
              <a:rPr lang="ru-RU" sz="2400" dirty="0" smtClean="0"/>
              <a:t>, каждый </a:t>
            </a:r>
            <a:r>
              <a:rPr lang="ru-RU" sz="2400" dirty="0" err="1" smtClean="0"/>
              <a:t>эле-мент</a:t>
            </a:r>
            <a:r>
              <a:rPr lang="ru-RU" sz="2400" dirty="0" smtClean="0"/>
              <a:t> (наблюдение) выборки является </a:t>
            </a:r>
            <a:r>
              <a:rPr lang="en-US" sz="2400" b="1" i="1" dirty="0" smtClean="0"/>
              <a:t>m</a:t>
            </a:r>
            <a:r>
              <a:rPr lang="ru-RU" sz="2400" b="1" i="1" dirty="0" smtClean="0"/>
              <a:t>-</a:t>
            </a:r>
            <a:r>
              <a:rPr lang="ru-RU" sz="2400" dirty="0" smtClean="0"/>
              <a:t>мерным</a:t>
            </a:r>
            <a:r>
              <a:rPr lang="en-US" sz="2400" dirty="0" smtClean="0"/>
              <a:t> </a:t>
            </a:r>
            <a:r>
              <a:rPr lang="ru-RU" sz="2400" dirty="0" smtClean="0"/>
              <a:t>вектором (наблюдаем </a:t>
            </a:r>
            <a:r>
              <a:rPr lang="en-US" sz="2400" b="1" i="1" dirty="0" smtClean="0"/>
              <a:t>m</a:t>
            </a:r>
            <a:r>
              <a:rPr lang="ru-RU" sz="2400" b="1" i="1" dirty="0" smtClean="0"/>
              <a:t> </a:t>
            </a:r>
            <a:r>
              <a:rPr lang="ru-RU" sz="2400" dirty="0" smtClean="0"/>
              <a:t>признаков).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Задача состоит в том, чтобы ранжировать признаки в </a:t>
            </a:r>
            <a:r>
              <a:rPr lang="ru-RU" sz="2400" dirty="0" err="1" smtClean="0"/>
              <a:t>поря-дке</a:t>
            </a:r>
            <a:r>
              <a:rPr lang="ru-RU" sz="2400" dirty="0" smtClean="0"/>
              <a:t> уменьшения их значимости. Цель – удалить из </a:t>
            </a:r>
            <a:r>
              <a:rPr lang="ru-RU" sz="2400" dirty="0" err="1" smtClean="0"/>
              <a:t>рассмо-трения</a:t>
            </a:r>
            <a:r>
              <a:rPr lang="ru-RU" sz="2400" dirty="0" smtClean="0"/>
              <a:t> несущественные признаки, то есть не рассматривать их при анализе.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82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000372"/>
            <a:ext cx="9144000" cy="3857628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b="1" dirty="0" smtClean="0"/>
              <a:t>Строки – наблюдения, столбцы – признаки</a:t>
            </a:r>
            <a:r>
              <a:rPr lang="ru-RU" sz="2400" dirty="0" smtClean="0"/>
              <a:t>. Координирующего признака (время, возраст, страны) в </a:t>
            </a:r>
            <a:r>
              <a:rPr lang="ru-RU" sz="2400" dirty="0" err="1" smtClean="0"/>
              <a:t>мат-рице</a:t>
            </a:r>
            <a:r>
              <a:rPr lang="ru-RU" sz="2400" dirty="0" smtClean="0"/>
              <a:t> нет. Наша задача – ранжировать признаки, не </a:t>
            </a:r>
            <a:r>
              <a:rPr lang="ru-RU" sz="2400" dirty="0" err="1" smtClean="0"/>
              <a:t>коорди-нату</a:t>
            </a:r>
            <a:r>
              <a:rPr lang="ru-RU" sz="2400" dirty="0" smtClean="0"/>
              <a:t>. По результатам ранжирования будут удалены </a:t>
            </a:r>
            <a:r>
              <a:rPr lang="ru-RU" sz="2400" dirty="0" err="1" smtClean="0"/>
              <a:t>некото-рые</a:t>
            </a:r>
            <a:r>
              <a:rPr lang="ru-RU" sz="2400" dirty="0" smtClean="0"/>
              <a:t>, менее значимые признаки.</a:t>
            </a:r>
          </a:p>
          <a:p>
            <a:pPr>
              <a:lnSpc>
                <a:spcPts val="3000"/>
              </a:lnSpc>
            </a:pPr>
            <a:r>
              <a:rPr lang="ru-RU" sz="2400" dirty="0" smtClean="0"/>
              <a:t>Анализ матрицы </a:t>
            </a:r>
            <a:r>
              <a:rPr lang="en-US" sz="2400" dirty="0" smtClean="0"/>
              <a:t>X </a:t>
            </a:r>
            <a:r>
              <a:rPr lang="ru-RU" sz="2400" dirty="0" smtClean="0"/>
              <a:t>позволит перейти от вектора </a:t>
            </a:r>
            <a:r>
              <a:rPr lang="ru-RU" sz="2400" dirty="0" err="1" smtClean="0"/>
              <a:t>призна-ков</a:t>
            </a:r>
            <a:r>
              <a:rPr lang="ru-RU" sz="2400" dirty="0" smtClean="0"/>
              <a:t> 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=(</a:t>
            </a:r>
            <a:r>
              <a:rPr lang="en-US" sz="2400" b="1" i="1" dirty="0" smtClean="0"/>
              <a:t>s</a:t>
            </a:r>
            <a:r>
              <a:rPr lang="en-US" sz="2400" b="1" i="1" baseline="-25000" dirty="0" smtClean="0"/>
              <a:t>1</a:t>
            </a:r>
            <a:r>
              <a:rPr lang="en-US" sz="2400" b="1" dirty="0" smtClean="0"/>
              <a:t>,…,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</a:t>
            </a:r>
            <a:r>
              <a:rPr lang="en-US" sz="2400" b="1" i="1" baseline="-25000" dirty="0" err="1" smtClean="0"/>
              <a:t>m</a:t>
            </a:r>
            <a:r>
              <a:rPr lang="en-US" sz="2400" b="1" dirty="0" smtClean="0"/>
              <a:t> ) c </a:t>
            </a:r>
            <a:r>
              <a:rPr lang="ru-RU" sz="2400" dirty="0" smtClean="0"/>
              <a:t>коррелированными переменными </a:t>
            </a:r>
            <a:r>
              <a:rPr lang="en-US" sz="2400" b="1" i="1" dirty="0" smtClean="0"/>
              <a:t>s</a:t>
            </a:r>
            <a:r>
              <a:rPr lang="en-US" sz="2400" b="1" i="1" baseline="-25000" dirty="0" smtClean="0"/>
              <a:t>1</a:t>
            </a:r>
            <a:r>
              <a:rPr lang="en-US" sz="2400" b="1" dirty="0" smtClean="0"/>
              <a:t>,…,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</a:t>
            </a:r>
            <a:r>
              <a:rPr lang="en-US" sz="2400" b="1" i="1" baseline="-25000" dirty="0" err="1" smtClean="0"/>
              <a:t>m</a:t>
            </a:r>
            <a:r>
              <a:rPr lang="ru-RU" sz="2400" dirty="0" smtClean="0"/>
              <a:t>  к новому вектору абстрактных признаков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=(</a:t>
            </a:r>
            <a:r>
              <a:rPr lang="en-US" sz="2400" b="1" i="1" dirty="0" smtClean="0"/>
              <a:t>t</a:t>
            </a:r>
            <a:r>
              <a:rPr lang="en-US" sz="2400" b="1" i="1" baseline="-25000" dirty="0" smtClean="0"/>
              <a:t>1</a:t>
            </a:r>
            <a:r>
              <a:rPr lang="en-US" sz="2400" b="1" dirty="0" smtClean="0"/>
              <a:t>,…,</a:t>
            </a:r>
            <a:r>
              <a:rPr lang="en-US" sz="2400" b="1" i="1" dirty="0" smtClean="0"/>
              <a:t> t</a:t>
            </a:r>
            <a:r>
              <a:rPr lang="en-US" sz="2400" b="1" i="1" baseline="-25000" dirty="0" smtClean="0"/>
              <a:t>m</a:t>
            </a:r>
            <a:r>
              <a:rPr lang="en-US" sz="2400" b="1" dirty="0" smtClean="0"/>
              <a:t> ) </a:t>
            </a:r>
            <a:r>
              <a:rPr lang="en-US" sz="2400" dirty="0" smtClean="0"/>
              <a:t>c </a:t>
            </a:r>
            <a:r>
              <a:rPr lang="ru-RU" sz="2400" dirty="0" smtClean="0"/>
              <a:t>некоррелированными (линейно независимыми) </a:t>
            </a:r>
            <a:r>
              <a:rPr lang="ru-RU" sz="2400" dirty="0" err="1" smtClean="0"/>
              <a:t>перемен-ными</a:t>
            </a:r>
            <a:r>
              <a:rPr lang="ru-RU" sz="2400" dirty="0" smtClean="0"/>
              <a:t> </a:t>
            </a:r>
            <a:r>
              <a:rPr lang="en-US" sz="2400" b="1" i="1" dirty="0" smtClean="0"/>
              <a:t>t</a:t>
            </a:r>
            <a:r>
              <a:rPr lang="en-US" sz="2400" b="1" i="1" baseline="-25000" dirty="0" smtClean="0"/>
              <a:t>1</a:t>
            </a:r>
            <a:r>
              <a:rPr lang="en-US" sz="2400" b="1" dirty="0" smtClean="0"/>
              <a:t>,…,</a:t>
            </a:r>
            <a:r>
              <a:rPr lang="en-US" sz="2400" b="1" i="1" dirty="0" smtClean="0"/>
              <a:t> t</a:t>
            </a:r>
            <a:r>
              <a:rPr lang="en-US" sz="2400" b="1" i="1" baseline="-25000" dirty="0" smtClean="0"/>
              <a:t>m</a:t>
            </a:r>
            <a:r>
              <a:rPr lang="ru-RU" sz="2400" dirty="0" smtClean="0"/>
              <a:t>  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571480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Исходная матрица, то есть выборка, полученная по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наб-людениям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357422" y="1071546"/>
          <a:ext cx="3714776" cy="1857388"/>
        </p:xfrm>
        <a:graphic>
          <a:graphicData uri="http://schemas.openxmlformats.org/presentationml/2006/ole">
            <p:oleObj spid="_x0000_s152578" name="Формула" r:id="rId4" imgW="2031840" imgH="1015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83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9144000" cy="1214446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Преобразования начинаются с центрирования выборочных признаков, то есть по признаку (по столбцу) находим </a:t>
            </a:r>
            <a:r>
              <a:rPr lang="ru-RU" sz="2400" dirty="0" err="1" smtClean="0"/>
              <a:t>сред-нее</a:t>
            </a:r>
            <a:r>
              <a:rPr lang="ru-RU" sz="2400" dirty="0" smtClean="0"/>
              <a:t> – это среднее выборочное признака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вычитаем это число из всех элементов столбца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ru-RU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 изменяя запись данных, считаем, что это уже сделано. Поскольку теперь среднее по столбцам равно нулю, то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214678" y="1785926"/>
          <a:ext cx="1895475" cy="1624012"/>
        </p:xfrm>
        <a:graphic>
          <a:graphicData uri="http://schemas.openxmlformats.org/presentationml/2006/ole">
            <p:oleObj spid="_x0000_s153603" name="Формула" r:id="rId4" imgW="1054080" imgH="9014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3714744" y="5143512"/>
          <a:ext cx="1668462" cy="1143000"/>
        </p:xfrm>
        <a:graphic>
          <a:graphicData uri="http://schemas.openxmlformats.org/presentationml/2006/ole">
            <p:oleObj spid="_x0000_s153604" name="Формула" r:id="rId5" imgW="92700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84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14282" y="1571612"/>
          <a:ext cx="8432801" cy="1143000"/>
        </p:xfrm>
        <a:graphic>
          <a:graphicData uri="http://schemas.openxmlformats.org/presentationml/2006/ole">
            <p:oleObj spid="_x0000_s154626" name="Формула" r:id="rId4" imgW="4686120" imgH="634680" progId="Equation.3">
              <p:embed/>
            </p:oleObj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642918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Выборочная несмещенная ковариация (корреляционный момент) между признаками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 </a:t>
            </a:r>
            <a:r>
              <a:rPr lang="ru-RU" sz="2400" b="0" i="1" kern="0" dirty="0" smtClean="0">
                <a:latin typeface="+mn-lt"/>
                <a:cs typeface="+mn-cs"/>
              </a:rPr>
              <a:t>и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равен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2786058"/>
            <a:ext cx="914400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так средние по столбцам приведены к нулю.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Коэффици-ент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для несмещенной оценки равен </a:t>
            </a:r>
            <a:r>
              <a:rPr lang="en-US" sz="2400" b="0" kern="0" dirty="0" smtClean="0">
                <a:latin typeface="+mn-lt"/>
                <a:cs typeface="+mn-cs"/>
              </a:rPr>
              <a:t>(</a:t>
            </a:r>
            <a:r>
              <a:rPr lang="en-US" sz="2400" i="1" kern="0" dirty="0" smtClean="0">
                <a:latin typeface="+mn-lt"/>
                <a:cs typeface="+mn-cs"/>
              </a:rPr>
              <a:t>n -1</a:t>
            </a:r>
            <a:r>
              <a:rPr lang="en-US" sz="2400" b="0" kern="0" dirty="0" smtClean="0">
                <a:latin typeface="+mn-lt"/>
                <a:cs typeface="+mn-cs"/>
              </a:rPr>
              <a:t>)</a:t>
            </a:r>
            <a:r>
              <a:rPr lang="ru-RU" sz="2400" b="0" kern="0" dirty="0" smtClean="0">
                <a:latin typeface="+mn-lt"/>
                <a:cs typeface="+mn-cs"/>
              </a:rPr>
              <a:t>, так как </a:t>
            </a:r>
            <a:r>
              <a:rPr lang="ru-RU" sz="2400" b="0" kern="0" dirty="0" err="1" smtClean="0">
                <a:latin typeface="+mn-lt"/>
                <a:cs typeface="+mn-cs"/>
              </a:rPr>
              <a:t>исполь-зуется</a:t>
            </a:r>
            <a:r>
              <a:rPr lang="ru-RU" sz="2400" b="0" kern="0" dirty="0" smtClean="0">
                <a:latin typeface="+mn-lt"/>
                <a:cs typeface="+mn-cs"/>
              </a:rPr>
              <a:t> выборочное среднее, а не математическое ожидание.</a:t>
            </a:r>
          </a:p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Заметим, что в формуле перемножены столбцы </a:t>
            </a:r>
            <a:r>
              <a:rPr lang="en-US" sz="2400" i="1" kern="0" dirty="0" smtClean="0">
                <a:latin typeface="+mn-lt"/>
                <a:cs typeface="+mn-cs"/>
              </a:rPr>
              <a:t>k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и </a:t>
            </a:r>
            <a:r>
              <a:rPr lang="en-US" sz="2400" i="1" kern="0" dirty="0" smtClean="0">
                <a:latin typeface="+mn-lt"/>
                <a:cs typeface="+mn-cs"/>
              </a:rPr>
              <a:t>l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err="1" smtClean="0">
                <a:latin typeface="+mn-lt"/>
                <a:cs typeface="+mn-cs"/>
              </a:rPr>
              <a:t>ис-ходной</a:t>
            </a:r>
            <a:r>
              <a:rPr lang="ru-RU" sz="2400" b="0" kern="0" dirty="0" smtClean="0">
                <a:latin typeface="+mn-lt"/>
                <a:cs typeface="+mn-cs"/>
              </a:rPr>
              <a:t> матрицы </a:t>
            </a:r>
            <a:r>
              <a:rPr lang="en-US" sz="2400" i="1" kern="0" dirty="0" smtClean="0">
                <a:latin typeface="+mn-lt"/>
                <a:cs typeface="+mn-cs"/>
              </a:rPr>
              <a:t>X</a:t>
            </a:r>
            <a:r>
              <a:rPr lang="ru-RU" sz="2400" b="0" kern="0" dirty="0" smtClean="0">
                <a:latin typeface="+mn-lt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Если признаки попарно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независимы, то ковариации между столбцами равны нулю. </a:t>
            </a:r>
          </a:p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baseline="0" dirty="0" smtClean="0">
                <a:latin typeface="+mn-lt"/>
                <a:cs typeface="+mn-cs"/>
              </a:rPr>
              <a:t>Столбца</a:t>
            </a:r>
            <a:r>
              <a:rPr lang="ru-RU" sz="2400" b="0" kern="0" dirty="0" smtClean="0">
                <a:latin typeface="+mn-lt"/>
                <a:cs typeface="+mn-cs"/>
              </a:rPr>
              <a:t> нужно преобразовать к попарно линейно </a:t>
            </a:r>
            <a:r>
              <a:rPr lang="ru-RU" sz="2400" b="0" kern="0" dirty="0" err="1" smtClean="0">
                <a:latin typeface="+mn-lt"/>
                <a:cs typeface="+mn-cs"/>
              </a:rPr>
              <a:t>незави-симым</a:t>
            </a:r>
            <a:r>
              <a:rPr lang="ru-RU" sz="2400" b="0" kern="0" dirty="0" smtClean="0">
                <a:latin typeface="+mn-lt"/>
                <a:cs typeface="+mn-cs"/>
              </a:rPr>
              <a:t>, тогда ковариации между ними будут равны нулю. 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85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500042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Ковариации удобно представить в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матричном виде.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Матри-ца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ковариаций получается перемножение столбцов, то есть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2071678"/>
            <a:ext cx="91440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 диагонали квадратной матрицы </a:t>
            </a:r>
            <a:r>
              <a:rPr lang="el-GR" sz="2400" kern="0" dirty="0" smtClean="0"/>
              <a:t>Σ</a:t>
            </a:r>
            <a:r>
              <a:rPr lang="ru-RU" sz="2400" kern="0" dirty="0" smtClean="0"/>
              <a:t> </a:t>
            </a:r>
            <a:r>
              <a:rPr lang="ru-RU" sz="2400" b="0" kern="0" dirty="0" smtClean="0">
                <a:latin typeface="+mn-lt"/>
                <a:cs typeface="+mn-cs"/>
              </a:rPr>
              <a:t>расположены </a:t>
            </a:r>
            <a:r>
              <a:rPr lang="ru-RU" sz="2400" b="0" kern="0" dirty="0" err="1" smtClean="0">
                <a:latin typeface="+mn-lt"/>
                <a:cs typeface="+mn-cs"/>
              </a:rPr>
              <a:t>диспе-рсии</a:t>
            </a:r>
            <a:r>
              <a:rPr lang="ru-RU" sz="2400" b="0" kern="0" dirty="0" smtClean="0">
                <a:latin typeface="+mn-lt"/>
                <a:cs typeface="+mn-cs"/>
              </a:rPr>
              <a:t> признаков, а все другие элементы </a:t>
            </a:r>
            <a:r>
              <a:rPr lang="en-US" sz="2400" b="0" kern="0" dirty="0" smtClean="0">
                <a:latin typeface="+mn-lt"/>
                <a:cs typeface="+mn-cs"/>
              </a:rPr>
              <a:t>(</a:t>
            </a:r>
            <a:r>
              <a:rPr lang="en-US" sz="2400" i="1" kern="0" dirty="0" err="1" smtClean="0">
                <a:latin typeface="+mn-lt"/>
                <a:cs typeface="+mn-cs"/>
              </a:rPr>
              <a:t>i</a:t>
            </a:r>
            <a:r>
              <a:rPr lang="en-US" sz="2400" i="1" kern="0" dirty="0" smtClean="0">
                <a:latin typeface="+mn-lt"/>
                <a:cs typeface="+mn-cs"/>
              </a:rPr>
              <a:t>, j</a:t>
            </a:r>
            <a:r>
              <a:rPr lang="en-US" sz="2400" b="0" kern="0" dirty="0" smtClean="0">
                <a:latin typeface="+mn-lt"/>
                <a:cs typeface="+mn-cs"/>
              </a:rPr>
              <a:t>)</a:t>
            </a:r>
            <a:r>
              <a:rPr lang="ru-RU" sz="2400" b="0" kern="0" dirty="0" smtClean="0">
                <a:latin typeface="+mn-lt"/>
                <a:cs typeface="+mn-cs"/>
              </a:rPr>
              <a:t> – это </a:t>
            </a:r>
            <a:r>
              <a:rPr lang="ru-RU" sz="2400" b="0" kern="0" dirty="0" err="1" smtClean="0">
                <a:latin typeface="+mn-lt"/>
                <a:cs typeface="+mn-cs"/>
              </a:rPr>
              <a:t>ковариа-ции</a:t>
            </a:r>
            <a:r>
              <a:rPr lang="ru-RU" sz="2400" b="0" kern="0" dirty="0" smtClean="0">
                <a:latin typeface="+mn-lt"/>
                <a:cs typeface="+mn-cs"/>
              </a:rPr>
              <a:t> признаков. При этом </a:t>
            </a:r>
            <a:r>
              <a:rPr lang="el-GR" sz="2400" kern="0" dirty="0" smtClean="0"/>
              <a:t>Σ</a:t>
            </a:r>
            <a:r>
              <a:rPr lang="en-US" sz="2400" b="0" kern="0" dirty="0" smtClean="0"/>
              <a:t> </a:t>
            </a:r>
            <a:r>
              <a:rPr lang="en-US" sz="2400" b="0" kern="0" dirty="0" smtClean="0">
                <a:latin typeface="+mn-lt"/>
                <a:cs typeface="+mn-cs"/>
              </a:rPr>
              <a:t>(</a:t>
            </a:r>
            <a:r>
              <a:rPr lang="en-US" sz="2400" i="1" kern="0" dirty="0" err="1" smtClean="0">
                <a:latin typeface="+mn-lt"/>
                <a:cs typeface="+mn-cs"/>
              </a:rPr>
              <a:t>i</a:t>
            </a:r>
            <a:r>
              <a:rPr lang="en-US" sz="2400" i="1" kern="0" dirty="0" smtClean="0">
                <a:latin typeface="+mn-lt"/>
                <a:cs typeface="+mn-cs"/>
              </a:rPr>
              <a:t>, j</a:t>
            </a:r>
            <a:r>
              <a:rPr lang="en-US" sz="2400" b="0" kern="0" dirty="0" smtClean="0">
                <a:latin typeface="+mn-lt"/>
                <a:cs typeface="+mn-cs"/>
              </a:rPr>
              <a:t>)</a:t>
            </a:r>
            <a:r>
              <a:rPr lang="ru-RU" sz="2400" b="0" kern="0" dirty="0" smtClean="0">
                <a:latin typeface="+mn-lt"/>
                <a:cs typeface="+mn-cs"/>
              </a:rPr>
              <a:t>  </a:t>
            </a:r>
            <a:r>
              <a:rPr lang="ru-RU" sz="2400" b="0" kern="0" dirty="0" smtClean="0"/>
              <a:t>= </a:t>
            </a:r>
            <a:r>
              <a:rPr lang="el-GR" sz="2400" kern="0" dirty="0" smtClean="0"/>
              <a:t>Σ</a:t>
            </a:r>
            <a:r>
              <a:rPr lang="en-US" sz="2400" b="0" kern="0" dirty="0" smtClean="0"/>
              <a:t> (</a:t>
            </a:r>
            <a:r>
              <a:rPr lang="en-US" sz="2400" i="1" kern="0" dirty="0" err="1" smtClean="0">
                <a:latin typeface="+mn-lt"/>
                <a:cs typeface="+mn-cs"/>
              </a:rPr>
              <a:t>i</a:t>
            </a:r>
            <a:r>
              <a:rPr lang="en-US" sz="2400" i="1" kern="0" dirty="0" smtClean="0">
                <a:latin typeface="+mn-lt"/>
                <a:cs typeface="+mn-cs"/>
              </a:rPr>
              <a:t>, j</a:t>
            </a:r>
            <a:r>
              <a:rPr lang="en-US" sz="2400" b="0" kern="0" dirty="0" smtClean="0"/>
              <a:t>)</a:t>
            </a:r>
            <a:r>
              <a:rPr lang="ru-RU" sz="2400" b="0" kern="0" dirty="0" smtClean="0"/>
              <a:t> – </a:t>
            </a:r>
            <a:r>
              <a:rPr lang="ru-RU" sz="2400" b="0" kern="0" dirty="0" smtClean="0">
                <a:latin typeface="+mn-lt"/>
                <a:cs typeface="+mn-cs"/>
              </a:rPr>
              <a:t>так как по </a:t>
            </a:r>
            <a:r>
              <a:rPr lang="ru-RU" sz="2400" b="0" kern="0" dirty="0" err="1" smtClean="0">
                <a:latin typeface="+mn-lt"/>
                <a:cs typeface="+mn-cs"/>
              </a:rPr>
              <a:t>фор-муле</a:t>
            </a:r>
            <a:r>
              <a:rPr lang="ru-RU" sz="2400" b="0" kern="0" dirty="0" smtClean="0">
                <a:latin typeface="+mn-lt"/>
                <a:cs typeface="+mn-cs"/>
              </a:rPr>
              <a:t> ковариации порядок номеров столбцов </a:t>
            </a:r>
            <a:r>
              <a:rPr lang="ru-RU" sz="2400" b="0" kern="0" dirty="0" err="1" smtClean="0">
                <a:latin typeface="+mn-lt"/>
                <a:cs typeface="+mn-cs"/>
              </a:rPr>
              <a:t>несуществе-нен</a:t>
            </a:r>
            <a:r>
              <a:rPr lang="ru-RU" sz="2400" b="0" kern="0" dirty="0" smtClean="0">
                <a:latin typeface="+mn-lt"/>
                <a:cs typeface="+mn-cs"/>
              </a:rPr>
              <a:t>. Это означает, что матрица ковариации </a:t>
            </a:r>
            <a:r>
              <a:rPr lang="ru-RU" sz="2400" kern="0" dirty="0" smtClean="0">
                <a:latin typeface="+mn-lt"/>
                <a:cs typeface="+mn-cs"/>
              </a:rPr>
              <a:t>симметрическа</a:t>
            </a:r>
            <a:r>
              <a:rPr lang="ru-RU" sz="2400" b="0" kern="0" dirty="0" smtClean="0">
                <a:latin typeface="+mn-lt"/>
                <a:cs typeface="+mn-cs"/>
              </a:rPr>
              <a:t>я.</a:t>
            </a: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Если теперь преобразовать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матрицу </a:t>
            </a:r>
            <a:r>
              <a:rPr kumimoji="0" lang="el-GR" sz="2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ru-RU" sz="2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</a:t>
            </a:r>
            <a:r>
              <a:rPr kumimoji="0" lang="ru-RU" sz="2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диагональному виду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то получим новые признаки как комбинации старых признаков</a:t>
            </a:r>
            <a:r>
              <a:rPr lang="ru-RU" sz="2400" b="0" kern="0" dirty="0" smtClean="0">
                <a:latin typeface="+mn-lt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Новые признаки будет линейно независимы, у них будут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свои дисперсии. По величине дисперсии (разбросу </a:t>
            </a:r>
            <a:r>
              <a:rPr kumimoji="0" lang="ru-RU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дан-ных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можно будет судить о значимости новых признаков.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714612" y="1357298"/>
          <a:ext cx="2857520" cy="661123"/>
        </p:xfrm>
        <a:graphic>
          <a:graphicData uri="http://schemas.openxmlformats.org/presentationml/2006/ole">
            <p:oleObj spid="_x0000_s155651" name="Формула" r:id="rId4" imgW="153648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86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571480"/>
            <a:ext cx="91440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kern="0" dirty="0" smtClean="0">
                <a:latin typeface="+mn-lt"/>
                <a:cs typeface="+mn-cs"/>
              </a:rPr>
              <a:t>Приведение квадратной матрицы к диагональному виду</a:t>
            </a:r>
            <a:r>
              <a:rPr lang="ru-RU" sz="2400" b="0" kern="0" dirty="0" smtClean="0">
                <a:latin typeface="+mn-lt"/>
                <a:cs typeface="+mn-cs"/>
              </a:rPr>
              <a:t>.</a:t>
            </a:r>
          </a:p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Процедура состоит из двух этапов: 1) найти собственные векторы и собственные значения матрицы; 2) построить матрицу преобразования подобия.</a:t>
            </a:r>
          </a:p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1)</a:t>
            </a:r>
            <a:r>
              <a:rPr lang="ru-RU" sz="2400" kern="0" dirty="0" smtClean="0">
                <a:latin typeface="+mn-lt"/>
                <a:cs typeface="+mn-cs"/>
              </a:rPr>
              <a:t> Собственные векторы и собственные значения </a:t>
            </a:r>
            <a:r>
              <a:rPr lang="ru-RU" sz="2400" b="0" kern="0" dirty="0" smtClean="0">
                <a:latin typeface="+mn-lt"/>
                <a:cs typeface="+mn-cs"/>
              </a:rPr>
              <a:t>матрицы.</a:t>
            </a:r>
          </a:p>
          <a:p>
            <a:pPr fontAlgn="ctr"/>
            <a:r>
              <a:rPr lang="ru-RU" sz="2400" b="0" kern="0" dirty="0" smtClean="0">
                <a:latin typeface="+mn-lt"/>
                <a:cs typeface="+mn-cs"/>
              </a:rPr>
              <a:t>Пусть </a:t>
            </a:r>
            <a:r>
              <a:rPr lang="ru-RU" sz="2400" kern="0" dirty="0" smtClean="0">
                <a:latin typeface="+mn-lt"/>
                <a:cs typeface="+mn-cs"/>
              </a:rPr>
              <a:t>A</a:t>
            </a:r>
            <a:r>
              <a:rPr lang="ru-RU" sz="2400" b="0" kern="0" dirty="0" smtClean="0">
                <a:latin typeface="+mn-lt"/>
                <a:cs typeface="+mn-cs"/>
              </a:rPr>
              <a:t>  — числовая квадратная матрица n-го порядка. Матрица </a:t>
            </a:r>
            <a:r>
              <a:rPr lang="ru-RU" sz="2400" kern="0" dirty="0" smtClean="0">
                <a:latin typeface="Arial" pitchFamily="34" charset="0"/>
                <a:cs typeface="Arial" pitchFamily="34" charset="0"/>
              </a:rPr>
              <a:t>A−</a:t>
            </a:r>
            <a:r>
              <a:rPr lang="ru-RU" sz="2400" kern="0" dirty="0" err="1" smtClean="0">
                <a:latin typeface="Arial" pitchFamily="34" charset="0"/>
                <a:cs typeface="Arial" pitchFamily="34" charset="0"/>
              </a:rPr>
              <a:t>λ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называется </a:t>
            </a:r>
            <a:r>
              <a:rPr lang="ru-RU" sz="2400" kern="0" dirty="0" smtClean="0">
                <a:latin typeface="+mn-lt"/>
                <a:cs typeface="+mn-cs"/>
              </a:rPr>
              <a:t>характеристической</a:t>
            </a:r>
            <a:r>
              <a:rPr lang="ru-RU" sz="2400" b="0" kern="0" dirty="0" smtClean="0">
                <a:latin typeface="+mn-lt"/>
                <a:cs typeface="+mn-cs"/>
              </a:rPr>
              <a:t> для </a:t>
            </a:r>
            <a:r>
              <a:rPr lang="ru-RU" sz="2400" kern="0" dirty="0" smtClean="0">
                <a:latin typeface="+mn-lt"/>
                <a:cs typeface="+mn-cs"/>
              </a:rPr>
              <a:t>A</a:t>
            </a:r>
            <a:r>
              <a:rPr lang="ru-RU" sz="2400" b="0" kern="0" dirty="0" smtClean="0">
                <a:latin typeface="+mn-lt"/>
                <a:cs typeface="+mn-cs"/>
              </a:rPr>
              <a:t>, а ее </a:t>
            </a:r>
            <a:endParaRPr lang="en-US" sz="2400" b="0" kern="0" dirty="0" smtClean="0">
              <a:latin typeface="+mn-lt"/>
              <a:cs typeface="+mn-cs"/>
            </a:endParaRPr>
          </a:p>
          <a:p>
            <a:pPr fontAlgn="ctr"/>
            <a:r>
              <a:rPr lang="ru-RU" sz="2400" b="0" kern="0" dirty="0" smtClean="0">
                <a:latin typeface="+mn-lt"/>
                <a:cs typeface="+mn-cs"/>
              </a:rPr>
              <a:t>определитель </a:t>
            </a:r>
            <a:r>
              <a:rPr lang="ru-RU" sz="2400" kern="0" dirty="0" smtClean="0">
                <a:latin typeface="Arial" pitchFamily="34" charset="0"/>
                <a:cs typeface="Arial" pitchFamily="34" charset="0"/>
              </a:rPr>
              <a:t>ΔA(</a:t>
            </a:r>
            <a:r>
              <a:rPr lang="el-GR" sz="2400" kern="0" dirty="0" smtClean="0">
                <a:latin typeface="Arial" pitchFamily="34" charset="0"/>
                <a:cs typeface="Arial" pitchFamily="34" charset="0"/>
              </a:rPr>
              <a:t>λ</a:t>
            </a:r>
            <a:r>
              <a:rPr lang="ru-RU" sz="2400" kern="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400" kern="0" dirty="0" err="1" smtClean="0">
                <a:latin typeface="Arial" pitchFamily="34" charset="0"/>
                <a:cs typeface="Arial" pitchFamily="34" charset="0"/>
              </a:rPr>
              <a:t>=det(A−λE</a:t>
            </a:r>
            <a:r>
              <a:rPr lang="ru-RU" sz="2400" kern="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kern="0" dirty="0" smtClean="0">
                <a:latin typeface="+mn-lt"/>
                <a:cs typeface="+mn-cs"/>
              </a:rPr>
              <a:t>характеристическим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  <a:r>
              <a:rPr lang="ru-RU" sz="2400" kern="0" dirty="0" smtClean="0">
                <a:latin typeface="+mn-lt"/>
                <a:cs typeface="+mn-cs"/>
              </a:rPr>
              <a:t>много</a:t>
            </a:r>
            <a:r>
              <a:rPr lang="en-US" sz="2400" kern="0" dirty="0" smtClean="0">
                <a:latin typeface="+mn-lt"/>
                <a:cs typeface="+mn-cs"/>
              </a:rPr>
              <a:t>-</a:t>
            </a:r>
            <a:r>
              <a:rPr lang="ru-RU" sz="2400" kern="0" dirty="0" smtClean="0">
                <a:latin typeface="+mn-lt"/>
                <a:cs typeface="+mn-cs"/>
              </a:rPr>
              <a:t>членом</a:t>
            </a:r>
            <a:r>
              <a:rPr lang="ru-RU" sz="2400" b="0" kern="0" dirty="0" smtClean="0">
                <a:latin typeface="+mn-lt"/>
                <a:cs typeface="+mn-cs"/>
              </a:rPr>
              <a:t> матрицы </a:t>
            </a:r>
            <a:r>
              <a:rPr lang="ru-RU" sz="2400" kern="0" dirty="0" smtClean="0">
                <a:latin typeface="+mn-lt"/>
                <a:cs typeface="+mn-cs"/>
              </a:rPr>
              <a:t>A</a:t>
            </a:r>
            <a:r>
              <a:rPr lang="ru-RU" sz="2400" b="0" kern="0" dirty="0" smtClean="0">
                <a:latin typeface="+mn-lt"/>
                <a:cs typeface="+mn-cs"/>
              </a:rPr>
              <a:t>:</a:t>
            </a:r>
          </a:p>
          <a:p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b="0" kern="0" dirty="0" smtClean="0">
              <a:latin typeface="+mn-lt"/>
              <a:cs typeface="+mn-cs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071670" y="4786322"/>
          <a:ext cx="5240353" cy="1717382"/>
        </p:xfrm>
        <a:graphic>
          <a:graphicData uri="http://schemas.openxmlformats.org/presentationml/2006/ole">
            <p:oleObj spid="_x0000_s156674" name="Формула" r:id="rId4" imgW="3098520" imgH="1015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87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571480"/>
            <a:ext cx="91440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kern="0" dirty="0" smtClean="0">
                <a:latin typeface="+mn-lt"/>
                <a:cs typeface="+mn-cs"/>
              </a:rPr>
              <a:t>Характеристический многочлен</a:t>
            </a:r>
            <a:r>
              <a:rPr lang="ru-RU" sz="2400" b="0" kern="0" dirty="0" smtClean="0">
                <a:latin typeface="+mn-lt"/>
                <a:cs typeface="+mn-cs"/>
              </a:rPr>
              <a:t> матрицы </a:t>
            </a:r>
            <a:r>
              <a:rPr lang="ru-RU" sz="2400" i="1" kern="0" dirty="0" smtClean="0">
                <a:latin typeface="+mn-lt"/>
                <a:cs typeface="+mn-cs"/>
              </a:rPr>
              <a:t>A</a:t>
            </a:r>
          </a:p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kern="0" dirty="0" smtClean="0">
              <a:latin typeface="+mn-lt"/>
              <a:cs typeface="+mn-cs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142976" y="1071546"/>
          <a:ext cx="6286544" cy="1776211"/>
        </p:xfrm>
        <a:graphic>
          <a:graphicData uri="http://schemas.openxmlformats.org/presentationml/2006/ole">
            <p:oleObj spid="_x0000_s157698" name="Формула" r:id="rId4" imgW="3593880" imgH="1015920" progId="Equation.3">
              <p:embed/>
            </p:oleObj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3286124"/>
            <a:ext cx="9144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Ненулевой столбец </a:t>
            </a:r>
            <a:r>
              <a:rPr lang="en-US" sz="2400" i="1" kern="0" dirty="0" smtClean="0">
                <a:latin typeface="+mn-lt"/>
                <a:cs typeface="+mn-cs"/>
              </a:rPr>
              <a:t>x</a:t>
            </a:r>
            <a:r>
              <a:rPr lang="en-US" sz="2400" b="0" kern="0" dirty="0" smtClean="0">
                <a:latin typeface="+mn-lt"/>
                <a:cs typeface="+mn-cs"/>
              </a:rPr>
              <a:t> = (</a:t>
            </a:r>
            <a:r>
              <a:rPr lang="en-US" sz="2400" i="1" kern="0" dirty="0" smtClean="0">
                <a:latin typeface="+mn-lt"/>
                <a:cs typeface="+mn-cs"/>
              </a:rPr>
              <a:t>x</a:t>
            </a:r>
            <a:r>
              <a:rPr lang="en-US" sz="2400" i="1" kern="0" baseline="-25000" dirty="0" smtClean="0">
                <a:latin typeface="+mn-lt"/>
                <a:cs typeface="+mn-cs"/>
              </a:rPr>
              <a:t>1</a:t>
            </a:r>
            <a:r>
              <a:rPr lang="en-US" sz="2400" i="1" kern="0" dirty="0" smtClean="0">
                <a:latin typeface="+mn-lt"/>
                <a:cs typeface="+mn-cs"/>
              </a:rPr>
              <a:t>, … , </a:t>
            </a:r>
            <a:r>
              <a:rPr lang="en-US" sz="2400" i="1" kern="0" dirty="0" smtClean="0"/>
              <a:t>x</a:t>
            </a:r>
            <a:r>
              <a:rPr lang="en-US" sz="2400" i="1" kern="0" baseline="-25000" dirty="0" smtClean="0"/>
              <a:t>n</a:t>
            </a:r>
            <a:r>
              <a:rPr lang="en-US" sz="2400" b="0" kern="0" dirty="0" smtClean="0">
                <a:latin typeface="+mn-lt"/>
                <a:cs typeface="+mn-cs"/>
              </a:rPr>
              <a:t>)</a:t>
            </a:r>
            <a:r>
              <a:rPr lang="en-US" sz="2400" kern="0" baseline="30000" dirty="0" smtClean="0">
                <a:latin typeface="+mn-lt"/>
                <a:cs typeface="+mn-cs"/>
              </a:rPr>
              <a:t>T</a:t>
            </a:r>
            <a:r>
              <a:rPr lang="ru-RU" sz="2400" b="0" kern="0" dirty="0" smtClean="0">
                <a:latin typeface="+mn-lt"/>
                <a:cs typeface="+mn-cs"/>
              </a:rPr>
              <a:t> называется </a:t>
            </a:r>
            <a:r>
              <a:rPr lang="ru-RU" sz="2400" kern="0" dirty="0" smtClean="0">
                <a:latin typeface="+mn-lt"/>
                <a:cs typeface="+mn-cs"/>
              </a:rPr>
              <a:t>собственным вектором матрицы </a:t>
            </a:r>
            <a:r>
              <a:rPr lang="ru-RU" sz="2400" b="0" kern="0" dirty="0" smtClean="0">
                <a:latin typeface="+mn-lt"/>
                <a:cs typeface="+mn-cs"/>
              </a:rPr>
              <a:t>А, если он удовлетворяет условию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b="0" kern="0" dirty="0" smtClean="0">
              <a:latin typeface="+mn-lt"/>
              <a:cs typeface="+mn-cs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214678" y="4214818"/>
          <a:ext cx="1643074" cy="455005"/>
        </p:xfrm>
        <a:graphic>
          <a:graphicData uri="http://schemas.openxmlformats.org/presentationml/2006/ole">
            <p:oleObj spid="_x0000_s157699" name="Формула" r:id="rId5" imgW="825480" imgH="228600" progId="Equation.3">
              <p:embed/>
            </p:oleObj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4857760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Чтобы найти </a:t>
            </a:r>
            <a:r>
              <a:rPr lang="en-US" sz="2400" i="1" kern="0" dirty="0" smtClean="0">
                <a:latin typeface="+mn-lt"/>
                <a:cs typeface="+mn-cs"/>
              </a:rPr>
              <a:t>x</a:t>
            </a:r>
            <a:r>
              <a:rPr lang="en-US" sz="2400" b="0" kern="0" dirty="0" smtClean="0">
                <a:latin typeface="+mn-lt"/>
                <a:cs typeface="+mn-cs"/>
              </a:rPr>
              <a:t> = (</a:t>
            </a:r>
            <a:r>
              <a:rPr lang="en-US" sz="2400" i="1" kern="0" dirty="0" smtClean="0">
                <a:latin typeface="+mn-lt"/>
                <a:cs typeface="+mn-cs"/>
              </a:rPr>
              <a:t>x</a:t>
            </a:r>
            <a:r>
              <a:rPr lang="en-US" sz="2400" i="1" kern="0" baseline="-25000" dirty="0" smtClean="0">
                <a:latin typeface="+mn-lt"/>
                <a:cs typeface="+mn-cs"/>
              </a:rPr>
              <a:t>1</a:t>
            </a:r>
            <a:r>
              <a:rPr lang="en-US" sz="2400" i="1" kern="0" dirty="0" smtClean="0">
                <a:latin typeface="+mn-lt"/>
                <a:cs typeface="+mn-cs"/>
              </a:rPr>
              <a:t>, … , </a:t>
            </a:r>
            <a:r>
              <a:rPr lang="en-US" sz="2400" i="1" kern="0" dirty="0" smtClean="0"/>
              <a:t>x</a:t>
            </a:r>
            <a:r>
              <a:rPr lang="en-US" sz="2400" i="1" kern="0" baseline="-25000" dirty="0" smtClean="0"/>
              <a:t>n</a:t>
            </a:r>
            <a:r>
              <a:rPr lang="en-US" sz="2400" b="0" kern="0" dirty="0" smtClean="0">
                <a:latin typeface="+mn-lt"/>
                <a:cs typeface="+mn-cs"/>
              </a:rPr>
              <a:t>)</a:t>
            </a:r>
            <a:r>
              <a:rPr lang="en-US" sz="2400" kern="0" baseline="30000" dirty="0" smtClean="0">
                <a:latin typeface="+mn-lt"/>
                <a:cs typeface="+mn-cs"/>
              </a:rPr>
              <a:t>T</a:t>
            </a:r>
            <a:r>
              <a:rPr lang="ru-RU" sz="2400" b="0" kern="0" dirty="0" smtClean="0">
                <a:latin typeface="+mn-lt"/>
                <a:cs typeface="+mn-cs"/>
              </a:rPr>
              <a:t> , нужно решить систему уравнений (</a:t>
            </a:r>
            <a:r>
              <a:rPr lang="en-US" sz="2400" i="1" kern="0" dirty="0" smtClean="0">
                <a:latin typeface="+mn-lt"/>
                <a:cs typeface="+mn-cs"/>
              </a:rPr>
              <a:t>n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 уравнений, </a:t>
            </a:r>
            <a:r>
              <a:rPr lang="en-US" sz="2400" i="1" kern="0" dirty="0" smtClean="0">
                <a:latin typeface="+mn-lt"/>
                <a:cs typeface="+mn-cs"/>
              </a:rPr>
              <a:t>n</a:t>
            </a:r>
            <a:r>
              <a:rPr lang="ru-RU" sz="2400" i="1" kern="0" dirty="0" smtClean="0">
                <a:latin typeface="+mn-lt"/>
                <a:cs typeface="+mn-cs"/>
              </a:rPr>
              <a:t> </a:t>
            </a:r>
            <a:r>
              <a:rPr lang="en-US" sz="2400" i="1" kern="0" dirty="0" smtClean="0">
                <a:latin typeface="+mn-lt"/>
                <a:cs typeface="+mn-cs"/>
              </a:rPr>
              <a:t>+1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 неизвестных)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786050" y="5786454"/>
          <a:ext cx="2643205" cy="567006"/>
        </p:xfrm>
        <a:graphic>
          <a:graphicData uri="http://schemas.openxmlformats.org/presentationml/2006/ole">
            <p:oleObj spid="_x0000_s157700" name="Формула" r:id="rId6" imgW="135864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88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571480"/>
            <a:ext cx="91440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Чтобы однородная система линейных уравнений имела ненулевое решение, определитель матрицы (</a:t>
            </a:r>
            <a:r>
              <a:rPr lang="ru-RU" sz="2400" i="1" kern="0" dirty="0" smtClean="0">
                <a:latin typeface="Arial" pitchFamily="34" charset="0"/>
                <a:cs typeface="Arial" pitchFamily="34" charset="0"/>
              </a:rPr>
              <a:t>A – </a:t>
            </a:r>
            <a:r>
              <a:rPr lang="el-GR" sz="2400" i="1" kern="0" dirty="0" smtClean="0">
                <a:latin typeface="Arial" pitchFamily="34" charset="0"/>
                <a:cs typeface="Arial" pitchFamily="34" charset="0"/>
              </a:rPr>
              <a:t>λ</a:t>
            </a:r>
            <a:r>
              <a:rPr lang="en-US" sz="2400" i="1" kern="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z="2400" i="1" kern="0" dirty="0" smtClean="0">
                <a:latin typeface="+mn-lt"/>
                <a:cs typeface="+mn-cs"/>
              </a:rPr>
              <a:t>) </a:t>
            </a:r>
            <a:r>
              <a:rPr lang="ru-RU" sz="2400" b="0" kern="0" dirty="0" smtClean="0">
                <a:latin typeface="+mn-lt"/>
                <a:cs typeface="+mn-cs"/>
              </a:rPr>
              <a:t>должен быть равен нулю</a:t>
            </a:r>
            <a:endParaRPr lang="ru-RU" sz="2400" i="1" kern="0" dirty="0" smtClean="0">
              <a:latin typeface="+mn-lt"/>
              <a:cs typeface="+mn-cs"/>
            </a:endParaRPr>
          </a:p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kern="0" dirty="0" smtClean="0">
              <a:latin typeface="+mn-lt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2571744"/>
            <a:ext cx="914400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То есть, нужно найти корни уравнения </a:t>
            </a:r>
            <a:r>
              <a:rPr lang="en-US" sz="2400" i="1" kern="0" dirty="0" smtClean="0">
                <a:latin typeface="+mn-lt"/>
                <a:cs typeface="+mn-cs"/>
              </a:rPr>
              <a:t>n</a:t>
            </a:r>
            <a:r>
              <a:rPr lang="en-US" sz="2400" b="0" kern="0" dirty="0" smtClean="0">
                <a:latin typeface="+mn-lt"/>
                <a:cs typeface="+mn-cs"/>
              </a:rPr>
              <a:t> –</a:t>
            </a:r>
            <a:r>
              <a:rPr lang="ru-RU" sz="2400" b="0" kern="0" dirty="0" smtClean="0">
                <a:latin typeface="+mn-lt"/>
                <a:cs typeface="+mn-cs"/>
              </a:rPr>
              <a:t>го порядка. Уравнение имеет </a:t>
            </a:r>
            <a:r>
              <a:rPr lang="en-US" sz="2400" i="1" kern="0" dirty="0" smtClean="0">
                <a:latin typeface="+mn-lt"/>
                <a:cs typeface="+mn-cs"/>
              </a:rPr>
              <a:t>n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 корней </a:t>
            </a:r>
            <a:r>
              <a:rPr lang="el-GR" sz="2400" i="1" kern="0" dirty="0" smtClean="0">
                <a:latin typeface="Arial" pitchFamily="34" charset="0"/>
                <a:cs typeface="Arial" pitchFamily="34" charset="0"/>
              </a:rPr>
              <a:t>λ</a:t>
            </a:r>
            <a:r>
              <a:rPr lang="ru-RU" sz="2400" i="1" kern="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i="1" kern="0" dirty="0" smtClean="0">
                <a:latin typeface="Arial" pitchFamily="34" charset="0"/>
                <a:cs typeface="Arial" pitchFamily="34" charset="0"/>
              </a:rPr>
              <a:t>, …, </a:t>
            </a:r>
            <a:r>
              <a:rPr lang="el-GR" sz="2400" i="1" kern="0" dirty="0" smtClean="0">
                <a:latin typeface="Arial" pitchFamily="34" charset="0"/>
                <a:cs typeface="Arial" pitchFamily="34" charset="0"/>
              </a:rPr>
              <a:t>λ</a:t>
            </a:r>
            <a:r>
              <a:rPr lang="en-US" sz="2400" i="1" kern="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400" i="1" kern="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i="1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0" kern="0" dirty="0" smtClean="0">
                <a:latin typeface="+mn-lt"/>
                <a:cs typeface="Arial" pitchFamily="34" charset="0"/>
              </a:rPr>
              <a:t>они называются </a:t>
            </a:r>
            <a:r>
              <a:rPr lang="ru-RU" sz="2400" kern="0" dirty="0" smtClean="0">
                <a:latin typeface="+mn-lt"/>
                <a:cs typeface="Arial" pitchFamily="34" charset="0"/>
              </a:rPr>
              <a:t>собственными значениями матрицы </a:t>
            </a:r>
            <a:r>
              <a:rPr lang="ru-RU" sz="2400" i="1" kern="0" dirty="0" smtClean="0">
                <a:latin typeface="Arial" pitchFamily="34" charset="0"/>
                <a:cs typeface="Arial" pitchFamily="34" charset="0"/>
              </a:rPr>
              <a:t> A.</a:t>
            </a:r>
          </a:p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Для каждого собственного значения решаем систему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4929198"/>
            <a:ext cx="364330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И получаем решение 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474913" y="4200525"/>
          <a:ext cx="3170237" cy="666750"/>
        </p:xfrm>
        <a:graphic>
          <a:graphicData uri="http://schemas.openxmlformats.org/presentationml/2006/ole">
            <p:oleObj spid="_x0000_s158724" name="Формула" r:id="rId4" imgW="1447560" imgH="30456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2143108" y="1857364"/>
          <a:ext cx="3306762" cy="638175"/>
        </p:xfrm>
        <a:graphic>
          <a:graphicData uri="http://schemas.openxmlformats.org/presentationml/2006/ole">
            <p:oleObj spid="_x0000_s158725" name="Формула" r:id="rId5" imgW="1511280" imgH="29196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643306" y="4929198"/>
          <a:ext cx="2901955" cy="749893"/>
        </p:xfrm>
        <a:graphic>
          <a:graphicData uri="http://schemas.openxmlformats.org/presentationml/2006/ole">
            <p:oleObj spid="_x0000_s158726" name="Формула" r:id="rId6" imgW="1422360" imgH="368280" progId="Equation.3">
              <p:embed/>
            </p:oleObj>
          </a:graphicData>
        </a:graphic>
      </p:graphicFrame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0" y="5857892"/>
            <a:ext cx="91440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с точностью до множителя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89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571480"/>
            <a:ext cx="914400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Из решений </a:t>
            </a:r>
            <a:r>
              <a:rPr lang="en-US" sz="2400" i="1" kern="0" dirty="0" smtClean="0"/>
              <a:t>n</a:t>
            </a:r>
            <a:r>
              <a:rPr lang="en-US" sz="2400" b="0" kern="0" dirty="0" smtClean="0"/>
              <a:t> </a:t>
            </a:r>
            <a:r>
              <a:rPr lang="ru-RU" sz="2400" b="0" kern="0" dirty="0" smtClean="0">
                <a:latin typeface="+mn-lt"/>
                <a:cs typeface="+mn-cs"/>
              </a:rPr>
              <a:t>систем получаем </a:t>
            </a:r>
            <a:r>
              <a:rPr lang="en-US" sz="2400" i="1" kern="0" dirty="0" smtClean="0"/>
              <a:t>n</a:t>
            </a:r>
            <a:r>
              <a:rPr lang="en-US" sz="2400" b="0" kern="0" dirty="0" smtClean="0"/>
              <a:t> </a:t>
            </a:r>
            <a:r>
              <a:rPr lang="ru-RU" sz="2400" b="0" kern="0" dirty="0" smtClean="0">
                <a:latin typeface="+mn-lt"/>
                <a:cs typeface="+mn-cs"/>
              </a:rPr>
              <a:t>векторов </a:t>
            </a:r>
            <a:r>
              <a:rPr lang="en-US" sz="2400" i="1" kern="0" dirty="0" smtClean="0">
                <a:latin typeface="+mn-lt"/>
                <a:cs typeface="+mn-cs"/>
              </a:rPr>
              <a:t>x</a:t>
            </a:r>
            <a:r>
              <a:rPr lang="en-US" sz="2400" i="1" kern="0" baseline="30000" dirty="0" smtClean="0">
                <a:latin typeface="+mn-lt"/>
                <a:cs typeface="+mn-cs"/>
              </a:rPr>
              <a:t>i</a:t>
            </a:r>
            <a:r>
              <a:rPr lang="en-US" sz="2400" b="0" kern="0" dirty="0" smtClean="0">
                <a:latin typeface="+mn-lt"/>
                <a:cs typeface="+mn-cs"/>
              </a:rPr>
              <a:t>, </a:t>
            </a:r>
            <a:r>
              <a:rPr lang="ru-RU" sz="2400" b="0" kern="0" dirty="0" smtClean="0">
                <a:latin typeface="+mn-lt"/>
                <a:cs typeface="+mn-cs"/>
              </a:rPr>
              <a:t>из которых составляем матрицу преобразований ковариационной матрицы к диагональному виду.</a:t>
            </a:r>
          </a:p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kern="0" dirty="0" smtClean="0">
                <a:latin typeface="+mn-lt"/>
              </a:rPr>
              <a:t>Пример</a:t>
            </a:r>
            <a:r>
              <a:rPr lang="ru-RU" sz="2400" b="0" kern="0" dirty="0" smtClean="0">
                <a:latin typeface="+mn-lt"/>
              </a:rPr>
              <a:t>. Привести симметрическую матрицу </a:t>
            </a:r>
            <a:endParaRPr lang="ru-RU" sz="2400" b="0" kern="0" dirty="0" smtClean="0">
              <a:latin typeface="+mn-lt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2571744"/>
            <a:ext cx="914400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kern="0" dirty="0" smtClean="0">
              <a:latin typeface="+mn-lt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0" y="4071942"/>
            <a:ext cx="914400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к диагональному виду.</a:t>
            </a:r>
          </a:p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Решение. </a:t>
            </a:r>
          </a:p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1. Находим собственные значения матрицы А. Для этого составляем ее характеристическое уравнение. 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2428860" y="2214554"/>
          <a:ext cx="3341137" cy="1730374"/>
        </p:xfrm>
        <a:graphic>
          <a:graphicData uri="http://schemas.openxmlformats.org/presentationml/2006/ole">
            <p:oleObj spid="_x0000_s167941" name="Формула" r:id="rId4" imgW="1955520" imgH="1015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r>
              <a:rPr lang="ru-RU" sz="3600" dirty="0" smtClean="0"/>
              <a:t>3.Описательные </a:t>
            </a:r>
            <a:r>
              <a:rPr lang="ru-RU" sz="3600" dirty="0" smtClean="0"/>
              <a:t>статистики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78579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sz="2400" dirty="0" smtClean="0"/>
              <a:t>Моду для интервальной шкалы можно найти не как интервал, а как конкретное число </a:t>
            </a:r>
          </a:p>
        </p:txBody>
      </p:sp>
      <p:pic>
        <p:nvPicPr>
          <p:cNvPr id="37890" name="Picture 2" descr="Мода на рисунк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547" y="1500174"/>
            <a:ext cx="8700358" cy="5181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90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571480"/>
            <a:ext cx="914400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Из решений </a:t>
            </a:r>
            <a:r>
              <a:rPr lang="en-US" sz="2400" i="1" kern="0" dirty="0" smtClean="0"/>
              <a:t>n</a:t>
            </a:r>
            <a:r>
              <a:rPr lang="en-US" sz="2400" b="0" kern="0" dirty="0" smtClean="0"/>
              <a:t> </a:t>
            </a:r>
            <a:r>
              <a:rPr lang="ru-RU" sz="2400" b="0" kern="0" dirty="0" smtClean="0">
                <a:latin typeface="+mn-lt"/>
                <a:cs typeface="+mn-cs"/>
              </a:rPr>
              <a:t>систем получаем </a:t>
            </a:r>
            <a:r>
              <a:rPr lang="en-US" sz="2400" i="1" kern="0" dirty="0" smtClean="0"/>
              <a:t>n</a:t>
            </a:r>
            <a:r>
              <a:rPr lang="en-US" sz="2400" b="0" kern="0" dirty="0" smtClean="0"/>
              <a:t> </a:t>
            </a:r>
            <a:r>
              <a:rPr lang="ru-RU" sz="2400" b="0" kern="0" dirty="0" smtClean="0">
                <a:latin typeface="+mn-lt"/>
                <a:cs typeface="+mn-cs"/>
              </a:rPr>
              <a:t>векторов </a:t>
            </a:r>
            <a:r>
              <a:rPr lang="en-US" sz="2400" i="1" kern="0" dirty="0" smtClean="0">
                <a:latin typeface="+mn-lt"/>
                <a:cs typeface="+mn-cs"/>
              </a:rPr>
              <a:t>x</a:t>
            </a:r>
            <a:r>
              <a:rPr lang="en-US" sz="2400" i="1" kern="0" baseline="30000" dirty="0" smtClean="0">
                <a:latin typeface="+mn-lt"/>
                <a:cs typeface="+mn-cs"/>
              </a:rPr>
              <a:t>i</a:t>
            </a:r>
            <a:r>
              <a:rPr lang="en-US" sz="2400" b="0" kern="0" dirty="0" smtClean="0">
                <a:latin typeface="+mn-lt"/>
                <a:cs typeface="+mn-cs"/>
              </a:rPr>
              <a:t>, </a:t>
            </a:r>
            <a:r>
              <a:rPr lang="ru-RU" sz="2400" b="0" kern="0" dirty="0" smtClean="0">
                <a:latin typeface="+mn-lt"/>
                <a:cs typeface="+mn-cs"/>
              </a:rPr>
              <a:t>из которых составляем матрицу преобразований ковариационной матрицы к диагональному виду.</a:t>
            </a:r>
          </a:p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kern="0" dirty="0" smtClean="0">
                <a:latin typeface="+mn-lt"/>
              </a:rPr>
              <a:t>Пример</a:t>
            </a:r>
            <a:r>
              <a:rPr lang="ru-RU" sz="2400" b="0" kern="0" dirty="0" smtClean="0">
                <a:latin typeface="+mn-lt"/>
              </a:rPr>
              <a:t>. Привести симметрическую матрицу </a:t>
            </a:r>
            <a:endParaRPr lang="ru-RU" sz="2400" b="0" kern="0" dirty="0" smtClean="0">
              <a:latin typeface="+mn-lt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2571744"/>
            <a:ext cx="914400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kern="0" dirty="0" smtClean="0">
              <a:latin typeface="+mn-lt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0" y="3857628"/>
            <a:ext cx="914400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Уравнение 3-й степени, есть формула решения. Но </a:t>
            </a:r>
            <a:r>
              <a:rPr lang="ru-RU" sz="2400" b="0" kern="0" dirty="0" err="1" smtClean="0">
                <a:latin typeface="+mn-lt"/>
                <a:cs typeface="+mn-cs"/>
              </a:rPr>
              <a:t>внача-ле</a:t>
            </a:r>
            <a:r>
              <a:rPr lang="ru-RU" sz="2400" b="0" kern="0" dirty="0" smtClean="0">
                <a:latin typeface="+mn-lt"/>
                <a:cs typeface="+mn-cs"/>
              </a:rPr>
              <a:t> будем искать корни, применяя критерий Эйзенштейна: целые корни здесь делят свободный член. 10 = 5*2*1, подставляем +-5 и +-2 – не подходят. Подставляем +1 – является корнем 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214282" y="2285992"/>
          <a:ext cx="8643966" cy="1451089"/>
        </p:xfrm>
        <a:graphic>
          <a:graphicData uri="http://schemas.openxmlformats.org/presentationml/2006/ole">
            <p:oleObj spid="_x0000_s168962" name="Формула" r:id="rId4" imgW="6032160" imgH="101592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643174" y="5429264"/>
          <a:ext cx="855663" cy="434975"/>
        </p:xfrm>
        <a:graphic>
          <a:graphicData uri="http://schemas.openxmlformats.org/presentationml/2006/ole">
            <p:oleObj spid="_x0000_s168963" name="Формула" r:id="rId5" imgW="59688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91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571480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Найдем остальные 2 корня. Для этого разделим левую часть уравнения на одночлен с корнем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2571744"/>
            <a:ext cx="914400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kern="0" dirty="0" smtClean="0">
              <a:latin typeface="+mn-lt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0" y="4857736"/>
            <a:ext cx="5143504" cy="50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Решаем квадратное уравнение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4929190" y="4857760"/>
          <a:ext cx="2093912" cy="434975"/>
        </p:xfrm>
        <a:graphic>
          <a:graphicData uri="http://schemas.openxmlformats.org/presentationml/2006/ole">
            <p:oleObj spid="_x0000_s169987" name="Формула" r:id="rId4" imgW="1460160" imgH="304560" progId="Equation.3">
              <p:embed/>
            </p:oleObj>
          </a:graphicData>
        </a:graphic>
      </p:graphicFrame>
      <p:pic>
        <p:nvPicPr>
          <p:cNvPr id="169988" name="Picture 4" descr="C:\Users\НН\Documents\Деление многочл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1500174"/>
            <a:ext cx="5619750" cy="3171825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5429264"/>
            <a:ext cx="91440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Получили 2 собственных значения, </a:t>
            </a:r>
            <a:r>
              <a:rPr lang="ru-RU" sz="2400" i="1" kern="0" dirty="0" smtClean="0">
                <a:latin typeface="+mn-lt"/>
                <a:cs typeface="+mn-cs"/>
              </a:rPr>
              <a:t>1</a:t>
            </a:r>
            <a:r>
              <a:rPr lang="ru-RU" sz="2400" b="0" kern="0" dirty="0" smtClean="0">
                <a:latin typeface="+mn-lt"/>
                <a:cs typeface="+mn-cs"/>
              </a:rPr>
              <a:t> – кратности 2 и </a:t>
            </a:r>
            <a:r>
              <a:rPr lang="ru-RU" sz="2400" i="1" kern="0" dirty="0" smtClean="0">
                <a:latin typeface="+mn-lt"/>
                <a:cs typeface="+mn-cs"/>
              </a:rPr>
              <a:t>10</a:t>
            </a:r>
            <a:r>
              <a:rPr lang="ru-RU" sz="2400" b="0" i="1" kern="0" dirty="0" smtClean="0">
                <a:latin typeface="+mn-lt"/>
                <a:cs typeface="+mn-cs"/>
              </a:rPr>
              <a:t>, </a:t>
            </a:r>
            <a:r>
              <a:rPr lang="ru-RU" sz="2400" b="0" kern="0" dirty="0" smtClean="0">
                <a:latin typeface="+mn-lt"/>
                <a:cs typeface="+mn-cs"/>
              </a:rPr>
              <a:t>для которых построим системы линейных уравнений и найдем собственные векторы.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92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571480"/>
            <a:ext cx="914400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2. Найдем для собственного значения </a:t>
            </a:r>
            <a:r>
              <a:rPr lang="ru-RU" sz="2400" dirty="0" smtClean="0"/>
              <a:t>λ</a:t>
            </a:r>
            <a:r>
              <a:rPr lang="ru-RU" sz="2400" baseline="-25000" dirty="0" smtClean="0"/>
              <a:t>1,2</a:t>
            </a:r>
            <a:r>
              <a:rPr lang="ru-RU" sz="2400" dirty="0" smtClean="0"/>
              <a:t> = 1 </a:t>
            </a:r>
            <a:r>
              <a:rPr lang="ru-RU" sz="2400" b="0" kern="0" dirty="0" smtClean="0">
                <a:latin typeface="+mn-lt"/>
                <a:cs typeface="+mn-cs"/>
              </a:rPr>
              <a:t>кратности 2 </a:t>
            </a:r>
            <a:r>
              <a:rPr lang="ru-RU" sz="2400" kern="0" dirty="0" smtClean="0">
                <a:latin typeface="+mn-lt"/>
                <a:cs typeface="+mn-cs"/>
              </a:rPr>
              <a:t>два</a:t>
            </a:r>
            <a:r>
              <a:rPr lang="ru-RU" sz="2400" b="0" kern="0" dirty="0" smtClean="0">
                <a:latin typeface="+mn-lt"/>
                <a:cs typeface="+mn-cs"/>
              </a:rPr>
              <a:t> линейно независимых собственных вектора. Для этого нужно найти фундаментальную систему решений </a:t>
            </a:r>
            <a:r>
              <a:rPr lang="ru-RU" sz="2400" b="0" kern="0" dirty="0" err="1" smtClean="0">
                <a:latin typeface="+mn-lt"/>
                <a:cs typeface="+mn-cs"/>
              </a:rPr>
              <a:t>однород-ной</a:t>
            </a:r>
            <a:r>
              <a:rPr lang="ru-RU" sz="2400" b="0" kern="0" dirty="0" smtClean="0">
                <a:latin typeface="+mn-lt"/>
                <a:cs typeface="+mn-cs"/>
              </a:rPr>
              <a:t> системы линейных уравнений</a:t>
            </a:r>
            <a:r>
              <a:rPr lang="ru-RU" sz="2400" b="0" dirty="0" smtClean="0"/>
              <a:t> </a:t>
            </a:r>
            <a:r>
              <a:rPr lang="ru-RU" sz="2400" i="1" dirty="0" smtClean="0"/>
              <a:t>(А - Е)</a:t>
            </a:r>
            <a:r>
              <a:rPr lang="ru-RU" sz="2400" i="1" dirty="0" err="1" smtClean="0"/>
              <a:t>х</a:t>
            </a:r>
            <a:r>
              <a:rPr lang="ru-RU" sz="2400" i="1" dirty="0" smtClean="0"/>
              <a:t> = 0</a:t>
            </a:r>
            <a:r>
              <a:rPr lang="ru-RU" sz="2400" b="0" dirty="0" smtClean="0"/>
              <a:t>, </a:t>
            </a:r>
            <a:r>
              <a:rPr lang="ru-RU" sz="2400" b="0" kern="0" dirty="0" smtClean="0">
                <a:latin typeface="+mn-lt"/>
                <a:cs typeface="+mn-cs"/>
              </a:rPr>
              <a:t>т.е. системы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2571744"/>
            <a:ext cx="914400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kern="0" dirty="0" smtClean="0">
              <a:latin typeface="+mn-lt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4357694"/>
            <a:ext cx="91440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Ранг матрицы этой системы равен единице (все строки матрицы системы пропорциональны), поэтому можно оставить только первое уравнение</a:t>
            </a:r>
          </a:p>
        </p:txBody>
      </p:sp>
      <p:pic>
        <p:nvPicPr>
          <p:cNvPr id="171012" name="Picture 4" descr="C:\Users\НН\Documents\Система для лям=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3" y="2285992"/>
            <a:ext cx="4065053" cy="2000264"/>
          </a:xfrm>
          <a:prstGeom prst="rect">
            <a:avLst/>
          </a:prstGeom>
          <a:noFill/>
        </p:spPr>
      </p:pic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2643173" y="5643578"/>
          <a:ext cx="3071835" cy="530389"/>
        </p:xfrm>
        <a:graphic>
          <a:graphicData uri="http://schemas.openxmlformats.org/presentationml/2006/ole">
            <p:oleObj spid="_x0000_s171013" name="Формула" r:id="rId5" imgW="176508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93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571480"/>
            <a:ext cx="9144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Геометрически решение этой системы представляет собой плоскость. На этой плоскости нужно выбрать 2 линейно независимых вектора. Выберем, например,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2571744"/>
            <a:ext cx="914400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kern="0" dirty="0" smtClean="0">
              <a:latin typeface="+mn-lt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3571876"/>
            <a:ext cx="91440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Это 2 линейно независимых вектора, но они не </a:t>
            </a:r>
            <a:r>
              <a:rPr lang="ru-RU" sz="2400" b="0" kern="0" dirty="0" err="1" smtClean="0">
                <a:latin typeface="+mn-lt"/>
                <a:cs typeface="+mn-cs"/>
              </a:rPr>
              <a:t>ортогона-льны</a:t>
            </a:r>
            <a:r>
              <a:rPr lang="ru-RU" sz="2400" b="0" kern="0" dirty="0" smtClean="0">
                <a:latin typeface="+mn-lt"/>
                <a:cs typeface="+mn-cs"/>
              </a:rPr>
              <a:t>. Нам же требуется ортогональные векторы как новый базис для матрицы ковариаций. Существует простая </a:t>
            </a:r>
            <a:r>
              <a:rPr lang="ru-RU" sz="2400" b="0" kern="0" dirty="0" err="1" smtClean="0">
                <a:latin typeface="+mn-lt"/>
                <a:cs typeface="+mn-cs"/>
              </a:rPr>
              <a:t>проце-дура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  <a:r>
              <a:rPr lang="ru-RU" sz="2400" kern="0" dirty="0" err="1" smtClean="0">
                <a:latin typeface="+mn-lt"/>
                <a:cs typeface="+mn-cs"/>
              </a:rPr>
              <a:t>Грама-Шмидта</a:t>
            </a:r>
            <a:r>
              <a:rPr lang="ru-RU" sz="2400" b="0" kern="0" dirty="0" smtClean="0">
                <a:latin typeface="+mn-lt"/>
                <a:cs typeface="+mn-cs"/>
              </a:rPr>
              <a:t> для приведения системы векторов к </a:t>
            </a:r>
            <a:r>
              <a:rPr lang="ru-RU" sz="2400" kern="0" dirty="0" smtClean="0">
                <a:latin typeface="+mn-lt"/>
                <a:cs typeface="+mn-cs"/>
              </a:rPr>
              <a:t>ортонормированной</a:t>
            </a:r>
            <a:r>
              <a:rPr lang="ru-RU" sz="2400" b="0" kern="0" dirty="0" smtClean="0">
                <a:latin typeface="+mn-lt"/>
                <a:cs typeface="+mn-cs"/>
              </a:rPr>
              <a:t>.</a:t>
            </a:r>
          </a:p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Применяя слегка измененную процедуру, получаем </a:t>
            </a:r>
            <a:r>
              <a:rPr lang="ru-RU" sz="2400" b="0" kern="0" dirty="0" err="1" smtClean="0">
                <a:latin typeface="+mn-lt"/>
                <a:cs typeface="+mn-cs"/>
              </a:rPr>
              <a:t>ли-нейно</a:t>
            </a:r>
            <a:r>
              <a:rPr lang="ru-RU" sz="2400" b="0" kern="0" dirty="0" smtClean="0">
                <a:latin typeface="+mn-lt"/>
                <a:cs typeface="+mn-cs"/>
              </a:rPr>
              <a:t> независимые векторы (собственные векторы исходной матрицы), эти векторы нормируем.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500298" y="1857364"/>
          <a:ext cx="3214710" cy="1595884"/>
        </p:xfrm>
        <a:graphic>
          <a:graphicData uri="http://schemas.openxmlformats.org/presentationml/2006/ole">
            <p:oleObj spid="_x0000_s172035" name="Формула" r:id="rId4" imgW="2044440" imgH="1015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94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2857496"/>
            <a:ext cx="914400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3. Для собственного значения </a:t>
            </a:r>
            <a:r>
              <a:rPr lang="ru-RU" sz="2400" dirty="0" smtClean="0"/>
              <a:t>λ</a:t>
            </a:r>
            <a:r>
              <a:rPr lang="ru-RU" sz="2400" baseline="-25000" dirty="0" smtClean="0"/>
              <a:t>3</a:t>
            </a:r>
            <a:r>
              <a:rPr lang="ru-RU" sz="2400" dirty="0" smtClean="0"/>
              <a:t> = 10 </a:t>
            </a:r>
            <a:r>
              <a:rPr lang="ru-RU" sz="2400" b="0" kern="0" dirty="0" smtClean="0">
                <a:latin typeface="+mn-lt"/>
                <a:cs typeface="+mn-cs"/>
              </a:rPr>
              <a:t>система линейных алгебраических уравнений имеет вид </a:t>
            </a:r>
            <a:r>
              <a:rPr lang="ru-RU" sz="2400" i="1" dirty="0" smtClean="0"/>
              <a:t>(А - 10Е)</a:t>
            </a:r>
            <a:r>
              <a:rPr lang="ru-RU" sz="2400" i="1" dirty="0" err="1" smtClean="0"/>
              <a:t>х</a:t>
            </a:r>
            <a:r>
              <a:rPr lang="ru-RU" sz="2400" i="1" dirty="0" smtClean="0"/>
              <a:t> = 0</a:t>
            </a:r>
            <a:r>
              <a:rPr lang="ru-RU" sz="2400" b="0" dirty="0" smtClean="0"/>
              <a:t>, </a:t>
            </a:r>
            <a:r>
              <a:rPr lang="ru-RU" sz="2400" b="0" kern="0" dirty="0" smtClean="0">
                <a:latin typeface="+mn-lt"/>
                <a:cs typeface="+mn-cs"/>
              </a:rPr>
              <a:t>или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2571744"/>
            <a:ext cx="914400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kern="0" dirty="0" smtClean="0">
              <a:latin typeface="+mn-lt"/>
              <a:cs typeface="+mn-cs"/>
            </a:endParaRPr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2249488" y="857250"/>
          <a:ext cx="4432300" cy="1595438"/>
        </p:xfrm>
        <a:graphic>
          <a:graphicData uri="http://schemas.openxmlformats.org/presentationml/2006/ole">
            <p:oleObj spid="_x0000_s173060" name="Формула" r:id="rId4" imgW="2819160" imgH="1015920" progId="Equation.3">
              <p:embed/>
            </p:oleObj>
          </a:graphicData>
        </a:graphic>
      </p:graphicFrame>
      <p:pic>
        <p:nvPicPr>
          <p:cNvPr id="173061" name="Picture 5" descr="C:\Users\НН\Documents\Система лям=1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3714752"/>
            <a:ext cx="4438276" cy="1714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95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Метод главных компонент</a:t>
            </a:r>
            <a:endParaRPr lang="ru-RU" sz="3600" b="0" kern="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71514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dirty="0" smtClean="0">
              <a:latin typeface="+mn-lt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571480"/>
            <a:ext cx="91440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Ее нормированное решение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2571744"/>
            <a:ext cx="914400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endParaRPr lang="ru-RU" sz="2400" b="0" kern="0" dirty="0" smtClean="0">
              <a:latin typeface="+mn-lt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2357430"/>
            <a:ext cx="91440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4. Составим из найденных векторов </a:t>
            </a:r>
            <a:r>
              <a:rPr lang="en-US" sz="2400" i="1" dirty="0" smtClean="0"/>
              <a:t>b</a:t>
            </a:r>
            <a:r>
              <a:rPr lang="ru-RU" sz="2400" i="1" baseline="-25000" dirty="0" err="1" smtClean="0"/>
              <a:t>i</a:t>
            </a:r>
            <a:r>
              <a:rPr lang="ru-RU" sz="2400" b="0" dirty="0" smtClean="0"/>
              <a:t> </a:t>
            </a:r>
            <a:r>
              <a:rPr lang="ru-RU" sz="2400" b="0" kern="0" dirty="0" smtClean="0">
                <a:latin typeface="+mn-lt"/>
                <a:cs typeface="+mn-cs"/>
              </a:rPr>
              <a:t>матрицу</a:t>
            </a:r>
          </a:p>
        </p:txBody>
      </p:sp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4786314" y="714356"/>
          <a:ext cx="1836738" cy="1595438"/>
        </p:xfrm>
        <a:graphic>
          <a:graphicData uri="http://schemas.openxmlformats.org/presentationml/2006/ole">
            <p:oleObj spid="_x0000_s174083" name="Формула" r:id="rId4" imgW="1168200" imgH="1015920" progId="Equation.3">
              <p:embed/>
            </p:oleObj>
          </a:graphicData>
        </a:graphic>
      </p:graphicFrame>
      <p:pic>
        <p:nvPicPr>
          <p:cNvPr id="174084" name="Picture 4" descr="C:\Users\НН\Documents\Матр U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2786058"/>
            <a:ext cx="4324350" cy="1590675"/>
          </a:xfrm>
          <a:prstGeom prst="rect">
            <a:avLst/>
          </a:prstGeom>
          <a:noFill/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4286256"/>
            <a:ext cx="91440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Проверим решение преобразованием</a:t>
            </a:r>
          </a:p>
        </p:txBody>
      </p:sp>
      <p:pic>
        <p:nvPicPr>
          <p:cNvPr id="17408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6050" y="4786322"/>
            <a:ext cx="32385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6215082"/>
            <a:ext cx="91440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ru-RU" sz="2400" b="0" kern="0" dirty="0" smtClean="0">
                <a:latin typeface="+mn-lt"/>
                <a:cs typeface="+mn-cs"/>
              </a:rPr>
              <a:t>Получена диагональная матрица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оиЛекции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Другая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МоиЛекции</Template>
  <TotalTime>8728</TotalTime>
  <Words>5376</Words>
  <Application>Microsoft Office PowerPoint</Application>
  <PresentationFormat>Экран (4:3)</PresentationFormat>
  <Paragraphs>573</Paragraphs>
  <Slides>95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95</vt:i4>
      </vt:variant>
    </vt:vector>
  </HeadingPairs>
  <TitlesOfParts>
    <vt:vector size="98" baseType="lpstr">
      <vt:lpstr>МоиЛекции</vt:lpstr>
      <vt:lpstr>Формула</vt:lpstr>
      <vt:lpstr>Equation</vt:lpstr>
      <vt:lpstr>3.Описательные статистики</vt:lpstr>
      <vt:lpstr>3.Описательные статистики</vt:lpstr>
      <vt:lpstr>3.Описательные статистики</vt:lpstr>
      <vt:lpstr>3.Описательные статистики</vt:lpstr>
      <vt:lpstr>3.Описательные статистики</vt:lpstr>
      <vt:lpstr>3.Описательные статистики</vt:lpstr>
      <vt:lpstr>3.Описательные статистики</vt:lpstr>
      <vt:lpstr>3.Описательные статистики</vt:lpstr>
      <vt:lpstr>3.Описательные статистики</vt:lpstr>
      <vt:lpstr>3.Описательные статистики</vt:lpstr>
      <vt:lpstr>3.Описательные статистики</vt:lpstr>
      <vt:lpstr>3.Описательные статистики</vt:lpstr>
      <vt:lpstr>3.Описательные статистики</vt:lpstr>
      <vt:lpstr>3.Описательные статистики</vt:lpstr>
      <vt:lpstr>3.Описательные статистики</vt:lpstr>
      <vt:lpstr>3.Описательные статистики</vt:lpstr>
      <vt:lpstr>3.Описательные статистики</vt:lpstr>
      <vt:lpstr>3.Описательные статистики</vt:lpstr>
      <vt:lpstr>5. Оценки мат ожидания и дисперсии</vt:lpstr>
      <vt:lpstr>5. Оценки мат ожидания и дисперсии</vt:lpstr>
      <vt:lpstr>5. Оценки мат ожидания и дисперсии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Слайд 90</vt:lpstr>
      <vt:lpstr>Слайд 91</vt:lpstr>
      <vt:lpstr>Слайд 92</vt:lpstr>
      <vt:lpstr>Слайд 93</vt:lpstr>
      <vt:lpstr>Слайд 94</vt:lpstr>
      <vt:lpstr>Слайд 95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user</cp:lastModifiedBy>
  <cp:revision>843</cp:revision>
  <dcterms:created xsi:type="dcterms:W3CDTF">1601-01-01T00:00:00Z</dcterms:created>
  <dcterms:modified xsi:type="dcterms:W3CDTF">2018-02-07T09:00:51Z</dcterms:modified>
</cp:coreProperties>
</file>