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  <p:sldMasterId id="2147483912" r:id="rId3"/>
  </p:sldMasterIdLst>
  <p:notesMasterIdLst>
    <p:notesMasterId r:id="rId55"/>
  </p:notesMasterIdLst>
  <p:sldIdLst>
    <p:sldId id="398" r:id="rId4"/>
    <p:sldId id="312" r:id="rId5"/>
    <p:sldId id="421" r:id="rId6"/>
    <p:sldId id="422" r:id="rId7"/>
    <p:sldId id="424" r:id="rId8"/>
    <p:sldId id="423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8" r:id="rId19"/>
    <p:sldId id="439" r:id="rId20"/>
    <p:sldId id="440" r:id="rId21"/>
    <p:sldId id="441" r:id="rId22"/>
    <p:sldId id="442" r:id="rId23"/>
    <p:sldId id="435" r:id="rId24"/>
    <p:sldId id="436" r:id="rId25"/>
    <p:sldId id="437" r:id="rId26"/>
    <p:sldId id="415" r:id="rId27"/>
    <p:sldId id="416" r:id="rId28"/>
    <p:sldId id="417" r:id="rId29"/>
    <p:sldId id="418" r:id="rId30"/>
    <p:sldId id="420" r:id="rId31"/>
    <p:sldId id="419" r:id="rId32"/>
    <p:sldId id="443" r:id="rId33"/>
    <p:sldId id="445" r:id="rId34"/>
    <p:sldId id="446" r:id="rId35"/>
    <p:sldId id="447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48" r:id="rId53"/>
    <p:sldId id="44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2BD85EF-B5DB-4B3F-AD1B-8694A0DE5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D85EF-B5DB-4B3F-AD1B-8694A0DE5C6F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>
            <a:lvl1pPr>
              <a:defRPr sz="3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1974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>
            <a:lvl1pPr>
              <a:defRPr sz="3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1974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>
            <a:lvl1pPr>
              <a:defRPr sz="3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1974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E603841-1FDF-4B4A-BDC7-30A0F49954F2}" type="datetimeFigureOut">
              <a:rPr lang="ru-RU" smtClean="0"/>
              <a:pPr/>
              <a:t>03.02.2018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0"/>
            <a:ext cx="8229600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85794"/>
            <a:ext cx="91440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9652" y="6286520"/>
            <a:ext cx="63340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0" indent="0" algn="l" rtl="0" eaLnBrk="1" fontAlgn="base" hangingPunct="1">
        <a:lnSpc>
          <a:spcPts val="2800"/>
        </a:lnSpc>
        <a:spcBef>
          <a:spcPts val="0"/>
        </a:spcBef>
        <a:spcAft>
          <a:spcPct val="0"/>
        </a:spcAft>
        <a:buFontTx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575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0"/>
            <a:ext cx="8229600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85794"/>
            <a:ext cx="91440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9652" y="6286520"/>
            <a:ext cx="63340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0" indent="0" algn="l" rtl="0" eaLnBrk="1" fontAlgn="base" hangingPunct="1">
        <a:lnSpc>
          <a:spcPts val="2800"/>
        </a:lnSpc>
        <a:spcBef>
          <a:spcPts val="0"/>
        </a:spcBef>
        <a:spcAft>
          <a:spcPct val="0"/>
        </a:spcAft>
        <a:buFontTx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575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48" y="0"/>
            <a:ext cx="8229600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85794"/>
            <a:ext cx="91440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9652" y="6286520"/>
            <a:ext cx="63340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35BC4CDF-CBBB-4CA2-B855-3CBFF8D58A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0" indent="0" algn="l" rtl="0" eaLnBrk="1" fontAlgn="base" hangingPunct="1">
        <a:lnSpc>
          <a:spcPts val="2800"/>
        </a:lnSpc>
        <a:spcBef>
          <a:spcPts val="0"/>
        </a:spcBef>
        <a:spcAft>
          <a:spcPct val="0"/>
        </a:spcAft>
        <a:buFontTx/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575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1E11E1A-8B7A-4B9B-8B2C-B672C15D24EE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"/>
            <a:ext cx="9144000" cy="785794"/>
          </a:xfrm>
        </p:spPr>
        <p:txBody>
          <a:bodyPr anchor="t"/>
          <a:lstStyle/>
          <a:p>
            <a:pPr eaLnBrk="1" hangingPunct="1"/>
            <a:r>
              <a:rPr lang="en-US" sz="4400" dirty="0" smtClean="0"/>
              <a:t>III.</a:t>
            </a:r>
            <a:r>
              <a:rPr lang="ru-RU" sz="4400" dirty="0" smtClean="0"/>
              <a:t>Кластеризация данных.</a:t>
            </a:r>
          </a:p>
        </p:txBody>
      </p:sp>
      <p:pic>
        <p:nvPicPr>
          <p:cNvPr id="17410" name="Picture 2" descr="http://5istoriya.net/datas/istorija/Drevnerimskoe-gosudarstvo/0018-018-Plebe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786058"/>
            <a:ext cx="4714876" cy="3714776"/>
          </a:xfrm>
          <a:prstGeom prst="rect">
            <a:avLst/>
          </a:prstGeom>
          <a:noFill/>
        </p:spPr>
      </p:pic>
      <p:pic>
        <p:nvPicPr>
          <p:cNvPr id="17412" name="Picture 4" descr="http://5istoriya.net/datas/istorija/Drevnerimskoe-gosudarstvo/0017-017-Korennoe-naselenie-Ri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785794"/>
            <a:ext cx="5143536" cy="38576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64358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Методы кластерного анализа</a:t>
            </a:r>
            <a:endParaRPr lang="ru-RU" dirty="0" smtClean="0"/>
          </a:p>
          <a:p>
            <a:r>
              <a:rPr lang="ru-RU" dirty="0" smtClean="0"/>
              <a:t>Существуют более сотни различных алгоритмов </a:t>
            </a:r>
            <a:r>
              <a:rPr lang="ru-RU" dirty="0" err="1" smtClean="0"/>
              <a:t>кластери-зации</a:t>
            </a:r>
            <a:r>
              <a:rPr lang="ru-RU" dirty="0" smtClean="0"/>
              <a:t>. В результате применения различных методов </a:t>
            </a:r>
            <a:r>
              <a:rPr lang="ru-RU" dirty="0" err="1" smtClean="0"/>
              <a:t>клас-теризации</a:t>
            </a:r>
            <a:r>
              <a:rPr lang="ru-RU" dirty="0" smtClean="0"/>
              <a:t> результаты могут быть неодинаковыми: </a:t>
            </a:r>
            <a:r>
              <a:rPr lang="ru-RU" dirty="0" err="1" smtClean="0"/>
              <a:t>класте-ры</a:t>
            </a:r>
            <a:r>
              <a:rPr lang="ru-RU" dirty="0" smtClean="0"/>
              <a:t> различной формы, различное количество или состав кластеров.</a:t>
            </a:r>
          </a:p>
          <a:p>
            <a:r>
              <a:rPr lang="ru-RU" dirty="0" smtClean="0"/>
              <a:t>Так, существуют методы, создающие кластеры заданных размеров (например, малые или крупные).</a:t>
            </a:r>
          </a:p>
          <a:p>
            <a:r>
              <a:rPr lang="ru-RU" dirty="0" smtClean="0"/>
              <a:t>Обычно кластеризация – это часть исследования системы.</a:t>
            </a:r>
          </a:p>
          <a:p>
            <a:endParaRPr lang="ru-RU" dirty="0" smtClean="0"/>
          </a:p>
          <a:p>
            <a:r>
              <a:rPr lang="ru-RU" dirty="0" smtClean="0"/>
              <a:t>Методы кластерного анализа можно разделить на две группы:</a:t>
            </a:r>
          </a:p>
          <a:p>
            <a:endParaRPr lang="ru-RU" dirty="0" smtClean="0"/>
          </a:p>
          <a:p>
            <a:r>
              <a:rPr lang="ru-RU" b="1" dirty="0" smtClean="0"/>
              <a:t>иерархические;</a:t>
            </a:r>
          </a:p>
          <a:p>
            <a:r>
              <a:rPr lang="ru-RU" b="1" dirty="0" smtClean="0"/>
              <a:t>неиерархические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786457"/>
          </a:xfrm>
        </p:spPr>
        <p:txBody>
          <a:bodyPr/>
          <a:lstStyle/>
          <a:p>
            <a:r>
              <a:rPr lang="ru-RU" b="1" dirty="0" smtClean="0"/>
              <a:t>Иерархическая кластеризация</a:t>
            </a:r>
          </a:p>
          <a:p>
            <a:r>
              <a:rPr lang="ru-RU" dirty="0" smtClean="0"/>
              <a:t>Суть иерархической кластеризации состоит в </a:t>
            </a:r>
            <a:r>
              <a:rPr lang="ru-RU" dirty="0" err="1" smtClean="0"/>
              <a:t>последова-тельном</a:t>
            </a:r>
            <a:r>
              <a:rPr lang="ru-RU" dirty="0" smtClean="0"/>
              <a:t> объединении меньших кластеров в б</a:t>
            </a:r>
            <a:r>
              <a:rPr lang="ru-RU" b="1" dirty="0" smtClean="0"/>
              <a:t>о</a:t>
            </a:r>
            <a:r>
              <a:rPr lang="ru-RU" dirty="0" smtClean="0"/>
              <a:t>льшие (</a:t>
            </a:r>
            <a:r>
              <a:rPr lang="ru-RU" dirty="0" err="1" smtClean="0"/>
              <a:t>агло-меративные</a:t>
            </a:r>
            <a:r>
              <a:rPr lang="ru-RU" dirty="0" smtClean="0"/>
              <a:t> методы) или разделении больших кластеров на меньшие (</a:t>
            </a:r>
            <a:r>
              <a:rPr lang="ru-RU" dirty="0" err="1" smtClean="0"/>
              <a:t>дивизимные</a:t>
            </a:r>
            <a:r>
              <a:rPr lang="ru-RU" dirty="0" smtClean="0"/>
              <a:t> методы).</a:t>
            </a:r>
          </a:p>
          <a:p>
            <a:endParaRPr lang="ru-RU" dirty="0" smtClean="0"/>
          </a:p>
          <a:p>
            <a:r>
              <a:rPr lang="ru-RU" dirty="0" smtClean="0"/>
              <a:t>Иерархические </a:t>
            </a:r>
            <a:r>
              <a:rPr lang="ru-RU" b="1" dirty="0" err="1" smtClean="0"/>
              <a:t>агломеративные</a:t>
            </a:r>
            <a:r>
              <a:rPr lang="ru-RU" b="1" dirty="0" smtClean="0"/>
              <a:t> методы </a:t>
            </a:r>
            <a:r>
              <a:rPr lang="ru-RU" dirty="0" smtClean="0"/>
              <a:t>(</a:t>
            </a:r>
            <a:r>
              <a:rPr lang="ru-RU" dirty="0" err="1" smtClean="0"/>
              <a:t>Agglomerative</a:t>
            </a:r>
            <a:r>
              <a:rPr lang="ru-RU" dirty="0" smtClean="0"/>
              <a:t> </a:t>
            </a:r>
            <a:r>
              <a:rPr lang="ru-RU" dirty="0" err="1" smtClean="0"/>
              <a:t>Nesting</a:t>
            </a:r>
            <a:r>
              <a:rPr lang="ru-RU" dirty="0" smtClean="0"/>
              <a:t>, AGNES) характеризуется последовательным объединением исходных элементов и соответствующим уменьшением числа кластеров. В начале работы алгоритма каждый элемент являются отдельным кластером. На </a:t>
            </a:r>
            <a:r>
              <a:rPr lang="ru-RU" dirty="0" err="1" smtClean="0"/>
              <a:t>пер-вом</a:t>
            </a:r>
            <a:r>
              <a:rPr lang="ru-RU" dirty="0" smtClean="0"/>
              <a:t> шаге </a:t>
            </a:r>
            <a:r>
              <a:rPr lang="ru-RU" b="1" dirty="0" smtClean="0"/>
              <a:t>два наиболее похожих элемента </a:t>
            </a:r>
            <a:r>
              <a:rPr lang="ru-RU" dirty="0" smtClean="0"/>
              <a:t>выборки </a:t>
            </a:r>
            <a:r>
              <a:rPr lang="ru-RU" dirty="0" err="1" smtClean="0"/>
              <a:t>объе-диняются</a:t>
            </a:r>
            <a:r>
              <a:rPr lang="ru-RU" dirty="0" smtClean="0"/>
              <a:t> в кластер. </a:t>
            </a:r>
          </a:p>
          <a:p>
            <a:r>
              <a:rPr lang="ru-RU" dirty="0" smtClean="0"/>
              <a:t>На последующих шагах объединение продолжается до тех пор, пока все объекты не будут </a:t>
            </a:r>
            <a:r>
              <a:rPr lang="ru-RU" b="1" dirty="0" smtClean="0"/>
              <a:t>составлять один кластер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2928937"/>
          </a:xfrm>
        </p:spPr>
        <p:txBody>
          <a:bodyPr/>
          <a:lstStyle/>
          <a:p>
            <a:r>
              <a:rPr lang="ru-RU" b="1" dirty="0" smtClean="0"/>
              <a:t>Иерархическая кластеризация</a:t>
            </a:r>
          </a:p>
          <a:p>
            <a:r>
              <a:rPr lang="ru-RU" b="1" dirty="0" err="1" smtClean="0"/>
              <a:t>Дивизимные</a:t>
            </a:r>
            <a:r>
              <a:rPr lang="ru-RU" b="1" dirty="0" smtClean="0"/>
              <a:t> методы </a:t>
            </a:r>
            <a:r>
              <a:rPr lang="ru-RU" dirty="0" smtClean="0"/>
              <a:t>наоборот,</a:t>
            </a:r>
            <a:r>
              <a:rPr lang="ru-RU" b="1" dirty="0" smtClean="0"/>
              <a:t> </a:t>
            </a:r>
            <a:r>
              <a:rPr lang="ru-RU" dirty="0" smtClean="0"/>
              <a:t>последовательно </a:t>
            </a:r>
            <a:r>
              <a:rPr lang="ru-RU" dirty="0" err="1" smtClean="0"/>
              <a:t>разде-ляют</a:t>
            </a:r>
            <a:r>
              <a:rPr lang="ru-RU" dirty="0" smtClean="0"/>
              <a:t> кластеры, окончательно получая кластеры, состоящие из </a:t>
            </a:r>
            <a:r>
              <a:rPr lang="ru-RU" b="1" dirty="0" smtClean="0"/>
              <a:t>одного элемента</a:t>
            </a:r>
            <a:r>
              <a:rPr lang="ru-RU" dirty="0" smtClean="0"/>
              <a:t>. В начале работы алгоритма вся выборка составляет исходный кластер. </a:t>
            </a:r>
          </a:p>
          <a:p>
            <a:r>
              <a:rPr lang="ru-RU" dirty="0" smtClean="0"/>
              <a:t>Смысл этих алгоритмов в том, что в процессе их работы выявляются свойства выборки – похожие и непохожие элементы.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6564" name="Picture 4" descr="http://900igr.net/up/datas/263815/0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702" y="3071810"/>
            <a:ext cx="6715140" cy="371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57"/>
            <a:ext cx="9144000" cy="428628"/>
          </a:xfrm>
        </p:spPr>
        <p:txBody>
          <a:bodyPr/>
          <a:lstStyle/>
          <a:p>
            <a:r>
              <a:rPr lang="ru-RU" dirty="0" err="1" smtClean="0"/>
              <a:t>Агломеративные</a:t>
            </a:r>
            <a:r>
              <a:rPr lang="ru-RU" dirty="0" smtClean="0"/>
              <a:t> и </a:t>
            </a:r>
            <a:r>
              <a:rPr lang="ru-RU" dirty="0" err="1" smtClean="0"/>
              <a:t>Дивизимные</a:t>
            </a:r>
            <a:r>
              <a:rPr lang="ru-RU" dirty="0" smtClean="0"/>
              <a:t> методы кластеризации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6562" name="Picture 2" descr="C:\Users\НН\Documents\Кластеризация 2 подход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8929750" cy="52530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3000375"/>
          </a:xfrm>
        </p:spPr>
        <p:txBody>
          <a:bodyPr/>
          <a:lstStyle/>
          <a:p>
            <a:pPr algn="ctr"/>
            <a:r>
              <a:rPr lang="ru-RU" b="1" dirty="0" smtClean="0"/>
              <a:t>Вертикальная </a:t>
            </a:r>
            <a:r>
              <a:rPr lang="ru-RU" b="1" dirty="0" err="1" smtClean="0"/>
              <a:t>дендрограмма</a:t>
            </a:r>
            <a:endParaRPr lang="ru-RU" b="1" dirty="0" smtClean="0"/>
          </a:p>
          <a:p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4995" name="Picture 3" descr="C:\Users\НН\Documents\Кластеризация дендрогр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429000"/>
            <a:ext cx="6218974" cy="3238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В иерархических алгоритмах может быть задан критерий останова, при котором алгоритм заканчивает работу не обязательно объединяя все элементы в один кластер и соответственно, не разделяя выборку на кластеры из единственного элемента.</a:t>
            </a:r>
          </a:p>
          <a:p>
            <a:endParaRPr lang="ru-RU" dirty="0" smtClean="0"/>
          </a:p>
          <a:p>
            <a:r>
              <a:rPr lang="ru-RU" dirty="0" smtClean="0"/>
              <a:t>Иерархические алгоритмы обычно применяются для небольших выборок.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Кластеризации с </a:t>
            </a:r>
            <a:r>
              <a:rPr lang="ru-RU" b="1" dirty="0" smtClean="0"/>
              <a:t>использованием  </a:t>
            </a:r>
            <a:r>
              <a:rPr lang="ru-RU" b="1" dirty="0" err="1" smtClean="0"/>
              <a:t>дендрограмм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Дендрограммой</a:t>
            </a:r>
            <a:r>
              <a:rPr lang="ru-RU" dirty="0" smtClean="0"/>
              <a:t> (греч. </a:t>
            </a:r>
            <a:r>
              <a:rPr lang="ru-RU" dirty="0" err="1" smtClean="0"/>
              <a:t>dendron</a:t>
            </a:r>
            <a:r>
              <a:rPr lang="ru-RU" dirty="0" smtClean="0"/>
              <a:t> – дерево) наглядно </a:t>
            </a:r>
            <a:r>
              <a:rPr lang="ru-RU" dirty="0" err="1" smtClean="0"/>
              <a:t>отража-ет</a:t>
            </a:r>
            <a:r>
              <a:rPr lang="ru-RU" dirty="0" smtClean="0"/>
              <a:t> процесс построения кластеров.</a:t>
            </a:r>
          </a:p>
          <a:p>
            <a:r>
              <a:rPr lang="ru-RU" dirty="0" err="1" smtClean="0"/>
              <a:t>Дендрограмма</a:t>
            </a:r>
            <a:r>
              <a:rPr lang="ru-RU" dirty="0" smtClean="0"/>
              <a:t> показывает близость элементов и близость текущих кластеров, представляя всю процедуру.</a:t>
            </a:r>
          </a:p>
          <a:p>
            <a:r>
              <a:rPr lang="ru-RU" dirty="0" err="1" smtClean="0"/>
              <a:t>Дендрограмма</a:t>
            </a:r>
            <a:r>
              <a:rPr lang="ru-RU" dirty="0" smtClean="0"/>
              <a:t> содержит уровни процесса изменения кластеров.</a:t>
            </a:r>
          </a:p>
          <a:p>
            <a:r>
              <a:rPr lang="ru-RU" dirty="0" err="1" smtClean="0"/>
              <a:t>Дендрограммы</a:t>
            </a:r>
            <a:r>
              <a:rPr lang="ru-RU" dirty="0" smtClean="0"/>
              <a:t> строится следующим образом: на основе сходства выделяются два наиболее близких объекта, </a:t>
            </a:r>
            <a:r>
              <a:rPr lang="ru-RU" dirty="0" err="1" smtClean="0"/>
              <a:t>име-ющие</a:t>
            </a:r>
            <a:r>
              <a:rPr lang="ru-RU" dirty="0" smtClean="0"/>
              <a:t> </a:t>
            </a:r>
            <a:r>
              <a:rPr lang="ru-RU" b="1" dirty="0" smtClean="0"/>
              <a:t>максимальный признак сходства</a:t>
            </a:r>
            <a:r>
              <a:rPr lang="ru-RU" dirty="0" smtClean="0"/>
              <a:t>. Они объединяются в одни кластер. Затем в матрице заново пересчитываются признаки сходства между всеми оставшимися объектами и этим новым кластером. Опять выделяют </a:t>
            </a:r>
            <a:r>
              <a:rPr lang="ru-RU" b="1" dirty="0" smtClean="0"/>
              <a:t>два наиболее близких объекта и их объединяют</a:t>
            </a:r>
            <a:r>
              <a:rPr lang="ru-RU" dirty="0" smtClean="0"/>
              <a:t>. Процесс прекращает работу либо по критерию останова, либо и так до тех пор, пока все они не будут объединены в один класс.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b="1" dirty="0" smtClean="0"/>
              <a:t>Существуют различные признаки сходства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Выбор признака зависит от поставленной задачи. Его следует согласовать с заказчиком.</a:t>
            </a:r>
          </a:p>
          <a:p>
            <a:r>
              <a:rPr lang="ru-RU" b="1" dirty="0" smtClean="0"/>
              <a:t>Метод ближайшего соседа</a:t>
            </a:r>
            <a:r>
              <a:rPr lang="ru-RU" dirty="0" smtClean="0"/>
              <a:t>. Предполагается, что </a:t>
            </a:r>
            <a:r>
              <a:rPr lang="ru-RU" dirty="0" err="1" smtClean="0"/>
              <a:t>крите-рий</a:t>
            </a:r>
            <a:r>
              <a:rPr lang="ru-RU" dirty="0" smtClean="0"/>
              <a:t> близости объектов (элементов) уже выбран. </a:t>
            </a:r>
          </a:p>
          <a:p>
            <a:r>
              <a:rPr lang="ru-RU" dirty="0" smtClean="0"/>
              <a:t>Расстояние между двумя кластерами определяется как расстояние </a:t>
            </a:r>
            <a:r>
              <a:rPr lang="ru-RU" b="1" dirty="0" smtClean="0"/>
              <a:t>между ближайшими их представителями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.Они </a:t>
            </a:r>
            <a:r>
              <a:rPr lang="ru-RU" dirty="0" err="1" smtClean="0"/>
              <a:t>объе-диняются</a:t>
            </a:r>
            <a:r>
              <a:rPr lang="ru-RU" dirty="0" smtClean="0"/>
              <a:t> в одни кластер. Затем в матрице заново пересчитываются признаки сходства между всеми оставшимися объектами и этим новым кластером. Опять выделяют </a:t>
            </a:r>
            <a:r>
              <a:rPr lang="ru-RU" b="1" dirty="0" smtClean="0"/>
              <a:t>два наиболее близких объекта и их объединяют</a:t>
            </a:r>
            <a:r>
              <a:rPr lang="ru-RU" dirty="0" smtClean="0"/>
              <a:t>. Процесс прекращает работу либо по критерию останова, либо и так до тех пор, пока все они не будут объединены в один класс.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428607"/>
          </a:xfrm>
        </p:spPr>
        <p:txBody>
          <a:bodyPr/>
          <a:lstStyle/>
          <a:p>
            <a:r>
              <a:rPr lang="ru-RU" dirty="0" smtClean="0"/>
              <a:t>Пример вертикального </a:t>
            </a:r>
            <a:r>
              <a:rPr lang="ru-RU" dirty="0" err="1" smtClean="0"/>
              <a:t>дендроида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5538" name="Picture 2" descr="C:\Users\НН\Documents\Пример верт дендр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2" y="935463"/>
            <a:ext cx="8501090" cy="59225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b="1" dirty="0" smtClean="0"/>
              <a:t>Метод </a:t>
            </a:r>
            <a:r>
              <a:rPr lang="ru-RU" b="1" dirty="0" err="1" smtClean="0"/>
              <a:t>невзвешенного</a:t>
            </a:r>
            <a:r>
              <a:rPr lang="ru-RU" b="1" dirty="0" smtClean="0"/>
              <a:t> </a:t>
            </a:r>
            <a:r>
              <a:rPr lang="ru-RU" b="1" dirty="0" err="1" smtClean="0"/>
              <a:t>попарного</a:t>
            </a:r>
            <a:r>
              <a:rPr lang="ru-RU" b="1" dirty="0" smtClean="0"/>
              <a:t> среднего </a:t>
            </a:r>
            <a:r>
              <a:rPr lang="ru-RU" b="1" dirty="0" err="1" smtClean="0"/>
              <a:t>арифме-тического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Аналогичен методу ближайшего соседа, но близость </a:t>
            </a:r>
            <a:r>
              <a:rPr lang="ru-RU" dirty="0" err="1" smtClean="0"/>
              <a:t>клас-теров</a:t>
            </a:r>
            <a:r>
              <a:rPr lang="ru-RU" dirty="0" smtClean="0"/>
              <a:t> определена как среднее </a:t>
            </a:r>
            <a:r>
              <a:rPr lang="ru-RU" dirty="0" err="1" smtClean="0"/>
              <a:t>попарных</a:t>
            </a:r>
            <a:r>
              <a:rPr lang="ru-RU" dirty="0" smtClean="0"/>
              <a:t> расстояний всех элементов кластеров. Один элемент берется из одного кластера, другой из другого.</a:t>
            </a:r>
          </a:p>
          <a:p>
            <a:r>
              <a:rPr lang="ru-RU" b="1" dirty="0" smtClean="0"/>
              <a:t>Метод </a:t>
            </a:r>
            <a:r>
              <a:rPr lang="ru-RU" b="1" dirty="0" err="1" smtClean="0"/>
              <a:t>Варда</a:t>
            </a:r>
            <a:r>
              <a:rPr lang="ru-RU" dirty="0" smtClean="0"/>
              <a:t>. Метод добавляет к кластерам по одному объекту (элемент, кластер) и строит тот, у которого  </a:t>
            </a:r>
            <a:r>
              <a:rPr lang="ru-RU" b="1" dirty="0" err="1" smtClean="0"/>
              <a:t>мини-мальная</a:t>
            </a:r>
            <a:r>
              <a:rPr lang="ru-RU" b="1" dirty="0" smtClean="0"/>
              <a:t> дисперсия расстояний</a:t>
            </a:r>
            <a:r>
              <a:rPr lang="ru-RU" dirty="0" smtClean="0"/>
              <a:t> внутри кластера. То есть строятся кластеры, однородные по расстоянию между своими элементами.</a:t>
            </a:r>
          </a:p>
          <a:p>
            <a:r>
              <a:rPr lang="ru-RU" dirty="0" smtClean="0"/>
              <a:t>Методом </a:t>
            </a:r>
            <a:r>
              <a:rPr lang="ru-RU" dirty="0" err="1" smtClean="0"/>
              <a:t>Варда</a:t>
            </a:r>
            <a:r>
              <a:rPr lang="ru-RU" dirty="0" smtClean="0"/>
              <a:t> стоится большое число кластеров </a:t>
            </a:r>
            <a:r>
              <a:rPr lang="ru-RU" dirty="0" err="1" smtClean="0"/>
              <a:t>неболь-шого</a:t>
            </a:r>
            <a:r>
              <a:rPr lang="ru-RU" dirty="0" smtClean="0"/>
              <a:t> объема.</a:t>
            </a:r>
          </a:p>
          <a:p>
            <a:r>
              <a:rPr lang="ru-RU" dirty="0" smtClean="0"/>
              <a:t>Обычно в метода </a:t>
            </a:r>
            <a:r>
              <a:rPr lang="ru-RU" dirty="0" err="1" smtClean="0"/>
              <a:t>Варда</a:t>
            </a:r>
            <a:r>
              <a:rPr lang="ru-RU" dirty="0" smtClean="0"/>
              <a:t> использует </a:t>
            </a:r>
            <a:r>
              <a:rPr lang="ru-RU" b="1" dirty="0" smtClean="0"/>
              <a:t>евклидово расстояние </a:t>
            </a:r>
            <a:r>
              <a:rPr lang="ru-RU" dirty="0" smtClean="0"/>
              <a:t>между объектами.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4292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Разделение объектов на группы  по свойствам </a:t>
            </a:r>
            <a:r>
              <a:rPr lang="ru-RU" dirty="0" smtClean="0"/>
              <a:t>объектов позволяет сократить ресурсы на обработку данных.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Например, разделение электронной библиотеки книг по темам уменьшает время поиска нужной литературы.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Группировка числовых данных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 интервалам, то есть переход от шкалы отношений к интервальной шкале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сокра-щает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время обработки (но немного уменьшает качество).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Например, покупатели дорогих автомобилей обычно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по-купают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аудио-видео систему. Если замечены такие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связан-ные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покупки, следует вместе с машиной предлагать этот сопутствующий товар. То есть, группировка покупателей по цена машины позволяет 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выявить скрытые свойства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428607"/>
          </a:xfrm>
        </p:spPr>
        <p:txBody>
          <a:bodyPr/>
          <a:lstStyle/>
          <a:p>
            <a:r>
              <a:rPr lang="ru-RU" dirty="0" smtClean="0"/>
              <a:t>Кластеризация методом </a:t>
            </a:r>
            <a:r>
              <a:rPr lang="ru-RU" dirty="0" err="1" smtClean="0"/>
              <a:t>Варда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897396"/>
            <a:ext cx="8715436" cy="596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428607"/>
          </a:xfrm>
        </p:spPr>
        <p:txBody>
          <a:bodyPr/>
          <a:lstStyle/>
          <a:p>
            <a:r>
              <a:rPr lang="ru-RU" dirty="0" smtClean="0"/>
              <a:t>Дана выборка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6019" name="Picture 3" descr="C:\Users\НН\Documents\Гленн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1470"/>
            <a:ext cx="9142988" cy="5725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428607"/>
          </a:xfrm>
        </p:spPr>
        <p:txBody>
          <a:bodyPr/>
          <a:lstStyle/>
          <a:p>
            <a:r>
              <a:rPr lang="ru-RU" dirty="0" smtClean="0"/>
              <a:t>Шаги 1-6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7042" name="Picture 2" descr="C:\Users\НН\Documents\Гленн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81075"/>
            <a:ext cx="8620125" cy="587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3357554" cy="2857499"/>
          </a:xfrm>
        </p:spPr>
        <p:txBody>
          <a:bodyPr/>
          <a:lstStyle/>
          <a:p>
            <a:r>
              <a:rPr lang="ru-RU" dirty="0" smtClean="0"/>
              <a:t>Результат</a:t>
            </a:r>
          </a:p>
          <a:p>
            <a:endParaRPr lang="ru-RU" dirty="0" smtClean="0"/>
          </a:p>
          <a:p>
            <a:r>
              <a:rPr lang="ru-RU" dirty="0" smtClean="0"/>
              <a:t>Можно выбрать кластеризацию, соответствующую любому шагу алгоритма.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8066" name="Picture 2" descr="C:\Users\НН\Documents\Гленн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638175"/>
            <a:ext cx="5553075" cy="621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3429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Рассмотрим 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неиерархическую кластеризацию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dirty="0" smtClean="0"/>
              <a:t>Существует </a:t>
            </a:r>
            <a:r>
              <a:rPr lang="ru-RU" b="1" dirty="0" smtClean="0"/>
              <a:t>терминология</a:t>
            </a:r>
            <a:r>
              <a:rPr lang="ru-RU" dirty="0" smtClean="0"/>
              <a:t>, по которой </a:t>
            </a:r>
            <a:r>
              <a:rPr lang="ru-RU" b="1" dirty="0" smtClean="0"/>
              <a:t>при кластеризации </a:t>
            </a:r>
            <a:r>
              <a:rPr lang="ru-RU" dirty="0" smtClean="0"/>
              <a:t>число групп, которые будут получены по окончании процедуры, заранее неизвестно .</a:t>
            </a:r>
          </a:p>
          <a:p>
            <a:r>
              <a:rPr lang="ru-RU" b="1" dirty="0" smtClean="0"/>
              <a:t>При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классификации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задают </a:t>
            </a:r>
            <a:r>
              <a:rPr lang="ru-RU" dirty="0" smtClean="0"/>
              <a:t>число групп, которые будут получены.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Например, группировка выборки людей по интервалам возрастов: 0-5, 6-10, 10-15 </a:t>
            </a:r>
            <a:r>
              <a:rPr lang="ru-RU" dirty="0" smtClean="0"/>
              <a:t>… лет. Конечно, некоторые группы могут быть пустыми.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 кластеризации: </a:t>
            </a:r>
          </a:p>
        </p:txBody>
      </p:sp>
      <p:pic>
        <p:nvPicPr>
          <p:cNvPr id="1027" name="Picture 3" descr="C:\Users\НН\Documents\Кластеры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500438"/>
            <a:ext cx="5286412" cy="32178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-средних кластеризации данных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Задается число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групп (кластеров), на которые будет разделены элементы выборки.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Метод </a:t>
            </a:r>
            <a:r>
              <a:rPr lang="en-US" b="1" dirty="0" smtClean="0"/>
              <a:t>k</a:t>
            </a:r>
            <a:r>
              <a:rPr lang="ru-RU" dirty="0" smtClean="0"/>
              <a:t>-средних </a:t>
            </a:r>
            <a:r>
              <a:rPr lang="ru-RU" b="1" dirty="0" smtClean="0"/>
              <a:t>строит </a:t>
            </a:r>
            <a:r>
              <a:rPr lang="ru-RU" b="1" dirty="0" err="1" smtClean="0"/>
              <a:t>k</a:t>
            </a:r>
            <a:r>
              <a:rPr lang="ru-RU" b="1" dirty="0" smtClean="0"/>
              <a:t> кластеров</a:t>
            </a:r>
            <a:r>
              <a:rPr lang="ru-RU" dirty="0" smtClean="0"/>
              <a:t>, расположенных на возможно больших расстояниях друг от друга. Расстояния вычисляются между центрами кластеров (например, вычисляется центр тяжести кластера). Расстояние в простейшем случае евклидово. Если у элементов измеряются </a:t>
            </a:r>
            <a:r>
              <a:rPr lang="en-US" b="1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признаков, то это будет евклидово расстояние в </a:t>
            </a:r>
            <a:r>
              <a:rPr lang="en-US" b="1" i="1" dirty="0" smtClean="0"/>
              <a:t>n</a:t>
            </a:r>
            <a:r>
              <a:rPr lang="ru-RU" b="1" i="1" dirty="0" smtClean="0"/>
              <a:t> </a:t>
            </a:r>
            <a:r>
              <a:rPr lang="ru-RU" dirty="0" smtClean="0"/>
              <a:t>-мерном евклидовом пространстве.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Описание алгоритма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Дано выборка из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i="1" dirty="0" smtClean="0"/>
              <a:t>m&gt;=k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тов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каждый элемент представлен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числовыми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рами.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начальном шаге выбираются </a:t>
            </a:r>
            <a:r>
              <a:rPr lang="ru-RU" b="1" dirty="0" smtClean="0"/>
              <a:t>любые </a:t>
            </a:r>
            <a:r>
              <a:rPr lang="en-US" b="1" i="1" dirty="0" smtClean="0"/>
              <a:t>k</a:t>
            </a:r>
            <a:r>
              <a:rPr lang="en-US" b="1" dirty="0" smtClean="0"/>
              <a:t> </a:t>
            </a:r>
            <a:r>
              <a:rPr lang="ru-RU" b="1" dirty="0" smtClean="0"/>
              <a:t>элементов </a:t>
            </a:r>
            <a:r>
              <a:rPr lang="ru-RU" dirty="0" smtClean="0"/>
              <a:t>(геометрически точек) выборки. Они считаются центрами кластеров.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очередной итерации метода </a:t>
            </a:r>
            <a:r>
              <a:rPr lang="en-US" b="1" dirty="0" smtClean="0"/>
              <a:t>k</a:t>
            </a:r>
            <a:r>
              <a:rPr lang="ru-RU" dirty="0" smtClean="0"/>
              <a:t>-средних для каждого элемента </a:t>
            </a:r>
            <a:r>
              <a:rPr lang="en-US" b="1" i="1" dirty="0" smtClean="0"/>
              <a:t>S</a:t>
            </a:r>
            <a:r>
              <a:rPr lang="ru-RU" dirty="0" smtClean="0"/>
              <a:t> (это вектор) вычисляются расстояния до центра каждого кластера – всего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расстояний. Из этих расстояний выбирается минимальное. К этому кластеру относят </a:t>
            </a:r>
            <a:r>
              <a:rPr lang="ru-RU" dirty="0" err="1" smtClean="0"/>
              <a:t>эле-мент</a:t>
            </a:r>
            <a:r>
              <a:rPr lang="ru-RU" dirty="0" smtClean="0"/>
              <a:t> </a:t>
            </a:r>
            <a:r>
              <a:rPr lang="en-US" b="1" i="1" dirty="0" smtClean="0"/>
              <a:t>S</a:t>
            </a:r>
            <a:r>
              <a:rPr lang="ru-RU" b="1" i="1" dirty="0" smtClean="0"/>
              <a:t> . </a:t>
            </a:r>
            <a:r>
              <a:rPr lang="ru-RU" dirty="0" smtClean="0"/>
              <a:t>Таким образом строится новое разбиение на кластеры.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Критерий останова</a:t>
            </a:r>
            <a:r>
              <a:rPr lang="en-US" dirty="0" smtClean="0"/>
              <a:t>: </a:t>
            </a:r>
            <a:r>
              <a:rPr lang="ru-RU" dirty="0" smtClean="0"/>
              <a:t>итерация не изменила множество кластеров. Здесь есть проблема в том случае, если два </a:t>
            </a:r>
            <a:r>
              <a:rPr lang="ru-RU" dirty="0" err="1" smtClean="0"/>
              <a:t>рас-тояние</a:t>
            </a:r>
            <a:r>
              <a:rPr lang="ru-RU" dirty="0" smtClean="0"/>
              <a:t> совпадают, то элемент можно отнести к тому или другому кластеру. Проблему можно решить </a:t>
            </a:r>
            <a:r>
              <a:rPr lang="ru-RU" dirty="0" err="1" smtClean="0"/>
              <a:t>помечиванием</a:t>
            </a:r>
            <a:r>
              <a:rPr lang="ru-RU" dirty="0" smtClean="0"/>
              <a:t> элементов (какой кластер для него выбран).  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7858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Пример механической кластеризации картофеля по размеру клубней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topreferat.znate.ru/pars_docs/refs/4/3197/3197-3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72299" cy="5010163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Пример. Многостадийный отбор на службу </a:t>
            </a:r>
            <a:r>
              <a:rPr lang="ru-RU" dirty="0" smtClean="0"/>
              <a:t>в </a:t>
            </a:r>
            <a:r>
              <a:rPr lang="ru-RU" dirty="0" err="1" smtClean="0"/>
              <a:t>спецпод-разделения</a:t>
            </a:r>
            <a:r>
              <a:rPr lang="ru-RU" dirty="0" smtClean="0"/>
              <a:t>. В результате кандидаты образуют 2 кластера: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Годен, Не годен.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1 стадия. Возраст, рост, вес.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2 стадия. Анкета.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3 стадия. Состояние здоровья.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4 стадия. Физические данные.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…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Пример. Кластеры социальной поддержки</a:t>
            </a:r>
            <a:r>
              <a:rPr lang="ru-RU" dirty="0" smtClean="0"/>
              <a:t>. Государство оказывает помощь нуждающимся, при этом есть много видов помощи, нуждающиеся разделены на кластеры.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 пенсионеров – получают пенсию.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 учащихся - имеют право на бесплатный проезд.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 тяжело больных - получают скидку на лекарства.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Кластеров социальной помощи много …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Вопрос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сортировка фотографий – какие критерии для создания кластеров?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29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Кластеризация текстов. </a:t>
            </a:r>
          </a:p>
          <a:p>
            <a:r>
              <a:rPr lang="ru-RU" b="1" dirty="0" smtClean="0"/>
              <a:t>Меры близости текстов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обработке текстов применяются специальные </a:t>
            </a:r>
            <a:r>
              <a:rPr lang="ru-RU" dirty="0" err="1" smtClean="0"/>
              <a:t>терми-ны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Тезаурус</a:t>
            </a:r>
            <a:r>
              <a:rPr lang="ru-RU" dirty="0" smtClean="0"/>
              <a:t>. Первоначально понятие тезауруса </a:t>
            </a:r>
            <a:r>
              <a:rPr lang="ru-RU" dirty="0" err="1" smtClean="0"/>
              <a:t>рассматрива-лось</a:t>
            </a:r>
            <a:r>
              <a:rPr lang="ru-RU" dirty="0" smtClean="0"/>
              <a:t> как </a:t>
            </a:r>
            <a:r>
              <a:rPr lang="ru-RU" b="1" dirty="0" smtClean="0"/>
              <a:t>словарь</a:t>
            </a:r>
            <a:r>
              <a:rPr lang="ru-RU" dirty="0" smtClean="0"/>
              <a:t>, представлявшего лексику языка с </a:t>
            </a:r>
            <a:r>
              <a:rPr lang="ru-RU" dirty="0" err="1" smtClean="0"/>
              <a:t>приме-рами</a:t>
            </a:r>
            <a:r>
              <a:rPr lang="ru-RU" dirty="0" smtClean="0"/>
              <a:t> употребления его в тексте. В филологии под </a:t>
            </a:r>
            <a:r>
              <a:rPr lang="ru-RU" dirty="0" err="1" smtClean="0"/>
              <a:t>тезауру-сом</a:t>
            </a:r>
            <a:r>
              <a:rPr lang="ru-RU" dirty="0" smtClean="0"/>
              <a:t> понимается </a:t>
            </a:r>
            <a:r>
              <a:rPr lang="ru-RU" b="1" dirty="0" smtClean="0"/>
              <a:t>компонент словарного типа</a:t>
            </a:r>
            <a:r>
              <a:rPr lang="ru-RU" dirty="0" smtClean="0"/>
              <a:t>, где все </a:t>
            </a:r>
            <a:r>
              <a:rPr lang="ru-RU" dirty="0" err="1" smtClean="0"/>
              <a:t>зна-чения</a:t>
            </a:r>
            <a:r>
              <a:rPr lang="ru-RU" dirty="0" smtClean="0"/>
              <a:t> слов связаны семантическими отношениями между </a:t>
            </a:r>
            <a:r>
              <a:rPr lang="ru-RU" dirty="0" err="1" smtClean="0"/>
              <a:t>со-бой</a:t>
            </a:r>
            <a:r>
              <a:rPr lang="ru-RU" dirty="0" smtClean="0"/>
              <a:t> и отражают ключевые соотношения понятий в определенной предметной области.</a:t>
            </a:r>
          </a:p>
          <a:p>
            <a:endParaRPr lang="ru-RU" dirty="0" smtClean="0"/>
          </a:p>
          <a:p>
            <a:r>
              <a:rPr lang="ru-RU" b="1" dirty="0" smtClean="0"/>
              <a:t>Информационно-поисковые тезаурусы </a:t>
            </a:r>
            <a:r>
              <a:rPr lang="ru-RU" dirty="0" smtClean="0"/>
              <a:t>(</a:t>
            </a:r>
            <a:r>
              <a:rPr lang="ru-RU" b="1" dirty="0" smtClean="0"/>
              <a:t>ИПТ</a:t>
            </a:r>
            <a:r>
              <a:rPr lang="ru-RU" dirty="0" smtClean="0"/>
              <a:t>) –</a:t>
            </a:r>
            <a:r>
              <a:rPr lang="ru-RU" dirty="0" err="1" smtClean="0"/>
              <a:t>инстру-мент</a:t>
            </a:r>
            <a:r>
              <a:rPr lang="ru-RU" dirty="0" smtClean="0"/>
              <a:t> для автоматического или ручного поиска </a:t>
            </a:r>
            <a:r>
              <a:rPr lang="ru-RU" dirty="0" err="1" smtClean="0"/>
              <a:t>информа-ции</a:t>
            </a:r>
            <a:r>
              <a:rPr lang="ru-RU" dirty="0" smtClean="0"/>
              <a:t>. Создано около сотни отраслевых тезаурусов, которые соответствуют государственным стандартам.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5715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Метрика на элементах выборки.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Выбор метрики, или меры близости, является одним из основных моментом исследования, от которого в </a:t>
            </a:r>
            <a:r>
              <a:rPr lang="ru-RU" dirty="0" err="1" smtClean="0"/>
              <a:t>значите-льной</a:t>
            </a:r>
            <a:r>
              <a:rPr lang="ru-RU" dirty="0" smtClean="0"/>
              <a:t> степени зависит окончательный вариант разбиения объектов на кластеры при любом алгоритме разбиения.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 каждом конкретном случае выбор метрики  </a:t>
            </a:r>
            <a:r>
              <a:rPr lang="ru-RU" dirty="0" err="1" smtClean="0"/>
              <a:t>произво-дится</a:t>
            </a:r>
            <a:r>
              <a:rPr lang="ru-RU" dirty="0" smtClean="0"/>
              <a:t> индивидуально, в зависимости от целей </a:t>
            </a:r>
            <a:r>
              <a:rPr lang="ru-RU" dirty="0" err="1" smtClean="0"/>
              <a:t>исследова-ния</a:t>
            </a:r>
            <a:r>
              <a:rPr lang="ru-RU" dirty="0" smtClean="0"/>
              <a:t>, физической и статистической природы наблюдений, априорных сведений о характере вероятностного </a:t>
            </a:r>
            <a:r>
              <a:rPr lang="ru-RU" dirty="0" err="1" smtClean="0"/>
              <a:t>распреде-ления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Метрику должен указать заказчик, иначе исполнитель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дол-жен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требовать обсуждений с заказчиком </a:t>
            </a:r>
            <a:r>
              <a:rPr lang="ru-RU" dirty="0" smtClean="0"/>
              <a:t>возможных </a:t>
            </a:r>
            <a:r>
              <a:rPr lang="ru-RU" dirty="0" err="1" smtClean="0"/>
              <a:t>срав-нений</a:t>
            </a:r>
            <a:r>
              <a:rPr lang="ru-RU" dirty="0" smtClean="0"/>
              <a:t> результатов наблюдений.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Из возможных смысловых связей между понятиями </a:t>
            </a:r>
            <a:r>
              <a:rPr lang="ru-RU" dirty="0" err="1" smtClean="0"/>
              <a:t>тезау-русы</a:t>
            </a:r>
            <a:r>
              <a:rPr lang="ru-RU" dirty="0" smtClean="0"/>
              <a:t> используют три: </a:t>
            </a:r>
            <a:r>
              <a:rPr lang="ru-RU" b="1" dirty="0" smtClean="0"/>
              <a:t>родовидовые, синонимические и ассоциативные</a:t>
            </a:r>
            <a:r>
              <a:rPr lang="ru-RU" dirty="0" smtClean="0"/>
              <a:t> (все остальные!?). </a:t>
            </a:r>
          </a:p>
          <a:p>
            <a:r>
              <a:rPr lang="ru-RU" dirty="0" smtClean="0"/>
              <a:t>Еще одно понятие тезауруса. Информационно-поисковый тезаурус - это </a:t>
            </a:r>
            <a:r>
              <a:rPr lang="ru-RU" b="1" dirty="0" smtClean="0"/>
              <a:t>контролируемый словарь терминов </a:t>
            </a:r>
            <a:r>
              <a:rPr lang="ru-RU" dirty="0" smtClean="0"/>
              <a:t>на </a:t>
            </a:r>
            <a:r>
              <a:rPr lang="ru-RU" dirty="0" err="1" smtClean="0"/>
              <a:t>есте-ственном</a:t>
            </a:r>
            <a:r>
              <a:rPr lang="ru-RU" dirty="0" smtClean="0"/>
              <a:t> языке, явно указывающий отношения между </a:t>
            </a:r>
            <a:r>
              <a:rPr lang="ru-RU" dirty="0" err="1" smtClean="0"/>
              <a:t>тер-минами</a:t>
            </a:r>
            <a:r>
              <a:rPr lang="ru-RU" dirty="0" smtClean="0"/>
              <a:t> и предназначенный для информационного поиска.</a:t>
            </a:r>
          </a:p>
          <a:p>
            <a:r>
              <a:rPr lang="ru-RU" dirty="0" smtClean="0"/>
              <a:t>Основные цели разработки ИПТ следующие:</a:t>
            </a:r>
          </a:p>
          <a:p>
            <a:r>
              <a:rPr lang="ru-RU" dirty="0" smtClean="0"/>
              <a:t>обеспечение перевода естественного языка документов и пользователей на контролируемый словарь, применяемый для индексирования и поиска;</a:t>
            </a:r>
          </a:p>
          <a:p>
            <a:r>
              <a:rPr lang="ru-RU" dirty="0" smtClean="0"/>
              <a:t>обеспечение последовательного использования единиц индексирования;</a:t>
            </a:r>
          </a:p>
          <a:p>
            <a:r>
              <a:rPr lang="ru-RU" dirty="0" smtClean="0"/>
              <a:t>описание отношений между терминами;</a:t>
            </a:r>
          </a:p>
          <a:p>
            <a:r>
              <a:rPr lang="ru-RU" dirty="0" smtClean="0"/>
              <a:t>использование как поискового средства при поиске документов.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Основными единицами тезауруса является термины, </a:t>
            </a:r>
            <a:r>
              <a:rPr lang="ru-RU" dirty="0" err="1" smtClean="0"/>
              <a:t>кото-рые</a:t>
            </a:r>
            <a:r>
              <a:rPr lang="ru-RU" dirty="0" smtClean="0"/>
              <a:t> разделяются на </a:t>
            </a:r>
            <a:r>
              <a:rPr lang="ru-RU" b="1" dirty="0" smtClean="0"/>
              <a:t>дескрипторы</a:t>
            </a:r>
            <a:r>
              <a:rPr lang="ru-RU" dirty="0" smtClean="0"/>
              <a:t> (</a:t>
            </a:r>
            <a:r>
              <a:rPr lang="ru-RU" b="1" dirty="0" smtClean="0"/>
              <a:t>авторизованные </a:t>
            </a:r>
            <a:r>
              <a:rPr lang="ru-RU" b="1" dirty="0" err="1" smtClean="0"/>
              <a:t>терми-ны</a:t>
            </a:r>
            <a:r>
              <a:rPr lang="ru-RU" dirty="0" smtClean="0"/>
              <a:t>) и </a:t>
            </a:r>
            <a:r>
              <a:rPr lang="ru-RU" b="1" dirty="0" err="1" smtClean="0"/>
              <a:t>недескрипторы</a:t>
            </a:r>
            <a:r>
              <a:rPr lang="ru-RU" dirty="0" smtClean="0"/>
              <a:t> (</a:t>
            </a:r>
            <a:r>
              <a:rPr lang="ru-RU" b="1" dirty="0" err="1" smtClean="0"/>
              <a:t>аскрипторы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Большинство версий стандартов по ИПТ указывают на связь терминов с понятиями предметной области. </a:t>
            </a:r>
          </a:p>
          <a:p>
            <a:r>
              <a:rPr lang="ru-RU" dirty="0" smtClean="0"/>
              <a:t>По американскому стандарту термин – это слово либо словосочетание, обозначающее понятие. </a:t>
            </a:r>
          </a:p>
          <a:p>
            <a:r>
              <a:rPr lang="ru-RU" dirty="0" smtClean="0"/>
              <a:t>Стандарт ISO подчеркивает, что </a:t>
            </a:r>
            <a:r>
              <a:rPr lang="ru-RU" b="1" dirty="0" smtClean="0"/>
              <a:t>индексирующий термин </a:t>
            </a:r>
            <a:r>
              <a:rPr lang="ru-RU" dirty="0" smtClean="0"/>
              <a:t>- это представление понятия предпочтительно в форме </a:t>
            </a:r>
            <a:r>
              <a:rPr lang="ru-RU" b="1" dirty="0" smtClean="0"/>
              <a:t>существительного</a:t>
            </a:r>
            <a:r>
              <a:rPr lang="ru-RU" dirty="0" smtClean="0"/>
              <a:t> или </a:t>
            </a:r>
            <a:r>
              <a:rPr lang="ru-RU" b="1" dirty="0" smtClean="0"/>
              <a:t>именной группы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ГОСТ 7.74-96 определяет единицы тезауруса как </a:t>
            </a:r>
            <a:r>
              <a:rPr lang="ru-RU" b="1" dirty="0" err="1" smtClean="0"/>
              <a:t>лекси-ческие</a:t>
            </a:r>
            <a:r>
              <a:rPr lang="ru-RU" b="1" dirty="0" smtClean="0"/>
              <a:t> единицы информационно-поискового язы</a:t>
            </a:r>
            <a:r>
              <a:rPr lang="ru-RU" dirty="0" smtClean="0"/>
              <a:t>ка - то есть обозначения отдельного понятия, принятые в </a:t>
            </a:r>
            <a:r>
              <a:rPr lang="ru-RU" dirty="0" err="1" smtClean="0"/>
              <a:t>инфор-мационно-поисковом</a:t>
            </a:r>
            <a:r>
              <a:rPr lang="ru-RU" dirty="0" smtClean="0"/>
              <a:t> языке и неделимые в этой функции.</a:t>
            </a:r>
          </a:p>
          <a:p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b="1" dirty="0" smtClean="0"/>
              <a:t>Онтологии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Философское понятие (основное). </a:t>
            </a:r>
            <a:r>
              <a:rPr lang="ru-RU" b="1" dirty="0" smtClean="0"/>
              <a:t>Онтология</a:t>
            </a:r>
            <a:r>
              <a:rPr lang="ru-RU" dirty="0" smtClean="0"/>
              <a:t> — это </a:t>
            </a:r>
            <a:r>
              <a:rPr lang="ru-RU" dirty="0" err="1" smtClean="0"/>
              <a:t>уче-ние</a:t>
            </a:r>
            <a:r>
              <a:rPr lang="ru-RU" dirty="0" smtClean="0"/>
              <a:t> о бытии как таковом, раздел философии, изучающий фундаментальные принципы бытия. В современной </a:t>
            </a:r>
            <a:r>
              <a:rPr lang="ru-RU" dirty="0" err="1" smtClean="0"/>
              <a:t>фило-софии</a:t>
            </a:r>
            <a:r>
              <a:rPr lang="ru-RU" dirty="0" smtClean="0"/>
              <a:t> онтологии – не только описание, но и метод </a:t>
            </a:r>
            <a:r>
              <a:rPr lang="ru-RU" dirty="0" err="1" smtClean="0"/>
              <a:t>иссле-дования</a:t>
            </a:r>
            <a:r>
              <a:rPr lang="ru-RU" dirty="0" smtClean="0"/>
              <a:t>, основанный на связях объектов.</a:t>
            </a:r>
          </a:p>
          <a:p>
            <a:r>
              <a:rPr lang="ru-RU" dirty="0" smtClean="0"/>
              <a:t>В </a:t>
            </a:r>
            <a:r>
              <a:rPr lang="ru-RU" b="1" dirty="0" smtClean="0"/>
              <a:t>прикладной математике онтология </a:t>
            </a:r>
            <a:r>
              <a:rPr lang="ru-RU" dirty="0" smtClean="0"/>
              <a:t>– это построение концептуальной модели конкретной задачи или </a:t>
            </a:r>
            <a:r>
              <a:rPr lang="ru-RU" dirty="0" err="1" smtClean="0"/>
              <a:t>приложе-ния</a:t>
            </a:r>
            <a:r>
              <a:rPr lang="ru-RU" dirty="0" smtClean="0"/>
              <a:t>. Прикладные онтологии описывают концепты, </a:t>
            </a:r>
            <a:r>
              <a:rPr lang="ru-RU" dirty="0" err="1" smtClean="0"/>
              <a:t>кото-рые</a:t>
            </a:r>
            <a:r>
              <a:rPr lang="ru-RU" dirty="0" smtClean="0"/>
              <a:t> зависят как от онтологии задач так и от онтологии предметной области.</a:t>
            </a:r>
            <a:endParaRPr lang="ru-RU" b="1" dirty="0" smtClean="0"/>
          </a:p>
          <a:p>
            <a:r>
              <a:rPr lang="ru-RU" b="1" dirty="0" smtClean="0"/>
              <a:t>Пример</a:t>
            </a:r>
            <a:r>
              <a:rPr lang="ru-RU" dirty="0" smtClean="0"/>
              <a:t>. Онтология </a:t>
            </a:r>
            <a:r>
              <a:rPr lang="ru-RU" b="1" dirty="0" err="1" smtClean="0"/>
              <a:t>Plinus</a:t>
            </a:r>
            <a:r>
              <a:rPr lang="ru-RU" dirty="0" smtClean="0"/>
              <a:t>. Целью проекта является </a:t>
            </a:r>
            <a:r>
              <a:rPr lang="ru-RU" dirty="0" err="1" smtClean="0"/>
              <a:t>полу-автоматическое</a:t>
            </a:r>
            <a:r>
              <a:rPr lang="ru-RU" dirty="0" smtClean="0"/>
              <a:t> извлечение знаний из текстов на </a:t>
            </a:r>
            <a:r>
              <a:rPr lang="ru-RU" dirty="0" err="1" smtClean="0"/>
              <a:t>естест-венном</a:t>
            </a:r>
            <a:r>
              <a:rPr lang="ru-RU" dirty="0" smtClean="0"/>
              <a:t> языке, в частности, литературы о механических свойствах керамических материалов.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Так как тексты охватывают широкий диапазон понятий о керамике, то требуется множество интегрированных </a:t>
            </a:r>
            <a:r>
              <a:rPr lang="ru-RU" dirty="0" err="1" smtClean="0"/>
              <a:t>онто-логии</a:t>
            </a:r>
            <a:r>
              <a:rPr lang="ru-RU" dirty="0" smtClean="0"/>
              <a:t> для охвата таких понятий, как керамические </a:t>
            </a:r>
            <a:r>
              <a:rPr lang="ru-RU" dirty="0" err="1" smtClean="0"/>
              <a:t>матери-алы</a:t>
            </a:r>
            <a:r>
              <a:rPr lang="ru-RU" dirty="0" smtClean="0"/>
              <a:t> и их свойства, способы их обработки, различные </a:t>
            </a:r>
            <a:r>
              <a:rPr lang="ru-RU" dirty="0" err="1" smtClean="0"/>
              <a:t>дефе-кты</a:t>
            </a:r>
            <a:r>
              <a:rPr lang="ru-RU" dirty="0" smtClean="0"/>
              <a:t> материалов, например, такие как трещины и поры.</a:t>
            </a:r>
          </a:p>
          <a:p>
            <a:r>
              <a:rPr lang="ru-RU" smtClean="0"/>
              <a:t>Онтология </a:t>
            </a:r>
            <a:r>
              <a:rPr lang="ru-RU" dirty="0" smtClean="0"/>
              <a:t>определяет язык, при помощи которого выражается семантическая часть словаря.</a:t>
            </a:r>
          </a:p>
          <a:p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</a:t>
            </a: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-средних </a:t>
            </a:r>
            <a:r>
              <a:rPr lang="ru-RU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класссификации</a:t>
            </a: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данных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Задается число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групп (кластеров), на которые будет разделены элементы выборки.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Метод </a:t>
            </a:r>
            <a:r>
              <a:rPr lang="en-US" b="1" dirty="0" smtClean="0"/>
              <a:t>k</a:t>
            </a:r>
            <a:r>
              <a:rPr lang="ru-RU" dirty="0" smtClean="0"/>
              <a:t>-средних </a:t>
            </a:r>
            <a:r>
              <a:rPr lang="ru-RU" b="1" dirty="0" smtClean="0"/>
              <a:t>строит </a:t>
            </a:r>
            <a:r>
              <a:rPr lang="ru-RU" b="1" dirty="0" err="1" smtClean="0"/>
              <a:t>k</a:t>
            </a:r>
            <a:r>
              <a:rPr lang="ru-RU" b="1" dirty="0" smtClean="0"/>
              <a:t> </a:t>
            </a:r>
            <a:r>
              <a:rPr lang="ru-RU" b="1" dirty="0" err="1" smtClean="0"/>
              <a:t>клас</a:t>
            </a:r>
            <a:r>
              <a:rPr lang="en-US" b="1" dirty="0" smtClean="0"/>
              <a:t>c</a:t>
            </a:r>
            <a:r>
              <a:rPr lang="ru-RU" b="1" dirty="0" err="1" smtClean="0"/>
              <a:t>ов</a:t>
            </a:r>
            <a:r>
              <a:rPr lang="ru-RU" dirty="0" smtClean="0"/>
              <a:t>, расположенных на возможно </a:t>
            </a:r>
            <a:r>
              <a:rPr lang="ru-RU" dirty="0" err="1" smtClean="0"/>
              <a:t>больш</a:t>
            </a:r>
            <a:r>
              <a:rPr lang="ru-RU" b="1" dirty="0" err="1" smtClean="0"/>
              <a:t>И</a:t>
            </a:r>
            <a:r>
              <a:rPr lang="ru-RU" dirty="0" err="1" smtClean="0"/>
              <a:t>х</a:t>
            </a:r>
            <a:r>
              <a:rPr lang="ru-RU" dirty="0" smtClean="0"/>
              <a:t> расстояниях друг от друга. Расстояния вычисляются между центрами кластеров (например, </a:t>
            </a:r>
            <a:r>
              <a:rPr lang="ru-RU" dirty="0" err="1" smtClean="0"/>
              <a:t>вычис-ляется</a:t>
            </a:r>
            <a:r>
              <a:rPr lang="ru-RU" dirty="0" smtClean="0"/>
              <a:t> центр тяжести кластера). Расстояние в простейшем случае евклидово. Если у элементов измеряются </a:t>
            </a:r>
            <a:r>
              <a:rPr lang="en-US" b="1" i="1" dirty="0" smtClean="0"/>
              <a:t>n</a:t>
            </a:r>
            <a:r>
              <a:rPr lang="en-US" dirty="0" smtClean="0"/>
              <a:t> </a:t>
            </a:r>
            <a:r>
              <a:rPr lang="ru-RU" dirty="0" err="1" smtClean="0"/>
              <a:t>призна-ков</a:t>
            </a:r>
            <a:r>
              <a:rPr lang="ru-RU" dirty="0" smtClean="0"/>
              <a:t>, то это будет евклидово расстояние в </a:t>
            </a:r>
            <a:r>
              <a:rPr lang="en-US" b="1" i="1" dirty="0" smtClean="0"/>
              <a:t>n</a:t>
            </a:r>
            <a:r>
              <a:rPr lang="ru-RU" b="1" i="1" dirty="0" smtClean="0"/>
              <a:t> </a:t>
            </a:r>
            <a:r>
              <a:rPr lang="ru-RU" dirty="0" smtClean="0"/>
              <a:t>-мерном </a:t>
            </a:r>
            <a:r>
              <a:rPr lang="ru-RU" dirty="0" err="1" smtClean="0"/>
              <a:t>евкли-довом</a:t>
            </a:r>
            <a:r>
              <a:rPr lang="ru-RU" dirty="0" smtClean="0"/>
              <a:t> пространстве.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Описание алгоритма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Дано выборка из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i="1" dirty="0" smtClean="0"/>
              <a:t>m&gt;=k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тов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каждый элемент представлен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числовыми </a:t>
            </a:r>
            <a:r>
              <a:rPr lang="ru-RU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рами, это вектор </a:t>
            </a:r>
            <a:r>
              <a:rPr lang="en-US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начальном шаге выбираются </a:t>
            </a:r>
            <a:r>
              <a:rPr lang="ru-RU" b="1" dirty="0" smtClean="0"/>
              <a:t>любые </a:t>
            </a:r>
            <a:r>
              <a:rPr lang="en-US" b="1" i="1" dirty="0" smtClean="0"/>
              <a:t>k</a:t>
            </a:r>
            <a:r>
              <a:rPr lang="en-US" b="1" dirty="0" smtClean="0"/>
              <a:t> </a:t>
            </a:r>
            <a:r>
              <a:rPr lang="ru-RU" b="1" dirty="0" smtClean="0"/>
              <a:t>элементов </a:t>
            </a:r>
            <a:r>
              <a:rPr lang="ru-RU" dirty="0" smtClean="0"/>
              <a:t>(геометрически это точки) выборки. Они считаются центрами кластеров.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</a:pP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На очередной итерации метода </a:t>
            </a:r>
            <a:r>
              <a:rPr lang="en-US" b="1" dirty="0" smtClean="0"/>
              <a:t>k</a:t>
            </a:r>
            <a:r>
              <a:rPr lang="ru-RU" dirty="0" smtClean="0"/>
              <a:t>-средних для каждого элемента </a:t>
            </a:r>
            <a:r>
              <a:rPr lang="en-US" b="1" i="1" dirty="0" smtClean="0"/>
              <a:t>S</a:t>
            </a:r>
            <a:r>
              <a:rPr lang="ru-RU" dirty="0" smtClean="0"/>
              <a:t> (это вектор) вычисляются расстояния до центра каждого кластера – всего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расстояний. Из этих расстояний выбирается минимальное. Элемент </a:t>
            </a:r>
            <a:r>
              <a:rPr lang="en-US" b="1" i="1" dirty="0" smtClean="0"/>
              <a:t>S</a:t>
            </a:r>
            <a:r>
              <a:rPr lang="ru-RU" b="1" i="1" dirty="0" smtClean="0"/>
              <a:t> </a:t>
            </a:r>
            <a:r>
              <a:rPr lang="ru-RU" dirty="0" smtClean="0"/>
              <a:t>относят</a:t>
            </a:r>
            <a:r>
              <a:rPr lang="en-US" dirty="0" smtClean="0"/>
              <a:t> </a:t>
            </a:r>
            <a:r>
              <a:rPr lang="ru-RU" dirty="0" smtClean="0"/>
              <a:t>к этому кластеру</a:t>
            </a:r>
            <a:r>
              <a:rPr lang="ru-RU" b="1" i="1" dirty="0" smtClean="0"/>
              <a:t>. </a:t>
            </a:r>
            <a:r>
              <a:rPr lang="ru-RU" dirty="0" smtClean="0"/>
              <a:t>Состав кластеров изменяется, так строится новое разбиение на кластеры.</a:t>
            </a:r>
          </a:p>
          <a:p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Критерий останова</a:t>
            </a:r>
            <a:r>
              <a:rPr lang="en-US" dirty="0" smtClean="0"/>
              <a:t>: </a:t>
            </a:r>
            <a:r>
              <a:rPr lang="ru-RU" dirty="0" smtClean="0"/>
              <a:t>итерация не изменила множества кластеров. Здесь есть проблема в том случае, если два </a:t>
            </a:r>
            <a:r>
              <a:rPr lang="ru-RU" dirty="0" err="1" smtClean="0"/>
              <a:t>рас-тояние</a:t>
            </a:r>
            <a:r>
              <a:rPr lang="ru-RU" dirty="0" smtClean="0"/>
              <a:t> совпадают, то элемент можно отнести к тому или другому кластеру. Проблему можно решить </a:t>
            </a:r>
            <a:r>
              <a:rPr lang="ru-RU" dirty="0" err="1" smtClean="0"/>
              <a:t>помечиванием</a:t>
            </a:r>
            <a:r>
              <a:rPr lang="ru-RU" dirty="0" smtClean="0"/>
              <a:t> элементов (какой кластер для него выбран).  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7858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Пример механической кластеризации картофеля по размеру клубней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topreferat.znate.ru/pars_docs/refs/4/3197/3197-39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72299" cy="5010163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Пример. Многостадийный отбор на службу </a:t>
            </a:r>
            <a:r>
              <a:rPr lang="ru-RU" dirty="0" smtClean="0"/>
              <a:t>в </a:t>
            </a:r>
            <a:r>
              <a:rPr lang="ru-RU" dirty="0" err="1" smtClean="0"/>
              <a:t>спецпод-разделения</a:t>
            </a:r>
            <a:r>
              <a:rPr lang="ru-RU" dirty="0" smtClean="0"/>
              <a:t>. В результате кандидаты образуют 2 кластера: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Годен, Не годен.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1 стадия. Возраст, рост, вес.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2 стадия. Анкета.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3 стадия. Состояние здоровья.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4 стадия. Физические данные.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…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Пример. Кластеры социальной поддержки</a:t>
            </a:r>
            <a:r>
              <a:rPr lang="ru-RU" dirty="0" smtClean="0"/>
              <a:t>. Государство оказывает помощь нуждающимся, при этом есть много видов помощи, нуждающиеся разделены на кластеры.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 пенсионеров – получают пенсию.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 учащихся - имеют право на бесплатный проезд.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 тяжело больных - получают скидку на лекарства.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Кластеров социальной помощи много …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Вопрос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сортировка фотографий – какие критерии для создания кластеров?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Кластеризация текстов. </a:t>
            </a:r>
          </a:p>
          <a:p>
            <a:r>
              <a:rPr lang="ru-RU" b="1" dirty="0" smtClean="0"/>
              <a:t>Меры близости текстов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обработке текстов применяются специальные </a:t>
            </a:r>
            <a:r>
              <a:rPr lang="ru-RU" dirty="0" err="1" smtClean="0"/>
              <a:t>терми-ны</a:t>
            </a:r>
            <a:r>
              <a:rPr lang="ru-RU" dirty="0" smtClean="0"/>
              <a:t>. </a:t>
            </a:r>
          </a:p>
          <a:p>
            <a:r>
              <a:rPr lang="ru-RU" b="1" dirty="0" smtClean="0"/>
              <a:t>Тезаурус</a:t>
            </a:r>
            <a:r>
              <a:rPr lang="ru-RU" dirty="0" smtClean="0"/>
              <a:t>. Первоначально понятие тезауруса </a:t>
            </a:r>
            <a:r>
              <a:rPr lang="ru-RU" dirty="0" err="1" smtClean="0"/>
              <a:t>рассматрива-лось</a:t>
            </a:r>
            <a:r>
              <a:rPr lang="ru-RU" dirty="0" smtClean="0"/>
              <a:t> как </a:t>
            </a:r>
            <a:r>
              <a:rPr lang="ru-RU" b="1" dirty="0" smtClean="0"/>
              <a:t>словарь</a:t>
            </a:r>
            <a:r>
              <a:rPr lang="ru-RU" dirty="0" smtClean="0"/>
              <a:t>, представлявшего лексику языка с </a:t>
            </a:r>
            <a:r>
              <a:rPr lang="ru-RU" dirty="0" err="1" smtClean="0"/>
              <a:t>приме-рами</a:t>
            </a:r>
            <a:r>
              <a:rPr lang="ru-RU" dirty="0" smtClean="0"/>
              <a:t> употребления его в тексте. В филологии под </a:t>
            </a:r>
            <a:r>
              <a:rPr lang="ru-RU" dirty="0" err="1" smtClean="0"/>
              <a:t>тезауру-сом</a:t>
            </a:r>
            <a:r>
              <a:rPr lang="ru-RU" dirty="0" smtClean="0"/>
              <a:t> понимается </a:t>
            </a:r>
            <a:r>
              <a:rPr lang="ru-RU" b="1" dirty="0" smtClean="0"/>
              <a:t>компонент словарного типа</a:t>
            </a:r>
            <a:r>
              <a:rPr lang="ru-RU" dirty="0" smtClean="0"/>
              <a:t>, где все </a:t>
            </a:r>
            <a:r>
              <a:rPr lang="ru-RU" dirty="0" err="1" smtClean="0"/>
              <a:t>зна-чения</a:t>
            </a:r>
            <a:r>
              <a:rPr lang="ru-RU" dirty="0" smtClean="0"/>
              <a:t> слов связаны семантическими отношениями между собой и отражают ключевые соотношения понятий в определенной предметной области.</a:t>
            </a:r>
          </a:p>
          <a:p>
            <a:endParaRPr lang="ru-RU" dirty="0" smtClean="0"/>
          </a:p>
          <a:p>
            <a:r>
              <a:rPr lang="ru-RU" dirty="0" smtClean="0"/>
              <a:t>Кроме слов с лингвистике есть понятие </a:t>
            </a:r>
            <a:r>
              <a:rPr lang="ru-RU" b="1" dirty="0" smtClean="0"/>
              <a:t>лексемы – это устойчивое сочетание нескольких слов</a:t>
            </a:r>
            <a:r>
              <a:rPr lang="ru-RU" dirty="0" smtClean="0"/>
              <a:t>, описывающее новую конкретную сущность, не выражаемую составляющими лексему словами. Пример: железная дорога.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39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В современной лингвистике лексемами называют и устойчивые сочетание, и просто слова.</a:t>
            </a:r>
          </a:p>
          <a:p>
            <a:endParaRPr lang="ru-RU" dirty="0" smtClean="0"/>
          </a:p>
          <a:p>
            <a:r>
              <a:rPr lang="ru-RU" b="1" dirty="0" smtClean="0"/>
              <a:t>Информационно-поисковые тезаурусы </a:t>
            </a:r>
            <a:r>
              <a:rPr lang="ru-RU" dirty="0" smtClean="0"/>
              <a:t>(</a:t>
            </a:r>
            <a:r>
              <a:rPr lang="ru-RU" b="1" dirty="0" smtClean="0"/>
              <a:t>ИПТ</a:t>
            </a:r>
            <a:r>
              <a:rPr lang="ru-RU" dirty="0" smtClean="0"/>
              <a:t>) –</a:t>
            </a:r>
            <a:r>
              <a:rPr lang="ru-RU" dirty="0" err="1" smtClean="0"/>
              <a:t>инстру-мент</a:t>
            </a:r>
            <a:r>
              <a:rPr lang="ru-RU" dirty="0" smtClean="0"/>
              <a:t> для автоматического или ручного поиска </a:t>
            </a:r>
            <a:r>
              <a:rPr lang="ru-RU" dirty="0" err="1" smtClean="0"/>
              <a:t>информа-ции</a:t>
            </a:r>
            <a:r>
              <a:rPr lang="ru-RU" dirty="0" smtClean="0"/>
              <a:t>. Создано около сотни отраслевых тезаурусов, которые соответствуют государственным стандартам.</a:t>
            </a:r>
          </a:p>
          <a:p>
            <a:r>
              <a:rPr lang="ru-RU" b="1" dirty="0" smtClean="0"/>
              <a:t>Тезаурус </a:t>
            </a:r>
            <a:r>
              <a:rPr lang="ru-RU" dirty="0" smtClean="0"/>
              <a:t>(греч. </a:t>
            </a:r>
            <a:r>
              <a:rPr lang="ru-RU" dirty="0" err="1" smtClean="0"/>
              <a:t>thesauros</a:t>
            </a:r>
            <a:r>
              <a:rPr lang="ru-RU" dirty="0" smtClean="0"/>
              <a:t>— сокровище) в современной лингвистике — особая разновидность словарей общей или специальной лексики, в которых указаны семантические отношения (синонимы, антонимы, паронимы, гипонимы, </a:t>
            </a:r>
            <a:r>
              <a:rPr lang="ru-RU" dirty="0" err="1" smtClean="0"/>
              <a:t>гиперонимы</a:t>
            </a:r>
            <a:r>
              <a:rPr lang="ru-RU" dirty="0" smtClean="0"/>
              <a:t> и т.п.) между лексическими единицами (лексемами). </a:t>
            </a:r>
          </a:p>
          <a:p>
            <a:r>
              <a:rPr lang="ru-RU" dirty="0" smtClean="0"/>
              <a:t>Таким образом, тезаурусы, особенно в электронном формате, являются одним из инструментов для описания конкретных предметных областей.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57162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Метрика на элементах выборки.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Для сравнения выборок наиболее часто используют: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1. Обычное </a:t>
            </a:r>
            <a:r>
              <a:rPr lang="ru-RU" b="1" dirty="0" smtClean="0"/>
              <a:t>евклидово расстояние</a:t>
            </a:r>
            <a:r>
              <a:rPr lang="ru-RU" dirty="0" smtClean="0"/>
              <a:t> между элементами </a:t>
            </a:r>
            <a:r>
              <a:rPr lang="ru-RU" dirty="0" err="1" smtClean="0"/>
              <a:t>вы-борки</a:t>
            </a:r>
            <a:r>
              <a:rPr lang="ru-RU" dirty="0" smtClean="0"/>
              <a:t>  </a:t>
            </a:r>
            <a:r>
              <a:rPr lang="en-US" b="1" i="1" dirty="0" smtClean="0"/>
              <a:t>x </a:t>
            </a:r>
            <a:r>
              <a:rPr lang="ru-RU" dirty="0" smtClean="0"/>
              <a:t>и</a:t>
            </a:r>
            <a:r>
              <a:rPr lang="en-US" b="1" i="1" dirty="0" smtClean="0"/>
              <a:t> y</a:t>
            </a:r>
            <a:r>
              <a:rPr lang="en-US" dirty="0" smtClean="0"/>
              <a:t>  </a:t>
            </a:r>
            <a:r>
              <a:rPr lang="ru-RU" dirty="0" smtClean="0"/>
              <a:t>определяется по формуле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143248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Оно используется в следующих случаях: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наблюдения берутся из генеральной совокупности,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име-ющей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многомерное нормальное распределение, признаки взаимно независимы и имеют близкие значения дисперсий;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lang="ru-RU" sz="2400" b="0" kern="0" dirty="0" smtClean="0">
                <a:latin typeface="+mn-lt"/>
                <a:cs typeface="+mn-cs"/>
              </a:rPr>
              <a:t>(Методом главных компонент можно привести их к </a:t>
            </a:r>
            <a:r>
              <a:rPr lang="ru-RU" sz="2400" b="0" kern="0" dirty="0" err="1" smtClean="0">
                <a:latin typeface="+mn-lt"/>
                <a:cs typeface="+mn-cs"/>
              </a:rPr>
              <a:t>неза-висимым</a:t>
            </a:r>
            <a:r>
              <a:rPr lang="ru-RU" sz="2400" b="0" kern="0" dirty="0" smtClean="0">
                <a:latin typeface="+mn-lt"/>
                <a:cs typeface="+mn-cs"/>
              </a:rPr>
              <a:t> со стандартными нормальными </a:t>
            </a:r>
            <a:r>
              <a:rPr lang="ru-RU" sz="2400" b="0" kern="0" dirty="0" err="1" smtClean="0">
                <a:latin typeface="+mn-lt"/>
                <a:cs typeface="+mn-cs"/>
              </a:rPr>
              <a:t>распределения-ми</a:t>
            </a:r>
            <a:r>
              <a:rPr lang="ru-RU" sz="2400" b="0" kern="0" dirty="0" smtClean="0">
                <a:latin typeface="+mn-lt"/>
                <a:cs typeface="+mn-cs"/>
              </a:rPr>
              <a:t>)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исходные признаки однородны по физическому смыслу и одинаково важны для классификации.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500298" y="2000240"/>
          <a:ext cx="3430587" cy="1071563"/>
        </p:xfrm>
        <a:graphic>
          <a:graphicData uri="http://schemas.openxmlformats.org/presentationml/2006/ole">
            <p:oleObj spid="_x0000_s20482" name="Формула" r:id="rId3" imgW="2400120" imgH="749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В отличие от толкового словаря, тезаурус позволяет выявлять смысл не с только с помощью определения, но и посредством соотнесения слова с другими понятиями и их группами, благодаря чему может использоваться в </a:t>
            </a:r>
            <a:r>
              <a:rPr lang="ru-RU" dirty="0" err="1" smtClean="0"/>
              <a:t>систе-мах</a:t>
            </a:r>
            <a:r>
              <a:rPr lang="ru-RU" dirty="0" smtClean="0"/>
              <a:t> искусственного интеллекта.</a:t>
            </a:r>
          </a:p>
          <a:p>
            <a:r>
              <a:rPr lang="ru-RU" b="1" dirty="0" smtClean="0"/>
              <a:t>Информационно-поисковый тезаурус</a:t>
            </a:r>
            <a:r>
              <a:rPr lang="ru-RU" dirty="0" smtClean="0"/>
              <a:t> – </a:t>
            </a:r>
            <a:r>
              <a:rPr lang="ru-RU" b="1" dirty="0" smtClean="0"/>
              <a:t>это словарь понятий и терминов со связями между ними</a:t>
            </a:r>
            <a:r>
              <a:rPr lang="ru-RU" dirty="0" smtClean="0"/>
              <a:t>. Основное назначение тезауруса - помощь при информационном поиске: на основе связей тезауруса происходит расширение запроса, учет связей понятий в запросе помогает четче сформулировать сам запрос и найти фрагменты текста с такими связями.</a:t>
            </a:r>
          </a:p>
          <a:p>
            <a:r>
              <a:rPr lang="ru-RU" dirty="0" smtClean="0"/>
              <a:t>Цели разработки ИПТ: 1) ) </a:t>
            </a:r>
            <a:r>
              <a:rPr lang="ru-RU" b="1" dirty="0" smtClean="0"/>
              <a:t>описание отношений</a:t>
            </a:r>
            <a:r>
              <a:rPr lang="ru-RU" dirty="0" smtClean="0"/>
              <a:t> между терминами с целью более глубокой автоматизации поиска;</a:t>
            </a:r>
          </a:p>
          <a:p>
            <a:r>
              <a:rPr lang="ru-RU" b="1" dirty="0" smtClean="0"/>
              <a:t>2) индексирование и поиск</a:t>
            </a:r>
            <a:r>
              <a:rPr lang="ru-RU" dirty="0" smtClean="0"/>
              <a:t> документов на  естественном языке.</a:t>
            </a:r>
          </a:p>
          <a:p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Применение хорошо разработанного тезауруса при ручном индексировании снимает </a:t>
            </a:r>
            <a:r>
              <a:rPr lang="ru-RU" b="1" dirty="0" smtClean="0"/>
              <a:t>проблемы синонимов, близких понятий, многозначности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Но при этом могут возникнуть различия между понятиями, используемыми в тезаурусе, и потребностью пользователя, когда ему </a:t>
            </a:r>
            <a:r>
              <a:rPr lang="ru-RU" b="1" dirty="0" smtClean="0"/>
              <a:t>трудно сформулировать описание </a:t>
            </a:r>
            <a:r>
              <a:rPr lang="ru-RU" dirty="0" smtClean="0"/>
              <a:t>нужных ему текстов посредством понятий тезауруса.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В этом случае </a:t>
            </a:r>
            <a:r>
              <a:rPr lang="ru-RU" b="1" dirty="0" smtClean="0"/>
              <a:t>пословное индексирование лучше, но оно выдает много посторонних текстов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Кроме того, при ручном индексировании проблему </a:t>
            </a:r>
            <a:r>
              <a:rPr lang="ru-RU" dirty="0" err="1" smtClean="0"/>
              <a:t>сос-тавляет</a:t>
            </a:r>
            <a:r>
              <a:rPr lang="ru-RU" dirty="0" smtClean="0"/>
              <a:t> субъективность, когда приписывание тексту </a:t>
            </a:r>
            <a:r>
              <a:rPr lang="ru-RU" dirty="0" err="1" smtClean="0"/>
              <a:t>терми-нов</a:t>
            </a:r>
            <a:r>
              <a:rPr lang="ru-RU" dirty="0" smtClean="0"/>
              <a:t> зависит от опыта индексатора, от количества текстов, которые необходимо проиндексировать, и т.п.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Тем не менее и в настоящее время существуют службы, имеющие и разрабатывающие информационно-поисковые тезаурусы. Пример такой организаций: Исследовательская служба Конгресса США, индексирующая по тезаурусу LIV (</a:t>
            </a:r>
            <a:r>
              <a:rPr lang="ru-RU" dirty="0" err="1" smtClean="0"/>
              <a:t>Legislative</a:t>
            </a:r>
            <a:r>
              <a:rPr lang="ru-RU" dirty="0" smtClean="0"/>
              <a:t> </a:t>
            </a:r>
            <a:r>
              <a:rPr lang="ru-RU" dirty="0" err="1" smtClean="0"/>
              <a:t>Indexing</a:t>
            </a:r>
            <a:r>
              <a:rPr lang="ru-RU" dirty="0" smtClean="0"/>
              <a:t> </a:t>
            </a:r>
            <a:r>
              <a:rPr lang="ru-RU" dirty="0" err="1" smtClean="0"/>
              <a:t>Vocabulary</a:t>
            </a:r>
            <a:r>
              <a:rPr lang="ru-RU" dirty="0" smtClean="0"/>
              <a:t>); Организация </a:t>
            </a:r>
            <a:r>
              <a:rPr lang="ru-RU" i="1" dirty="0" smtClean="0"/>
              <a:t>по</a:t>
            </a:r>
            <a:r>
              <a:rPr lang="ru-RU" dirty="0" smtClean="0"/>
              <a:t> продовольствию и сельскому хозяйству при ООН (FAO - </a:t>
            </a:r>
            <a:r>
              <a:rPr lang="ru-RU" dirty="0" err="1" smtClean="0"/>
              <a:t>Food</a:t>
            </a:r>
            <a:r>
              <a:rPr lang="ru-RU" dirty="0" smtClean="0"/>
              <a:t> </a:t>
            </a:r>
            <a:r>
              <a:rPr lang="ru-RU" dirty="0" err="1" smtClean="0"/>
              <a:t>and</a:t>
            </a:r>
            <a:r>
              <a:rPr lang="ru-RU" dirty="0" smtClean="0"/>
              <a:t> </a:t>
            </a:r>
            <a:r>
              <a:rPr lang="ru-RU" dirty="0" err="1" smtClean="0"/>
              <a:t>Agriculture</a:t>
            </a:r>
            <a:r>
              <a:rPr lang="ru-RU" dirty="0" smtClean="0"/>
              <a:t> </a:t>
            </a:r>
            <a:r>
              <a:rPr lang="ru-RU" dirty="0" err="1" smtClean="0"/>
              <a:t>Organization</a:t>
            </a:r>
            <a:r>
              <a:rPr lang="ru-RU" dirty="0" smtClean="0"/>
              <a:t>), разрабатывающая тезаурус AGROVOC; </a:t>
            </a:r>
          </a:p>
          <a:p>
            <a:r>
              <a:rPr lang="ru-RU" dirty="0" smtClean="0"/>
              <a:t>службы ЕС, использующие для индексирования Европейского законодательства тезаурус EUROVOC и др.</a:t>
            </a:r>
          </a:p>
          <a:p>
            <a:r>
              <a:rPr lang="ru-RU" dirty="0" smtClean="0"/>
              <a:t> </a:t>
            </a:r>
          </a:p>
          <a:p>
            <a:r>
              <a:rPr lang="ru-RU" b="1" dirty="0" smtClean="0"/>
              <a:t>Процесс создания стандартов тезаурусов не закончен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 прошедшие годы были разработаны и использовались информационными и терминологическими службами сотни тезаурусов, каждый из которых содержит ценную </a:t>
            </a:r>
            <a:r>
              <a:rPr lang="ru-RU" dirty="0" err="1" smtClean="0"/>
              <a:t>информа-цию</a:t>
            </a:r>
            <a:r>
              <a:rPr lang="ru-RU" dirty="0" smtClean="0"/>
              <a:t> по конкретным предметным областям.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b="1" dirty="0" smtClean="0"/>
              <a:t>Подавляющее большинство экспериментов применения </a:t>
            </a:r>
            <a:r>
              <a:rPr lang="ru-RU" b="1" dirty="0" err="1" smtClean="0"/>
              <a:t>тезауросов</a:t>
            </a:r>
            <a:r>
              <a:rPr lang="ru-RU" b="1" dirty="0" smtClean="0"/>
              <a:t> окончились неудачей</a:t>
            </a:r>
            <a:r>
              <a:rPr lang="ru-RU" dirty="0" smtClean="0"/>
              <a:t>: применение ИПТ в процессе автоматического индексирования увеличивало полноту поиска, но резко снижало его точность.</a:t>
            </a:r>
          </a:p>
          <a:p>
            <a:r>
              <a:rPr lang="ru-RU" dirty="0" smtClean="0"/>
              <a:t>Организация, создающая </a:t>
            </a:r>
            <a:r>
              <a:rPr lang="ru-RU" dirty="0" err="1" smtClean="0"/>
              <a:t>тезаурас</a:t>
            </a:r>
            <a:r>
              <a:rPr lang="ru-RU" dirty="0" smtClean="0"/>
              <a:t> должна иметь </a:t>
            </a:r>
            <a:r>
              <a:rPr lang="ru-RU" dirty="0" err="1" smtClean="0"/>
              <a:t>специа-листов-индексаторов</a:t>
            </a:r>
            <a:r>
              <a:rPr lang="ru-RU" dirty="0" smtClean="0"/>
              <a:t>, которые описывают тему документа терминами тезауруса. </a:t>
            </a:r>
          </a:p>
          <a:p>
            <a:endParaRPr lang="ru-RU" dirty="0" smtClean="0"/>
          </a:p>
          <a:p>
            <a:r>
              <a:rPr lang="ru-RU" dirty="0" smtClean="0"/>
              <a:t>Возникают вопросы: почему существующая ИПТ не дают могут автоматически индексировать тексты? </a:t>
            </a:r>
          </a:p>
          <a:p>
            <a:r>
              <a:rPr lang="ru-RU" b="1" dirty="0" smtClean="0"/>
              <a:t>Можно ли и как именно создавать тезаурусы для автоматического индексирования?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 эти вопросы пока нет удовлетворительного ответа.</a:t>
            </a:r>
            <a:endParaRPr 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b="1" dirty="0" smtClean="0"/>
              <a:t>Онтологии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Философское понятие. </a:t>
            </a:r>
            <a:r>
              <a:rPr lang="ru-RU" b="1" dirty="0" smtClean="0"/>
              <a:t>Онтология</a:t>
            </a:r>
            <a:r>
              <a:rPr lang="ru-RU" dirty="0" smtClean="0"/>
              <a:t> — это учение о бытии как таковом, раздел философии, изучающий </a:t>
            </a:r>
            <a:r>
              <a:rPr lang="ru-RU" dirty="0" err="1" smtClean="0"/>
              <a:t>фундамента-льные</a:t>
            </a:r>
            <a:r>
              <a:rPr lang="ru-RU" dirty="0" smtClean="0"/>
              <a:t> принципы бытия. В современной философии </a:t>
            </a:r>
            <a:r>
              <a:rPr lang="ru-RU" dirty="0" err="1" smtClean="0"/>
              <a:t>онто-логии</a:t>
            </a:r>
            <a:r>
              <a:rPr lang="ru-RU" dirty="0" smtClean="0"/>
              <a:t> – не только описание, но и метод исследования, основанный на связях объектов.</a:t>
            </a:r>
          </a:p>
          <a:p>
            <a:r>
              <a:rPr lang="ru-RU" dirty="0" smtClean="0"/>
              <a:t>В </a:t>
            </a:r>
            <a:r>
              <a:rPr lang="ru-RU" b="1" dirty="0" smtClean="0"/>
              <a:t>прикладной математике онтология </a:t>
            </a:r>
            <a:r>
              <a:rPr lang="ru-RU" dirty="0" smtClean="0"/>
              <a:t>– это построение концептуальной (смысловой) модели конкретной задачи или приложения. Прикладные онтологии описывают концепты, которые зависят как от онтологии задач так и от онтологии предметной области.</a:t>
            </a:r>
          </a:p>
          <a:p>
            <a:endParaRPr lang="ru-RU" b="1" dirty="0" smtClean="0"/>
          </a:p>
          <a:p>
            <a:r>
              <a:rPr lang="ru-RU" b="1" dirty="0" smtClean="0"/>
              <a:t>Пример</a:t>
            </a:r>
            <a:r>
              <a:rPr lang="ru-RU" dirty="0" smtClean="0"/>
              <a:t>. Онтология </a:t>
            </a:r>
            <a:r>
              <a:rPr lang="ru-RU" b="1" dirty="0" err="1" smtClean="0"/>
              <a:t>Plinus</a:t>
            </a:r>
            <a:r>
              <a:rPr lang="ru-RU" dirty="0" smtClean="0"/>
              <a:t>. Целью проекта является </a:t>
            </a:r>
            <a:r>
              <a:rPr lang="ru-RU" dirty="0" err="1" smtClean="0"/>
              <a:t>полу-автоматическое</a:t>
            </a:r>
            <a:r>
              <a:rPr lang="ru-RU" dirty="0" smtClean="0"/>
              <a:t> извлечение знаний из текстов на </a:t>
            </a:r>
            <a:r>
              <a:rPr lang="ru-RU" dirty="0" err="1" smtClean="0"/>
              <a:t>естест-венном</a:t>
            </a:r>
            <a:r>
              <a:rPr lang="ru-RU" dirty="0" smtClean="0"/>
              <a:t> языке, в частности, литературы о механических свойствах керамических материалов.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b="1" dirty="0" smtClean="0"/>
              <a:t>Тексты по керамике</a:t>
            </a:r>
            <a:r>
              <a:rPr lang="ru-RU" dirty="0" smtClean="0"/>
              <a:t> охватывают широкий диапазон понятий о керамике, требуется множество онтологий для охвата таких тем, как керамические материалы, их свойства, технологии изготовления, способы обработки, описание различных дефектов изделий и материалов (трещины, поры, хрупкость, термостойкость, …).</a:t>
            </a:r>
          </a:p>
          <a:p>
            <a:pPr>
              <a:buNone/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  <p:pic>
        <p:nvPicPr>
          <p:cNvPr id="66562" name="Picture 2" descr="http://park-prestij.ru/d/39491/d/amfora-ostraya-mean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6035" y="3714416"/>
            <a:ext cx="4613683" cy="3072170"/>
          </a:xfrm>
          <a:prstGeom prst="rect">
            <a:avLst/>
          </a:prstGeom>
          <a:noFill/>
        </p:spPr>
      </p:pic>
      <p:pic>
        <p:nvPicPr>
          <p:cNvPr id="66564" name="Picture 4" descr="http://classconnection.s3.amazonaws.com/940/flashcards/1371940/jpg/ajax___achilles_1-14156EC512D5C425E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18058"/>
            <a:ext cx="2928958" cy="4039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Классификация корпуса текстов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000772"/>
          </a:xfrm>
        </p:spPr>
        <p:txBody>
          <a:bodyPr/>
          <a:lstStyle/>
          <a:p>
            <a:r>
              <a:rPr lang="ru-RU" dirty="0" smtClean="0"/>
              <a:t>Всем известны кодировки символов </a:t>
            </a:r>
            <a:r>
              <a:rPr lang="en-US" b="1" dirty="0" smtClean="0"/>
              <a:t>ASCII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unicode</a:t>
            </a:r>
            <a:r>
              <a:rPr lang="en-US" dirty="0" smtClean="0"/>
              <a:t>. </a:t>
            </a:r>
            <a:r>
              <a:rPr lang="ru-RU" dirty="0" smtClean="0"/>
              <a:t>Текст закодирован бинарной последовательностью, но эта только кодировка, которая ничего не говорит о смысле текста.</a:t>
            </a:r>
          </a:p>
          <a:p>
            <a:r>
              <a:rPr lang="ru-RU" dirty="0" smtClean="0"/>
              <a:t>Можно </a:t>
            </a:r>
            <a:r>
              <a:rPr lang="ru-RU" b="1" dirty="0" smtClean="0"/>
              <a:t>кодировать числами лексемы</a:t>
            </a:r>
            <a:r>
              <a:rPr lang="ru-RU" dirty="0" smtClean="0"/>
              <a:t>, если рассматривать все лексемы естественного языка, то получится самое </a:t>
            </a:r>
            <a:r>
              <a:rPr lang="ru-RU" dirty="0" err="1" smtClean="0"/>
              <a:t>ма-лое</a:t>
            </a:r>
            <a:r>
              <a:rPr lang="ru-RU" dirty="0" smtClean="0"/>
              <a:t> около 100 тыс. лексем, для многих предметных </a:t>
            </a:r>
            <a:r>
              <a:rPr lang="ru-RU" dirty="0" err="1" smtClean="0"/>
              <a:t>облас-тей</a:t>
            </a:r>
            <a:r>
              <a:rPr lang="ru-RU" dirty="0" smtClean="0"/>
              <a:t> достаточно 30 – 50 тыс. лексем. Для бытового общения можно обойтись 500 лексемами.</a:t>
            </a:r>
          </a:p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err="1" smtClean="0"/>
              <a:t>стр</a:t>
            </a:r>
            <a:r>
              <a:rPr lang="ru-RU" dirty="0" smtClean="0"/>
              <a:t> А4 текста шрифтом </a:t>
            </a:r>
            <a:r>
              <a:rPr lang="en-US" b="1" dirty="0" err="1" smtClean="0"/>
              <a:t>ariel</a:t>
            </a:r>
            <a:r>
              <a:rPr lang="en-US" b="1" dirty="0" smtClean="0"/>
              <a:t> 12p</a:t>
            </a:r>
            <a:r>
              <a:rPr lang="ru-RU" dirty="0" smtClean="0"/>
              <a:t> с одинарным </a:t>
            </a:r>
            <a:r>
              <a:rPr lang="ru-RU" dirty="0" err="1" smtClean="0"/>
              <a:t>межстроч-ным</a:t>
            </a:r>
            <a:r>
              <a:rPr lang="ru-RU" dirty="0" smtClean="0"/>
              <a:t> расстоянием содержит </a:t>
            </a:r>
            <a:r>
              <a:rPr lang="en-US" dirty="0" smtClean="0"/>
              <a:t>~250 </a:t>
            </a:r>
            <a:r>
              <a:rPr lang="ru-RU" dirty="0" smtClean="0"/>
              <a:t>английских</a:t>
            </a:r>
            <a:r>
              <a:rPr lang="en-US" dirty="0" smtClean="0"/>
              <a:t> </a:t>
            </a:r>
            <a:r>
              <a:rPr lang="ru-RU" dirty="0" smtClean="0"/>
              <a:t>слов или </a:t>
            </a:r>
            <a:r>
              <a:rPr lang="en-US" dirty="0" smtClean="0"/>
              <a:t>~210 </a:t>
            </a:r>
            <a:r>
              <a:rPr lang="ru-RU" dirty="0" smtClean="0"/>
              <a:t>русских. То есть 100000 слов – это 400 – 480 </a:t>
            </a:r>
            <a:r>
              <a:rPr lang="ru-RU" dirty="0" err="1" smtClean="0"/>
              <a:t>стр</a:t>
            </a:r>
            <a:r>
              <a:rPr lang="ru-RU" dirty="0" smtClean="0"/>
              <a:t> текста.</a:t>
            </a:r>
          </a:p>
          <a:p>
            <a:r>
              <a:rPr lang="ru-RU" dirty="0" smtClean="0"/>
              <a:t>Самый простой способ кодировки текста лексемами: </a:t>
            </a:r>
            <a:r>
              <a:rPr lang="ru-RU" dirty="0" err="1" smtClean="0"/>
              <a:t>соз-дать</a:t>
            </a:r>
            <a:r>
              <a:rPr lang="ru-RU" dirty="0" smtClean="0"/>
              <a:t> словарь лексем, которые содержатся в тексте и </a:t>
            </a:r>
            <a:r>
              <a:rPr lang="ru-RU" dirty="0" err="1" smtClean="0"/>
              <a:t>заме-нить</a:t>
            </a:r>
            <a:r>
              <a:rPr lang="ru-RU" dirty="0" smtClean="0"/>
              <a:t> на </a:t>
            </a:r>
            <a:r>
              <a:rPr lang="ru-RU" b="1" dirty="0" smtClean="0"/>
              <a:t>порядковые номера лексем в словаре</a:t>
            </a:r>
            <a:r>
              <a:rPr lang="ru-RU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Для решения задачи классификации текстов из корпуса текстов будем применять не тезаурусы, а более простые конструкции – наборы ключевых слов.</a:t>
            </a:r>
          </a:p>
          <a:p>
            <a:r>
              <a:rPr lang="ru-RU" dirty="0" smtClean="0"/>
              <a:t> </a:t>
            </a:r>
          </a:p>
          <a:p>
            <a:r>
              <a:rPr lang="ru-RU" b="1" dirty="0" smtClean="0"/>
              <a:t>Задание по задаче 4 контрольной работы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Выбрать корпус текстов-документов в количестве около 20 по 5-6 страниц формата А4 шрифта размером 12-14р. Желательно выбрать эти тексты из описаний патентов или изобретений по 3-м научно-техническим направлениям.</a:t>
            </a:r>
          </a:p>
          <a:p>
            <a:r>
              <a:rPr lang="ru-RU" dirty="0" smtClean="0"/>
              <a:t>Разделить корпус документов на 3 класса по ключевым лексемам научно-технических направлений.</a:t>
            </a:r>
          </a:p>
          <a:p>
            <a:endParaRPr lang="ru-RU" dirty="0" smtClean="0"/>
          </a:p>
          <a:p>
            <a:r>
              <a:rPr lang="ru-RU" b="1" dirty="0" smtClean="0"/>
              <a:t>Указания по решению задачи 4.</a:t>
            </a:r>
          </a:p>
          <a:p>
            <a:r>
              <a:rPr lang="ru-RU" dirty="0" smtClean="0"/>
              <a:t>Выбрать документы для классификации. Создать наборы ключевых лексем по каждому направлению, около 50 ключей, среди них не должно быть общих слов и</a:t>
            </a:r>
          </a:p>
          <a:p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выражений типа «решить», «создать», «хороший» и т.п.</a:t>
            </a:r>
          </a:p>
          <a:p>
            <a:r>
              <a:rPr lang="ru-RU" dirty="0" smtClean="0"/>
              <a:t>Для каждого документа создать 3-х мерный вектор-индикатор. 1-я компонента этого вектора равна количеству лексем из 1-го набора ключей, встретившихся в данном документе. Например, если в документе оказалось 100 лексем из 1-го набора ключей, то 1-я компонента вектора равна 100. Может быть и так, что это слово «хладагент», встретившееся 100 раз, а других лексем из 1-го набора ключей в этом документе нет. </a:t>
            </a:r>
          </a:p>
          <a:p>
            <a:r>
              <a:rPr lang="ru-RU" dirty="0" smtClean="0"/>
              <a:t>Аналогично строятся 2 другие компоненты, таким образом получается множество характеристических векторов, их размерность 3, их количество равно числу документов в корпусе. </a:t>
            </a:r>
          </a:p>
          <a:p>
            <a:r>
              <a:rPr lang="ru-RU" dirty="0" smtClean="0"/>
              <a:t>Методом </a:t>
            </a:r>
            <a:r>
              <a:rPr lang="en-US" dirty="0" smtClean="0"/>
              <a:t>k-</a:t>
            </a:r>
            <a:r>
              <a:rPr lang="ru-RU" dirty="0" smtClean="0"/>
              <a:t>средних разделить векторы, и соответственно документы на 3 класса.</a:t>
            </a:r>
          </a:p>
          <a:p>
            <a:r>
              <a:rPr lang="ru-RU" dirty="0" smtClean="0"/>
              <a:t>Пояснить результат и представить 3-х мерную картинку результата.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49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Выбрать тексты-документы самостоятельно, разумно скопировать несколько страниц описаний патентов на изобретения, удалить рисунки, должно получиться 5-6 страниц. </a:t>
            </a:r>
          </a:p>
          <a:p>
            <a:r>
              <a:rPr lang="ru-RU" dirty="0" smtClean="0"/>
              <a:t>Самостоятельно выбрать ключевые слова по научно-техническому направлению документа. </a:t>
            </a:r>
          </a:p>
          <a:p>
            <a:r>
              <a:rPr lang="ru-RU" dirty="0" smtClean="0"/>
              <a:t>При проверке текстов удалять переносы, «склеивая» слово. При проверки слов на совпадение сравнивать слова без окончаний, то есть игнорировать склонения слов.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корпуса текстов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21443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Метрика на элементах выборки.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2. Взвешенное евклидово расстояние определяется </a:t>
            </a:r>
            <a:r>
              <a:rPr lang="ru-RU" dirty="0" err="1" smtClean="0"/>
              <a:t>выра-жением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00288" y="1500188"/>
          <a:ext cx="3975100" cy="1071562"/>
        </p:xfrm>
        <a:graphic>
          <a:graphicData uri="http://schemas.openxmlformats.org/presentationml/2006/ole">
            <p:oleObj spid="_x0000_s22530" name="Формула" r:id="rId3" imgW="2781000" imgH="749160" progId="Equation.3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786058"/>
            <a:ext cx="914400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Оно применяется в тех случаях, когда каждому признаку удается приписать некоторый вес, пропорциональный степени важности признака в задаче. </a:t>
            </a:r>
          </a:p>
          <a:p>
            <a:pPr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Определение весов связано с дополнительными </a:t>
            </a:r>
            <a:r>
              <a:rPr lang="ru-RU" sz="2400" b="0" dirty="0" err="1" smtClean="0">
                <a:latin typeface="+mn-lt"/>
                <a:cs typeface="+mn-cs"/>
              </a:rPr>
              <a:t>иссле-дованиями</a:t>
            </a:r>
            <a:r>
              <a:rPr lang="ru-RU" sz="2400" b="0" dirty="0" smtClean="0">
                <a:latin typeface="+mn-lt"/>
                <a:cs typeface="+mn-cs"/>
              </a:rPr>
              <a:t>, например с опросом экспертов. Определение весов исследователем только по выборке может привести к ложным выводам.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Так как тексты охватывают широкий диапазон понятий о керамике, то требуется множество интегрированных По русским толковым словарям не очень понятно, как лучше представить значения</a:t>
            </a:r>
          </a:p>
          <a:p>
            <a:r>
              <a:rPr lang="ru-RU" dirty="0" smtClean="0"/>
              <a:t>слова </a:t>
            </a:r>
            <a:r>
              <a:rPr lang="ru-RU" i="1" dirty="0" smtClean="0"/>
              <a:t>масло, как они представлены в словосочетаниях сливочное масло, растительное</a:t>
            </a:r>
          </a:p>
          <a:p>
            <a:r>
              <a:rPr lang="ru-RU" i="1" dirty="0" smtClean="0"/>
              <a:t>масло, минеральное масло, топленое масло.</a:t>
            </a:r>
          </a:p>
          <a:p>
            <a:r>
              <a:rPr lang="ru-RU" dirty="0" smtClean="0"/>
              <a:t>Русскоязычные толковые словари (Словарь Ефремовой, БТС, словарь Ожегова)</a:t>
            </a:r>
          </a:p>
          <a:p>
            <a:r>
              <a:rPr lang="ru-RU" dirty="0" smtClean="0"/>
              <a:t>подразделяют значения по признаку использования или неиспользования в пищу. Словарь</a:t>
            </a:r>
          </a:p>
          <a:p>
            <a:r>
              <a:rPr lang="ru-RU" dirty="0" smtClean="0"/>
              <a:t>Ефремовой выделяет два </a:t>
            </a:r>
            <a:r>
              <a:rPr lang="ru-RU" dirty="0" err="1" smtClean="0"/>
              <a:t>подзначения</a:t>
            </a:r>
            <a:r>
              <a:rPr lang="ru-RU" dirty="0" smtClean="0"/>
              <a:t> в одном значении по признаку использования или</a:t>
            </a:r>
          </a:p>
          <a:p>
            <a:r>
              <a:rPr lang="ru-RU" dirty="0" smtClean="0"/>
              <a:t>неиспользования в пище:</a:t>
            </a:r>
          </a:p>
          <a:p>
            <a:r>
              <a:rPr lang="ru-RU" i="1" dirty="0" smtClean="0"/>
              <a:t>1.1) Жидкое или твердое жировое вещество, искусственно добываемое из веществ</a:t>
            </a:r>
          </a:p>
          <a:p>
            <a:r>
              <a:rPr lang="ru-RU" i="1" dirty="0" smtClean="0"/>
              <a:t>растительного, минерального или животного происхождения.</a:t>
            </a:r>
          </a:p>
          <a:p>
            <a:r>
              <a:rPr lang="ru-RU" i="1" dirty="0" smtClean="0"/>
              <a:t>2) Пищевой продукт животного или растительного происхождения.</a:t>
            </a:r>
          </a:p>
          <a:p>
            <a:r>
              <a:rPr lang="ru-RU" dirty="0" smtClean="0"/>
              <a:t>Словарь (Ожегов, Шведова, 1995) выделяет по тому же признаку два отдельных</a:t>
            </a:r>
          </a:p>
          <a:p>
            <a:r>
              <a:rPr lang="ru-RU" dirty="0" smtClean="0"/>
              <a:t>значения. Словосочетания </a:t>
            </a:r>
            <a:r>
              <a:rPr lang="ru-RU" i="1" dirty="0" smtClean="0"/>
              <a:t>сливочное масло, животное масло указываются как примеры к</a:t>
            </a:r>
          </a:p>
          <a:p>
            <a:r>
              <a:rPr lang="ru-RU" dirty="0" smtClean="0"/>
              <a:t>первому значению, а словосочетание </a:t>
            </a:r>
            <a:r>
              <a:rPr lang="ru-RU" i="1" dirty="0" smtClean="0"/>
              <a:t>бить масло – ко второму значению.</a:t>
            </a:r>
          </a:p>
          <a:p>
            <a:r>
              <a:rPr lang="ru-RU" dirty="0" smtClean="0"/>
              <a:t>Словарь (БТС, 1998) также выделяет два </a:t>
            </a:r>
            <a:r>
              <a:rPr lang="ru-RU" dirty="0" err="1" smtClean="0"/>
              <a:t>подзначения</a:t>
            </a:r>
            <a:r>
              <a:rPr lang="ru-RU" dirty="0" smtClean="0"/>
              <a:t>. Второе </a:t>
            </a:r>
            <a:r>
              <a:rPr lang="ru-RU" dirty="0" err="1" smtClean="0"/>
              <a:t>подзначение</a:t>
            </a:r>
            <a:endParaRPr lang="ru-RU" dirty="0" smtClean="0"/>
          </a:p>
          <a:p>
            <a:r>
              <a:rPr lang="ru-RU" dirty="0" smtClean="0"/>
              <a:t>несколько отличается и выглядит так:</a:t>
            </a:r>
          </a:p>
          <a:p>
            <a:r>
              <a:rPr lang="ru-RU" i="1" dirty="0" smtClean="0"/>
              <a:t>Пищевой продукт, получаемый путем сбивания сливок; сливочное масло.</a:t>
            </a:r>
          </a:p>
          <a:p>
            <a:r>
              <a:rPr lang="ru-RU" smtClean="0"/>
              <a:t>Причем словосочетание </a:t>
            </a:r>
            <a:r>
              <a:rPr lang="ru-RU" i="1" smtClean="0"/>
              <a:t>топленое </a:t>
            </a: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51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357937"/>
          </a:xfrm>
        </p:spPr>
        <p:txBody>
          <a:bodyPr/>
          <a:lstStyle/>
          <a:p>
            <a:r>
              <a:rPr lang="ru-RU" dirty="0" smtClean="0"/>
              <a:t>Наиболее простой мерой близости двух документов представляется мера совпадения множеств термов документов, известная так же как мера </a:t>
            </a:r>
            <a:r>
              <a:rPr lang="ru-RU" dirty="0" err="1" smtClean="0"/>
              <a:t>Джаккарда</a:t>
            </a:r>
            <a:r>
              <a:rPr lang="ru-RU" dirty="0" smtClean="0"/>
              <a:t> (</a:t>
            </a:r>
            <a:r>
              <a:rPr lang="ru-RU" dirty="0" err="1" smtClean="0"/>
              <a:t>Jaccard</a:t>
            </a:r>
            <a:r>
              <a:rPr lang="ru-RU" dirty="0" smtClean="0"/>
              <a:t>) [17]. Эта мера определяется как A B A B </a:t>
            </a:r>
            <a:r>
              <a:rPr lang="ru-RU" dirty="0" err="1" smtClean="0"/>
              <a:t>Sim</a:t>
            </a:r>
            <a:r>
              <a:rPr lang="ru-RU" dirty="0" smtClean="0"/>
              <a:t>   = где A и B – множества термов, входящих в текстовые документы. Из формулы видно, что мера принимает значения от 0 до 1 и достигает максимума при полном совпадении двух множеств. Данная мера чрезвычайно проста, однако содержит ряд недостатков. Выделим два из них. Во-первых, мера не учитывает разницу в размере сравниваемых документов, а во-вторых, при ее вычислении не используется информация о частоте употребления термов, составляющих документы. Нами было рассмотрено несколько алгоритмов, использующих эту меру: </a:t>
            </a:r>
            <a:r>
              <a:rPr lang="ru-RU" dirty="0" err="1" smtClean="0"/>
              <a:t>Story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, </a:t>
            </a:r>
            <a:r>
              <a:rPr lang="ru-RU" dirty="0" err="1" smtClean="0"/>
              <a:t>Story</a:t>
            </a:r>
            <a:r>
              <a:rPr lang="ru-RU" dirty="0" smtClean="0"/>
              <a:t> </a:t>
            </a:r>
            <a:r>
              <a:rPr lang="ru-RU" dirty="0" err="1" smtClean="0"/>
              <a:t>Minimal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, </a:t>
            </a:r>
            <a:r>
              <a:rPr lang="ru-RU" dirty="0" err="1" smtClean="0"/>
              <a:t>Subject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, </a:t>
            </a:r>
            <a:r>
              <a:rPr lang="ru-RU" dirty="0" err="1" smtClean="0"/>
              <a:t>Named</a:t>
            </a:r>
            <a:r>
              <a:rPr lang="ru-RU" dirty="0" smtClean="0"/>
              <a:t> </a:t>
            </a:r>
            <a:r>
              <a:rPr lang="ru-RU" dirty="0" err="1" smtClean="0"/>
              <a:t>Entities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, а также аналогичная мера </a:t>
            </a:r>
            <a:r>
              <a:rPr lang="ru-RU" dirty="0" err="1" smtClean="0"/>
              <a:t>Sub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. Алгоритм </a:t>
            </a:r>
            <a:r>
              <a:rPr lang="ru-RU" dirty="0" err="1" smtClean="0"/>
              <a:t>Story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 вычисляет расстояние от нового документа до кластера как максимальное значение меры </a:t>
            </a:r>
            <a:r>
              <a:rPr lang="ru-RU" dirty="0" err="1" smtClean="0"/>
              <a:t>Джаккарда</a:t>
            </a:r>
            <a:r>
              <a:rPr lang="ru-RU" dirty="0" smtClean="0"/>
              <a:t>, вычисленное для нового сообщения и документов кластера. </a:t>
            </a:r>
            <a:r>
              <a:rPr lang="ru-RU" dirty="0" err="1" smtClean="0"/>
              <a:t>Story</a:t>
            </a:r>
            <a:r>
              <a:rPr lang="ru-RU" dirty="0" smtClean="0"/>
              <a:t> </a:t>
            </a:r>
            <a:r>
              <a:rPr lang="ru-RU" dirty="0" err="1" smtClean="0"/>
              <a:t>Minimal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 так же использует меру </a:t>
            </a:r>
            <a:r>
              <a:rPr lang="ru-RU" dirty="0" err="1" smtClean="0"/>
              <a:t>Джаккарда</a:t>
            </a:r>
            <a:r>
              <a:rPr lang="ru-RU" dirty="0" smtClean="0"/>
              <a:t>, однако в качестве расстояния до кластера принимается минимальное значение меры, вычисленное для нового новостного сообщения и документов кластера. Алгоритм </a:t>
            </a:r>
            <a:r>
              <a:rPr lang="ru-RU" dirty="0" err="1" smtClean="0"/>
              <a:t>Subject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 аналогичен </a:t>
            </a:r>
            <a:r>
              <a:rPr lang="ru-RU" dirty="0" err="1" smtClean="0"/>
              <a:t>Story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, но при вычислении меры использует только информацию заголовков. В задачах, связанных с обработкой новостного потока и в первую очередь в задачах идентификации новых событий часто применяются методы, анализирующие множества именованных сущностей, присутствующих в документе [6]. Для упрощения задачи в нашем алгоритме </a:t>
            </a:r>
            <a:r>
              <a:rPr lang="ru-RU" dirty="0" err="1" smtClean="0"/>
              <a:t>Named</a:t>
            </a:r>
            <a:r>
              <a:rPr lang="ru-RU" dirty="0" smtClean="0"/>
              <a:t> </a:t>
            </a:r>
            <a:r>
              <a:rPr lang="ru-RU" dirty="0" err="1" smtClean="0"/>
              <a:t>Entities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 идентификаторами считались любые термы, начинающиеся с заглавной буквы. В качестве меры близости множеств именованных сущностей использовалась мера </a:t>
            </a:r>
            <a:r>
              <a:rPr lang="ru-RU" dirty="0" err="1" smtClean="0"/>
              <a:t>Джаккарда</a:t>
            </a:r>
            <a:r>
              <a:rPr lang="ru-RU" dirty="0" smtClean="0"/>
              <a:t>. Для новостных сюжетов характерно, что в ходе развития событий более ранние сообщения агрегируются более поздними. Для проверки этой гипотезы была введена мера </a:t>
            </a:r>
            <a:r>
              <a:rPr lang="ru-RU" dirty="0" err="1" smtClean="0"/>
              <a:t>Sub</a:t>
            </a:r>
            <a:r>
              <a:rPr lang="ru-RU" dirty="0" smtClean="0"/>
              <a:t> </a:t>
            </a:r>
            <a:r>
              <a:rPr lang="ru-RU" dirty="0" err="1" smtClean="0"/>
              <a:t>Similarity</a:t>
            </a:r>
            <a:r>
              <a:rPr lang="ru-RU" dirty="0" smtClean="0"/>
              <a:t>, определяющаяся как отношение мощности пересечения множеств термов к мощности наименьшего множества [2]: </a:t>
            </a:r>
            <a:r>
              <a:rPr lang="ru-RU" dirty="0" err="1" smtClean="0"/>
              <a:t>SubSim=</a:t>
            </a:r>
            <a:r>
              <a:rPr lang="ru-RU" dirty="0" smtClean="0"/>
              <a:t> ∣ A∩B∣ </a:t>
            </a:r>
            <a:r>
              <a:rPr lang="ru-RU" dirty="0" err="1" smtClean="0"/>
              <a:t>min</a:t>
            </a:r>
            <a:r>
              <a:rPr lang="ru-RU" dirty="0" smtClean="0"/>
              <a:t> ∣A∣,∣B∣ Описанная мера показывает, насколько одно новостное сообщение включается в другое. Расстояние от документа до кластера в алгоритме</a:t>
            </a: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0"/>
            <a:ext cx="82296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 </a:t>
            </a: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Кластеризация данных.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85737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Метрика на элементах выборки.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3. Квадрат евклидова расстояния. Для придания б</a:t>
            </a:r>
            <a:r>
              <a:rPr lang="ru-RU" b="1" dirty="0" smtClean="0"/>
              <a:t>о</a:t>
            </a:r>
            <a:r>
              <a:rPr lang="ru-RU" dirty="0" smtClean="0"/>
              <a:t>льших весов расстояниям между более отдаленными друг от друга объектами можем воспользоваться квадратом евклидова расстояния.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600325" y="2286000"/>
          <a:ext cx="3305175" cy="1017588"/>
        </p:xfrm>
        <a:graphic>
          <a:graphicData uri="http://schemas.openxmlformats.org/presentationml/2006/ole">
            <p:oleObj spid="_x0000_s21506" name="Формула" r:id="rId3" imgW="2311200" imgH="711000" progId="Equation.3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571876"/>
            <a:ext cx="91440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В формулу можно добавить веса. Применяется такая метрика редко. 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185737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Метрика на элементах выборки.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4. </a:t>
            </a:r>
            <a:r>
              <a:rPr lang="ru-RU" b="1" dirty="0" smtClean="0"/>
              <a:t>Манхэттенское</a:t>
            </a:r>
            <a:r>
              <a:rPr lang="ru-RU" dirty="0" smtClean="0"/>
              <a:t> расстояние (</a:t>
            </a:r>
            <a:r>
              <a:rPr lang="ru-RU" dirty="0" err="1" smtClean="0"/>
              <a:t>расстояние</a:t>
            </a:r>
            <a:r>
              <a:rPr lang="ru-RU" dirty="0" smtClean="0"/>
              <a:t> городских </a:t>
            </a:r>
            <a:r>
              <a:rPr lang="ru-RU" dirty="0" err="1" smtClean="0"/>
              <a:t>квар-талов</a:t>
            </a:r>
            <a:r>
              <a:rPr lang="ru-RU" dirty="0" smtClean="0"/>
              <a:t>), также называемое </a:t>
            </a:r>
            <a:r>
              <a:rPr lang="ru-RU" dirty="0" err="1" smtClean="0"/>
              <a:t>Хэмминговым</a:t>
            </a:r>
            <a:r>
              <a:rPr lang="ru-RU" dirty="0" smtClean="0"/>
              <a:t> или Сити-блок расстоянием. Это расстояние рассчитывается как сумма разностей по координатам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786050" y="2428868"/>
          <a:ext cx="2959100" cy="909638"/>
        </p:xfrm>
        <a:graphic>
          <a:graphicData uri="http://schemas.openxmlformats.org/presentationml/2006/ole">
            <p:oleObj spid="_x0000_s23554" name="Формула" r:id="rId4" imgW="2070000" imgH="634680" progId="Equation.3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500438"/>
            <a:ext cx="91440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В большинстве случаев эта норма приводит к результатам, подобным расчетам расстояния евклидова расстояния. </a:t>
            </a:r>
            <a:r>
              <a:rPr lang="ru-RU" sz="2400" b="0" dirty="0" err="1" smtClean="0">
                <a:latin typeface="+mn-lt"/>
                <a:cs typeface="+mn-cs"/>
              </a:rPr>
              <a:t>Од-нако</a:t>
            </a:r>
            <a:r>
              <a:rPr lang="ru-RU" sz="2400" b="0" dirty="0" smtClean="0">
                <a:latin typeface="+mn-lt"/>
                <a:cs typeface="+mn-cs"/>
              </a:rPr>
              <a:t> при использовании этой меры влияние отдельных </a:t>
            </a:r>
            <a:r>
              <a:rPr lang="ru-RU" sz="2400" b="0" dirty="0" err="1" smtClean="0">
                <a:latin typeface="+mn-lt"/>
                <a:cs typeface="+mn-cs"/>
              </a:rPr>
              <a:t>вы-бросов</a:t>
            </a:r>
            <a:r>
              <a:rPr lang="ru-RU" sz="2400" b="0" dirty="0" smtClean="0">
                <a:latin typeface="+mn-lt"/>
                <a:cs typeface="+mn-cs"/>
              </a:rPr>
              <a:t> меньше, чем при использовании евклидова </a:t>
            </a:r>
            <a:r>
              <a:rPr lang="ru-RU" sz="2400" b="0" dirty="0" err="1" smtClean="0">
                <a:latin typeface="+mn-lt"/>
                <a:cs typeface="+mn-cs"/>
              </a:rPr>
              <a:t>расстоя-ния</a:t>
            </a:r>
            <a:r>
              <a:rPr lang="ru-RU" sz="2400" b="0" dirty="0" smtClean="0">
                <a:latin typeface="+mn-lt"/>
                <a:cs typeface="+mn-cs"/>
              </a:rPr>
              <a:t>, поскольку здесь координаты не возводятся в квадрат.</a:t>
            </a:r>
          </a:p>
          <a:p>
            <a:pPr>
              <a:spcBef>
                <a:spcPts val="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r>
              <a:rPr lang="ru-RU" sz="2400" b="0" dirty="0" smtClean="0">
                <a:latin typeface="+mn-lt"/>
                <a:cs typeface="+mn-cs"/>
              </a:rPr>
              <a:t>Метрика </a:t>
            </a:r>
            <a:r>
              <a:rPr lang="el-GR" sz="2400" i="1" dirty="0" smtClean="0">
                <a:latin typeface="+mn-lt"/>
                <a:cs typeface="+mn-cs"/>
              </a:rPr>
              <a:t>ρ</a:t>
            </a:r>
            <a:r>
              <a:rPr lang="ru-RU" sz="2400" i="1" baseline="-25000" dirty="0" smtClean="0">
                <a:latin typeface="+mn-lt"/>
                <a:cs typeface="+mn-cs"/>
              </a:rPr>
              <a:t>М</a:t>
            </a:r>
            <a:r>
              <a:rPr lang="ru-RU" sz="2400" b="0" dirty="0" smtClean="0">
                <a:latin typeface="+mn-lt"/>
                <a:cs typeface="+mn-cs"/>
              </a:rPr>
              <a:t>  часто используется как мера различия </a:t>
            </a:r>
            <a:r>
              <a:rPr lang="ru-RU" sz="2400" b="0" dirty="0" err="1" smtClean="0">
                <a:latin typeface="+mn-lt"/>
                <a:cs typeface="+mn-cs"/>
              </a:rPr>
              <a:t>объек-тов</a:t>
            </a:r>
            <a:r>
              <a:rPr lang="ru-RU" sz="2400" b="0" dirty="0" smtClean="0">
                <a:latin typeface="+mn-lt"/>
                <a:cs typeface="+mn-cs"/>
              </a:rPr>
              <a:t>, задаваемых дихотомическими (компоненты </a:t>
            </a:r>
            <a:r>
              <a:rPr lang="ru-RU" sz="2400" dirty="0" smtClean="0">
                <a:latin typeface="+mn-lt"/>
                <a:cs typeface="+mn-cs"/>
              </a:rPr>
              <a:t>0 или 1</a:t>
            </a:r>
            <a:r>
              <a:rPr lang="ru-RU" sz="2400" b="0" dirty="0" smtClean="0">
                <a:latin typeface="+mn-lt"/>
                <a:cs typeface="+mn-cs"/>
              </a:rPr>
              <a:t>) признаками. Отсюда имя Хемминга.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00077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Метрика на кластере, построенном по выборке.</a:t>
            </a:r>
          </a:p>
          <a:p>
            <a:r>
              <a:rPr lang="ru-RU" dirty="0" smtClean="0"/>
              <a:t>Если выборка разделена на подмножество однородных в некотором смысле групп, то такие группы называются </a:t>
            </a:r>
            <a:r>
              <a:rPr lang="ru-RU" b="1" dirty="0" smtClean="0"/>
              <a:t>кластерами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Пример. Библиотечный каталог книг.</a:t>
            </a:r>
          </a:p>
          <a:p>
            <a:r>
              <a:rPr lang="ru-RU" dirty="0" smtClean="0"/>
              <a:t>Кластеры могут пересекаться по некоторым элементам. Так книга в зависимости от содержания может быть в разделе «философия» и в разделе «математика».</a:t>
            </a:r>
          </a:p>
          <a:p>
            <a:r>
              <a:rPr lang="ru-RU" dirty="0" smtClean="0"/>
              <a:t>При кластеризации элементов некоторые из них могут быть признаны выбросами и удалены из выборки.</a:t>
            </a:r>
          </a:p>
          <a:p>
            <a:r>
              <a:rPr lang="ru-RU" dirty="0" smtClean="0"/>
              <a:t>В большинстве случаев кластеры не пересекаются и их объединение дает исходную выборку.</a:t>
            </a:r>
          </a:p>
          <a:p>
            <a:r>
              <a:rPr lang="ru-RU" dirty="0" smtClean="0"/>
              <a:t>Кластеризацию выборки можно оценить численным </a:t>
            </a:r>
            <a:r>
              <a:rPr lang="ru-RU" dirty="0" err="1" smtClean="0"/>
              <a:t>срав-нением</a:t>
            </a:r>
            <a:r>
              <a:rPr lang="ru-RU" dirty="0" smtClean="0"/>
              <a:t> кластеров.</a:t>
            </a:r>
          </a:p>
          <a:p>
            <a:r>
              <a:rPr lang="ru-RU" dirty="0" smtClean="0"/>
              <a:t>Существует много методов сравнения полученной </a:t>
            </a:r>
            <a:r>
              <a:rPr lang="ru-RU" dirty="0" err="1" smtClean="0"/>
              <a:t>клас-теризации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367254F-A5D9-438F-8AFF-FAEA7DF85910}" type="slidenum">
              <a:rPr lang="ru-RU" altLang="en-US" sz="1200">
                <a:latin typeface="+mj-lt"/>
              </a:rPr>
              <a:pPr>
                <a:defRPr/>
              </a:pPr>
              <a:t>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571500"/>
          </a:xfrm>
        </p:spPr>
        <p:txBody>
          <a:bodyPr anchor="t"/>
          <a:lstStyle/>
          <a:p>
            <a:pPr eaLnBrk="1" hangingPunct="1"/>
            <a:r>
              <a:rPr lang="en-US" dirty="0" smtClean="0"/>
              <a:t>10. </a:t>
            </a:r>
            <a:r>
              <a:rPr lang="ru-RU" dirty="0" smtClean="0"/>
              <a:t>Кластеризация данных.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63"/>
            <a:ext cx="9144000" cy="600077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Кластеризацию можно сравнить </a:t>
            </a:r>
            <a:r>
              <a:rPr lang="ru-RU" dirty="0" smtClean="0"/>
              <a:t>следующими </a:t>
            </a:r>
            <a:r>
              <a:rPr lang="ru-RU" dirty="0" err="1" smtClean="0"/>
              <a:t>критери-ями</a:t>
            </a:r>
            <a:r>
              <a:rPr lang="ru-RU" dirty="0" smtClean="0"/>
              <a:t>: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- наименьшее/ наибольшее расстояние между кластерами, вычисляемое как минимум/ максимум расстояния между элементами кластеров;</a:t>
            </a:r>
          </a:p>
          <a:p>
            <a:r>
              <a:rPr lang="ru-RU" dirty="0" smtClean="0"/>
              <a:t>- наименьшее/ наибольшее расстояние между центрами кластеров.</a:t>
            </a:r>
          </a:p>
          <a:p>
            <a:r>
              <a:rPr lang="ru-RU" dirty="0" smtClean="0"/>
              <a:t>И множество других критериев, источником которых является поставленная задача.</a:t>
            </a:r>
          </a:p>
          <a:p>
            <a:endParaRPr lang="ru-RU" dirty="0" smtClean="0"/>
          </a:p>
          <a:p>
            <a:r>
              <a:rPr lang="ru-RU" dirty="0" smtClean="0"/>
              <a:t>То есть, </a:t>
            </a:r>
            <a:r>
              <a:rPr lang="ru-RU" b="1" dirty="0" smtClean="0"/>
              <a:t>критерий качества выполненной кластеризации определяется поставленной задачей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786190"/>
            <a:ext cx="914400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Другая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Theme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Другая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Theme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Другая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6518</TotalTime>
  <Words>3752</Words>
  <Application>Microsoft Office PowerPoint</Application>
  <PresentationFormat>Экран (4:3)</PresentationFormat>
  <Paragraphs>389</Paragraphs>
  <Slides>51</Slides>
  <Notes>17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5" baseType="lpstr">
      <vt:lpstr>Default Theme</vt:lpstr>
      <vt:lpstr>1_Default Theme</vt:lpstr>
      <vt:lpstr>2_Default Theme</vt:lpstr>
      <vt:lpstr>Формула</vt:lpstr>
      <vt:lpstr>III.Кластеризация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10. Кластеризация данных.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Классификация корпуса текстов</vt:lpstr>
      <vt:lpstr>Слайд 47</vt:lpstr>
      <vt:lpstr>Слайд 48</vt:lpstr>
      <vt:lpstr>Слайд 49</vt:lpstr>
      <vt:lpstr>Слайд 50</vt:lpstr>
      <vt:lpstr>Слайд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639</cp:revision>
  <dcterms:created xsi:type="dcterms:W3CDTF">1601-01-01T00:00:00Z</dcterms:created>
  <dcterms:modified xsi:type="dcterms:W3CDTF">2018-02-03T10:54:29Z</dcterms:modified>
</cp:coreProperties>
</file>