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21"/>
  </p:notesMasterIdLst>
  <p:sldIdLst>
    <p:sldId id="398" r:id="rId2"/>
    <p:sldId id="312" r:id="rId3"/>
    <p:sldId id="443" r:id="rId4"/>
    <p:sldId id="444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45" r:id="rId13"/>
    <p:sldId id="455" r:id="rId14"/>
    <p:sldId id="454" r:id="rId15"/>
    <p:sldId id="446" r:id="rId16"/>
    <p:sldId id="442" r:id="rId17"/>
    <p:sldId id="456" r:id="rId18"/>
    <p:sldId id="457" r:id="rId19"/>
    <p:sldId id="45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CC"/>
    <a:srgbClr val="FF0000"/>
    <a:srgbClr val="FF9999"/>
    <a:srgbClr val="FFCC99"/>
    <a:srgbClr val="BDF2FD"/>
    <a:srgbClr val="DDDDDD"/>
    <a:srgbClr val="FF9C3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845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7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15E40850-5CD6-464C-AC16-DC9950D1A1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02AA5-2D4E-4C3A-835C-EB6ACBDA51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67470-BEAD-46A9-A1EB-67D722578A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4C096-B64B-4234-BCB9-58EFB3C82E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064057-F9F3-48F9-A894-0F560F84E8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E4C4C-4E31-413F-867C-69D2E1F551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F14A0-C69F-4C1D-8860-FBD9C9FA36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CACD-17D8-4CED-8DBF-0ECCA34A69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B7EDF2-9AFE-4B92-B881-104E38C281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AFE99-A7CB-4814-9196-1688BAB295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30CDC-81DB-4EBF-B8CD-3B4D1D1D9E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0EE9C-2D26-4105-A622-1519D9D7D9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0"/>
            <a:ext cx="822960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6613"/>
            <a:ext cx="91440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7850" y="6381750"/>
            <a:ext cx="9461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cs typeface="+mn-cs"/>
              </a:defRPr>
            </a:lvl1pPr>
          </a:lstStyle>
          <a:p>
            <a:pPr>
              <a:defRPr/>
            </a:pPr>
            <a:fld id="{B323AEEA-089D-412A-A480-4F533EA50AF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pic>
        <p:nvPicPr>
          <p:cNvPr id="14341" name="Picture 4" descr="BSUIR_Logotyp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925" y="6223000"/>
            <a:ext cx="1081088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5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5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BB661BE-8AE0-4BA2-B365-EB6EDDB49AED}" type="slidenum">
              <a:rPr lang="ru-RU" altLang="en-US" sz="1200">
                <a:latin typeface="+mj-lt"/>
              </a:rPr>
              <a:pPr>
                <a:defRPr/>
              </a:pPr>
              <a:t>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9144000" cy="1412875"/>
          </a:xfrm>
        </p:spPr>
        <p:txBody>
          <a:bodyPr anchor="t"/>
          <a:lstStyle/>
          <a:p>
            <a:pPr eaLnBrk="1" hangingPunct="1"/>
            <a:r>
              <a:rPr lang="ru-RU" sz="4800" dirty="0" smtClean="0"/>
              <a:t>0</a:t>
            </a:r>
            <a:r>
              <a:rPr lang="en-US" sz="4800" dirty="0" smtClean="0"/>
              <a:t>. </a:t>
            </a:r>
            <a:r>
              <a:rPr lang="ru-RU" sz="4000" dirty="0" smtClean="0"/>
              <a:t>Введение в Системный анализ</a:t>
            </a:r>
          </a:p>
        </p:txBody>
      </p:sp>
      <p:pic>
        <p:nvPicPr>
          <p:cNvPr id="15367" name="Picture 7" descr="https://ds04.infourok.ru/uploads/ex/0e1d/00058c5c-1a576a17/img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8" y="857232"/>
            <a:ext cx="7810522" cy="5857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E161DEB1-5810-4416-BF08-5B5B97240583}" type="slidenum">
              <a:rPr lang="ru-RU" altLang="en-US" sz="1200">
                <a:latin typeface="+mj-lt"/>
              </a:rPr>
              <a:pPr>
                <a:defRPr/>
              </a:pPr>
              <a:t>10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dirty="0" smtClean="0"/>
              <a:t>0. Введение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93709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Трамвай с электрическим двигателем. </a:t>
            </a:r>
            <a:endParaRPr lang="ru-RU" sz="2800" dirty="0" smtClean="0"/>
          </a:p>
        </p:txBody>
      </p:sp>
      <p:pic>
        <p:nvPicPr>
          <p:cNvPr id="39941" name="Picture 2" descr="E:\Teaching\Anime_for_Presentations\Technics\Трамвай на пл ЯКолас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938" y="1484313"/>
            <a:ext cx="8431212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9913C4B-8B00-4E2A-B2F1-6A41624B9AD9}" type="slidenum">
              <a:rPr lang="ru-RU" altLang="en-US" sz="1200">
                <a:latin typeface="+mj-lt"/>
              </a:rPr>
              <a:pPr>
                <a:defRPr/>
              </a:pPr>
              <a:t>11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dirty="0" smtClean="0"/>
              <a:t>0. Введение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863600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Автомобиль с электрическим двигателем. </a:t>
            </a:r>
            <a:endParaRPr lang="ru-RU" sz="2800" dirty="0" smtClean="0"/>
          </a:p>
        </p:txBody>
      </p:sp>
      <p:pic>
        <p:nvPicPr>
          <p:cNvPr id="40965" name="Picture 2" descr="E:\Teaching\Anime_for_Presentations\Technics\Tesla c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" y="1450975"/>
            <a:ext cx="5310188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6" name="Picture 3" descr="E:\Teaching\Anime_for_Presentations\Technics\Tesla batteri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3500438"/>
            <a:ext cx="5900738" cy="331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3736981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Существует множество определений системы. Мы остановимся на следующем: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b="1" dirty="0" smtClean="0"/>
              <a:t>Системой называется совокупность объектов, </a:t>
            </a:r>
            <a:r>
              <a:rPr lang="ru-RU" b="1" dirty="0" err="1" smtClean="0"/>
              <a:t>находя-щихся</a:t>
            </a:r>
            <a:r>
              <a:rPr lang="ru-RU" b="1" dirty="0" smtClean="0"/>
              <a:t> в отношениях или связях друг с другом и </a:t>
            </a:r>
            <a:r>
              <a:rPr lang="ru-RU" b="1" dirty="0" err="1" smtClean="0"/>
              <a:t>образу-ющих</a:t>
            </a:r>
            <a:r>
              <a:rPr lang="ru-RU" b="1" dirty="0" smtClean="0"/>
              <a:t> целостное единство.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Если система создана человеком, то существует цель ее создание и такая система должна обладать свойством, которым по отдельности не обладают составляющие ее объекты.</a:t>
            </a:r>
          </a:p>
        </p:txBody>
      </p:sp>
      <p:pic>
        <p:nvPicPr>
          <p:cNvPr id="36866" name="Picture 2" descr="http://trustednaturalhealth.com/wp-content/uploads/2017/06/amazon-gettyimages-53131776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7801" y="4000504"/>
            <a:ext cx="4752171" cy="30246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FD1059E3-90EB-4BFB-8BCD-EA7ABB535C5E}" type="slidenum">
              <a:rPr lang="ru-RU" altLang="en-US" sz="1200">
                <a:latin typeface="+mj-lt"/>
              </a:rPr>
              <a:pPr>
                <a:defRPr/>
              </a:pPr>
              <a:t>13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2663825"/>
          </a:xfrm>
        </p:spPr>
        <p:txBody>
          <a:bodyPr/>
          <a:lstStyle/>
          <a:p>
            <a:pPr eaLnBrk="1" hangingPunct="1"/>
            <a:r>
              <a:rPr lang="ru-RU" b="1" dirty="0" smtClean="0"/>
              <a:t>Пример системы</a:t>
            </a:r>
            <a:r>
              <a:rPr lang="ru-RU" dirty="0" smtClean="0"/>
              <a:t>. Парашют = стропы + ткань. Соединенные специальным образом, они образуют новый объект – парашют со свойствами, которыми не обладают исходные предметы. Можно изучить свойства строп и ткани по отдельности (прочность, </a:t>
            </a:r>
            <a:r>
              <a:rPr lang="ru-RU" dirty="0" err="1" smtClean="0"/>
              <a:t>воздухопрони-цаемость</a:t>
            </a:r>
            <a:r>
              <a:rPr lang="ru-RU" dirty="0" smtClean="0"/>
              <a:t>, …), но существенным будет схема соединения этих компонент в систему и способ укладки парашюта.</a:t>
            </a:r>
            <a:endParaRPr lang="ru-RU" sz="2800" dirty="0" smtClean="0"/>
          </a:p>
        </p:txBody>
      </p:sp>
      <p:pic>
        <p:nvPicPr>
          <p:cNvPr id="34821" name="Picture 2" descr="D:\Teaching\CompSci_Presentations_PPT\Anime_for_Presentations\cm24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9563" y="3429000"/>
            <a:ext cx="1290637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8" descr="lt4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5876925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9" descr="lt4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275" y="4405313"/>
            <a:ext cx="144145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928926" y="0"/>
            <a:ext cx="3500462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0. Введение</a:t>
            </a:r>
            <a:endParaRPr kumimoji="0" lang="ru-RU" sz="4000" b="0" i="0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0CA1AF6-03E0-4AA0-850E-69BEFC8B0EF0}" type="slidenum">
              <a:rPr lang="ru-RU" altLang="en-US" sz="1200">
                <a:latin typeface="+mj-lt"/>
              </a:rPr>
              <a:pPr>
                <a:defRPr/>
              </a:pPr>
              <a:t>14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0"/>
            <a:ext cx="8229600" cy="549275"/>
          </a:xfrm>
        </p:spPr>
        <p:txBody>
          <a:bodyPr anchor="t"/>
          <a:lstStyle/>
          <a:p>
            <a:pPr eaLnBrk="1" hangingPunct="1"/>
            <a:r>
              <a:rPr lang="ru-RU" dirty="0" smtClean="0"/>
              <a:t>0. Введение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58324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ru-RU" smtClean="0"/>
              <a:t>  Следует заметить, что во многие изобретения используют </a:t>
            </a:r>
            <a:r>
              <a:rPr lang="ru-RU" b="1" smtClean="0"/>
              <a:t>идею синтеза системы </a:t>
            </a:r>
            <a:r>
              <a:rPr lang="ru-RU" smtClean="0"/>
              <a:t>из менее сложных компонент. Примеры: </a:t>
            </a:r>
            <a:endParaRPr lang="en-US" smtClean="0"/>
          </a:p>
          <a:p>
            <a:pPr eaLnBrk="1" hangingPunct="1"/>
            <a:r>
              <a:rPr lang="en-US" smtClean="0"/>
              <a:t>1) </a:t>
            </a:r>
            <a:r>
              <a:rPr lang="ru-RU" smtClean="0"/>
              <a:t>электрический двигатель + автомобиль —</a:t>
            </a:r>
            <a:r>
              <a:rPr lang="en-US" smtClean="0"/>
              <a:t>&gt;</a:t>
            </a:r>
            <a:r>
              <a:rPr lang="ru-RU" smtClean="0"/>
              <a:t> электро-мобиль;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en-US" smtClean="0"/>
              <a:t>2)</a:t>
            </a:r>
            <a:r>
              <a:rPr lang="ru-RU" smtClean="0"/>
              <a:t> телефона </a:t>
            </a:r>
            <a:r>
              <a:rPr lang="en-US" smtClean="0"/>
              <a:t>+</a:t>
            </a:r>
            <a:r>
              <a:rPr lang="ru-RU" smtClean="0"/>
              <a:t> радиосвязью —</a:t>
            </a:r>
            <a:r>
              <a:rPr lang="en-US" smtClean="0"/>
              <a:t>&gt;</a:t>
            </a:r>
            <a:r>
              <a:rPr lang="ru-RU" smtClean="0"/>
              <a:t> мобильная телефония;</a:t>
            </a:r>
          </a:p>
          <a:p>
            <a:pPr eaLnBrk="1" hangingPunct="1"/>
            <a:r>
              <a:rPr lang="ru-RU" smtClean="0"/>
              <a:t> </a:t>
            </a:r>
            <a:endParaRPr lang="en-US" smtClean="0"/>
          </a:p>
          <a:p>
            <a:pPr eaLnBrk="1" hangingPunct="1"/>
            <a:r>
              <a:rPr lang="ru-RU" smtClean="0"/>
              <a:t>3) установка боевой ракеты в ж</a:t>
            </a:r>
            <a:r>
              <a:rPr lang="en-US" smtClean="0"/>
              <a:t>/</a:t>
            </a:r>
            <a:r>
              <a:rPr lang="ru-RU" smtClean="0"/>
              <a:t>д вагоне —</a:t>
            </a:r>
            <a:r>
              <a:rPr lang="en-US" smtClean="0"/>
              <a:t>&gt;</a:t>
            </a:r>
            <a:r>
              <a:rPr lang="ru-RU" smtClean="0"/>
              <a:t> мобильная пусковая установка;</a:t>
            </a:r>
          </a:p>
          <a:p>
            <a:pPr eaLnBrk="1" hangingPunct="1"/>
            <a:endParaRPr lang="ru-RU" smtClean="0"/>
          </a:p>
          <a:p>
            <a:pPr eaLnBrk="1" hangingPunct="1"/>
            <a:r>
              <a:rPr lang="ru-RU" smtClean="0"/>
              <a:t>4) использование графического процессора для вычислений —</a:t>
            </a:r>
            <a:r>
              <a:rPr lang="en-US" smtClean="0"/>
              <a:t>&gt;</a:t>
            </a:r>
            <a:r>
              <a:rPr lang="ru-RU" smtClean="0"/>
              <a:t> технология </a:t>
            </a:r>
            <a:r>
              <a:rPr lang="en-US" smtClean="0"/>
              <a:t>CUDA</a:t>
            </a:r>
            <a:r>
              <a:rPr lang="ru-RU" smtClean="0"/>
              <a:t>, ускоряющая решение некоторых задач</a:t>
            </a:r>
            <a:r>
              <a:rPr lang="en-US" smtClean="0"/>
              <a:t>.</a:t>
            </a:r>
            <a:endParaRPr 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b="1" dirty="0" smtClean="0"/>
              <a:t>Место Системного анализа среди других наук</a:t>
            </a:r>
            <a:r>
              <a:rPr lang="ru-RU" dirty="0" smtClean="0"/>
              <a:t>.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Системный подход к решению задач начал </a:t>
            </a:r>
            <a:r>
              <a:rPr lang="ru-RU" dirty="0" err="1" smtClean="0"/>
              <a:t>разрабатывать-ся</a:t>
            </a:r>
            <a:r>
              <a:rPr lang="ru-RU" dirty="0" smtClean="0"/>
              <a:t> в 80-е годы прошлого века. И уже тогда возник вопрос о том, чем отличается </a:t>
            </a:r>
            <a:r>
              <a:rPr lang="ru-RU" b="1" dirty="0" smtClean="0"/>
              <a:t>анализ систем</a:t>
            </a:r>
            <a:r>
              <a:rPr lang="ru-RU" dirty="0" smtClean="0"/>
              <a:t> от других наук, </a:t>
            </a:r>
            <a:r>
              <a:rPr lang="ru-RU" dirty="0" err="1" smtClean="0"/>
              <a:t>напри-мер</a:t>
            </a:r>
            <a:r>
              <a:rPr lang="ru-RU" dirty="0" smtClean="0"/>
              <a:t>, от механики или химии. 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В книге «</a:t>
            </a:r>
            <a:r>
              <a:rPr lang="ru-RU" dirty="0" err="1" smtClean="0"/>
              <a:t>Системология</a:t>
            </a:r>
            <a:r>
              <a:rPr lang="ru-RU" dirty="0" smtClean="0"/>
              <a:t>. Автоматизация решения </a:t>
            </a:r>
            <a:r>
              <a:rPr lang="ru-RU" dirty="0" err="1" smtClean="0"/>
              <a:t>систем-ных</a:t>
            </a:r>
            <a:r>
              <a:rPr lang="ru-RU" dirty="0" smtClean="0"/>
              <a:t> задач» (1985г) ее автор Дж. Клир пишет, что любое конкретное направление науки характеризуется тремя компонентами: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1) область знаний;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2) совокупность знаний об этой области;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3) методы исследования в этой области, то есть способы накопления знаний в области и применение методов области для решения относящихся к ней задач.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То есть Область, Знания, Методология.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Система – это множество объектов и отношения между </a:t>
            </a:r>
            <a:r>
              <a:rPr lang="ru-RU" dirty="0" err="1" smtClean="0"/>
              <a:t>ни-ми</a:t>
            </a:r>
            <a:r>
              <a:rPr lang="ru-RU" dirty="0" smtClean="0"/>
              <a:t>. Объекты могут быть любыми, и органы человека, и </a:t>
            </a:r>
            <a:r>
              <a:rPr lang="ru-RU" dirty="0" err="1" smtClean="0"/>
              <a:t>зве-зды</a:t>
            </a:r>
            <a:r>
              <a:rPr lang="ru-RU" dirty="0" smtClean="0"/>
              <a:t> во вселенной. Такие науки бывают, </a:t>
            </a:r>
            <a:r>
              <a:rPr lang="ru-RU" dirty="0" err="1" smtClean="0"/>
              <a:t>напр</a:t>
            </a:r>
            <a:r>
              <a:rPr lang="ru-RU" dirty="0" smtClean="0"/>
              <a:t>, это </a:t>
            </a:r>
            <a:r>
              <a:rPr lang="ru-RU" dirty="0" err="1" smtClean="0"/>
              <a:t>филосо-фия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Но система может быть связана любыми отношениями, и семейными, и болтами, и общей бухгалтерией. Такой науки до тех пор не было.  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Отношения между объектами изучается конкретной </a:t>
            </a:r>
            <a:r>
              <a:rPr lang="ru-RU" dirty="0" err="1" smtClean="0"/>
              <a:t>нау-кой</a:t>
            </a:r>
            <a:r>
              <a:rPr lang="ru-RU" dirty="0" smtClean="0"/>
              <a:t>, определяемой природой объектов. </a:t>
            </a:r>
            <a:r>
              <a:rPr lang="ru-RU" dirty="0" err="1" smtClean="0"/>
              <a:t>Напр</a:t>
            </a:r>
            <a:r>
              <a:rPr lang="ru-RU" dirty="0" smtClean="0"/>
              <a:t>, для органов человека это медицина, для звезд во вселенной это </a:t>
            </a:r>
            <a:r>
              <a:rPr lang="ru-RU" dirty="0" err="1" smtClean="0"/>
              <a:t>астро-номия</a:t>
            </a:r>
            <a:r>
              <a:rPr lang="ru-RU" dirty="0" smtClean="0"/>
              <a:t> и физическая химия. Для Системного анализа </a:t>
            </a:r>
            <a:r>
              <a:rPr lang="ru-RU" dirty="0" err="1" smtClean="0"/>
              <a:t>оста-ется</a:t>
            </a:r>
            <a:r>
              <a:rPr lang="ru-RU" dirty="0" smtClean="0"/>
              <a:t> только </a:t>
            </a:r>
            <a:r>
              <a:rPr lang="ru-RU" b="1" dirty="0" smtClean="0"/>
              <a:t>принцип декомпозиции</a:t>
            </a:r>
            <a:r>
              <a:rPr lang="ru-RU" dirty="0" smtClean="0"/>
              <a:t>, то есть анализ </a:t>
            </a:r>
            <a:r>
              <a:rPr lang="ru-RU" dirty="0" err="1" smtClean="0"/>
              <a:t>деяте-льности</a:t>
            </a:r>
            <a:r>
              <a:rPr lang="ru-RU" dirty="0" smtClean="0"/>
              <a:t> компонент с последующим расширениям </a:t>
            </a:r>
            <a:r>
              <a:rPr lang="ru-RU" dirty="0" err="1" smtClean="0"/>
              <a:t>результа-тов</a:t>
            </a:r>
            <a:r>
              <a:rPr lang="ru-RU" dirty="0" smtClean="0"/>
              <a:t> компонентного анализа на всю систему. Для </a:t>
            </a:r>
            <a:r>
              <a:rPr lang="ru-RU" dirty="0" err="1" smtClean="0"/>
              <a:t>направле-ния</a:t>
            </a:r>
            <a:r>
              <a:rPr lang="ru-RU" dirty="0" smtClean="0"/>
              <a:t> в науке это очень мало, тем более, что и анализ </a:t>
            </a:r>
            <a:r>
              <a:rPr lang="ru-RU" dirty="0" err="1" smtClean="0"/>
              <a:t>компо-нент</a:t>
            </a:r>
            <a:r>
              <a:rPr lang="ru-RU" dirty="0" smtClean="0"/>
              <a:t> будет выполняться в рамках конкретной науки.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Дж. Клир в своей книге пишет, что можно изучать </a:t>
            </a:r>
            <a:r>
              <a:rPr lang="ru-RU" dirty="0" err="1" smtClean="0"/>
              <a:t>опреде-ленные</a:t>
            </a:r>
            <a:r>
              <a:rPr lang="ru-RU" dirty="0" smtClean="0"/>
              <a:t> типы отношений в системе, но это очень </a:t>
            </a:r>
            <a:r>
              <a:rPr lang="ru-RU" dirty="0" err="1" smtClean="0"/>
              <a:t>неопреде-ленно</a:t>
            </a:r>
            <a:r>
              <a:rPr lang="ru-RU" dirty="0" smtClean="0"/>
              <a:t> и он признает, что такое понятие (изучение </a:t>
            </a:r>
            <a:r>
              <a:rPr lang="ru-RU" dirty="0" err="1" smtClean="0"/>
              <a:t>опреде-ленных</a:t>
            </a:r>
            <a:r>
              <a:rPr lang="ru-RU" dirty="0" smtClean="0"/>
              <a:t> типов отношений) чуждо традиционной науке. И действительно, в настоящее время дисциплина Системный анализ в чистом виде отсутствует в подавляющем </a:t>
            </a:r>
            <a:r>
              <a:rPr lang="ru-RU" dirty="0" err="1" smtClean="0"/>
              <a:t>большин-стве</a:t>
            </a:r>
            <a:r>
              <a:rPr lang="ru-RU" dirty="0" smtClean="0"/>
              <a:t> учебных заведений. Так, в университетах США изучают дисциплину Сигналы и системы, то есть </a:t>
            </a:r>
            <a:r>
              <a:rPr lang="ru-RU" b="1" dirty="0" smtClean="0"/>
              <a:t>системный анализ сигналов</a:t>
            </a:r>
            <a:r>
              <a:rPr lang="ru-RU" dirty="0" smtClean="0"/>
              <a:t>.</a:t>
            </a:r>
          </a:p>
          <a:p>
            <a:r>
              <a:rPr lang="en-US" dirty="0" smtClean="0"/>
              <a:t>EE 3084 </a:t>
            </a:r>
            <a:r>
              <a:rPr lang="en-US" b="1" dirty="0" smtClean="0"/>
              <a:t>Signals and Systems</a:t>
            </a:r>
            <a:r>
              <a:rPr lang="ru-RU" dirty="0" smtClean="0"/>
              <a:t>; </a:t>
            </a:r>
            <a:r>
              <a:rPr lang="en-US" dirty="0" smtClean="0"/>
              <a:t>Electrical Engineering,</a:t>
            </a:r>
            <a:r>
              <a:rPr lang="ru-RU" dirty="0" smtClean="0"/>
              <a:t> </a:t>
            </a:r>
            <a:r>
              <a:rPr lang="en-US" dirty="0" smtClean="0"/>
              <a:t>Columbia University.</a:t>
            </a:r>
            <a:endParaRPr lang="ru-RU" dirty="0" smtClean="0"/>
          </a:p>
          <a:p>
            <a:r>
              <a:rPr lang="en-US" b="1" dirty="0" smtClean="0"/>
              <a:t>Signals and Systems</a:t>
            </a:r>
            <a:r>
              <a:rPr lang="ru-RU" dirty="0" smtClean="0"/>
              <a:t>; </a:t>
            </a:r>
            <a:r>
              <a:rPr lang="en-US" dirty="0" smtClean="0"/>
              <a:t>various </a:t>
            </a:r>
            <a:r>
              <a:rPr lang="en-US" dirty="0" err="1" smtClean="0"/>
              <a:t>Depts</a:t>
            </a:r>
            <a:r>
              <a:rPr lang="en-US" dirty="0" smtClean="0"/>
              <a:t>, MIT University</a:t>
            </a:r>
            <a:r>
              <a:rPr lang="ru-RU" dirty="0" smtClean="0"/>
              <a:t>.</a:t>
            </a:r>
          </a:p>
          <a:p>
            <a:r>
              <a:rPr lang="en-US" dirty="0" smtClean="0"/>
              <a:t>ELE 301: </a:t>
            </a:r>
            <a:r>
              <a:rPr lang="en-US" b="1" dirty="0" smtClean="0"/>
              <a:t>Signals and Systems</a:t>
            </a:r>
            <a:r>
              <a:rPr lang="ru-RU" dirty="0" smtClean="0"/>
              <a:t>; </a:t>
            </a:r>
            <a:r>
              <a:rPr lang="en-US" dirty="0" smtClean="0"/>
              <a:t>Princeton University</a:t>
            </a:r>
            <a:r>
              <a:rPr lang="ru-RU" dirty="0" smtClean="0"/>
              <a:t>.</a:t>
            </a:r>
          </a:p>
          <a:p>
            <a:r>
              <a:rPr lang="en-US" dirty="0" smtClean="0"/>
              <a:t>520.214, </a:t>
            </a:r>
            <a:r>
              <a:rPr lang="en-US" b="1" dirty="0" smtClean="0"/>
              <a:t>Signals and</a:t>
            </a:r>
            <a:r>
              <a:rPr lang="ru-RU" b="1" dirty="0" smtClean="0"/>
              <a:t> </a:t>
            </a:r>
            <a:r>
              <a:rPr lang="en-US" b="1" dirty="0" smtClean="0"/>
              <a:t>Systems</a:t>
            </a:r>
            <a:r>
              <a:rPr lang="ru-RU" dirty="0" smtClean="0"/>
              <a:t>;</a:t>
            </a:r>
            <a:r>
              <a:rPr lang="en-US" dirty="0" smtClean="0"/>
              <a:t> Dept of Electrical and Computer Engineering, Johns Hopkins University</a:t>
            </a:r>
            <a:r>
              <a:rPr lang="ru-RU" dirty="0" smtClean="0"/>
              <a:t>.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2665411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</a:pPr>
            <a:r>
              <a:rPr lang="ru-RU" dirty="0" smtClean="0"/>
              <a:t>На нашем факультете курсу </a:t>
            </a:r>
            <a:r>
              <a:rPr lang="en-US" b="1" dirty="0" smtClean="0"/>
              <a:t>Signals and Systems</a:t>
            </a:r>
            <a:r>
              <a:rPr lang="ru-RU" b="1" dirty="0" smtClean="0"/>
              <a:t> </a:t>
            </a:r>
            <a:r>
              <a:rPr lang="ru-RU" dirty="0" smtClean="0"/>
              <a:t>наиболее соответствует Цифровая обработка сигналов и </a:t>
            </a:r>
            <a:r>
              <a:rPr lang="ru-RU" dirty="0" err="1" smtClean="0"/>
              <a:t>изображе-ний</a:t>
            </a:r>
            <a:r>
              <a:rPr lang="ru-RU" dirty="0" smtClean="0"/>
              <a:t>. Отличие в том, что у нас подробно не </a:t>
            </a:r>
            <a:r>
              <a:rPr lang="ru-RU" dirty="0" err="1" smtClean="0"/>
              <a:t>рассматривают-ся</a:t>
            </a:r>
            <a:r>
              <a:rPr lang="ru-RU" dirty="0" smtClean="0"/>
              <a:t> аналоговые сигналы и из интегральных преобразований в полной мере рассматривается только преобразование Фурье. Кроме того, у нас нет темы «Анализ преобразований сигналов».</a:t>
            </a:r>
          </a:p>
        </p:txBody>
      </p:sp>
      <p:pic>
        <p:nvPicPr>
          <p:cNvPr id="47106" name="Picture 2" descr="http://1.bp.blogspot.com/_IMpmqUwPn_4/SwT5QrIEwMI/AAAAAAAAAEM/Coexf0z4S9c/s1600/P-M-B-97881265126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14818"/>
            <a:ext cx="1810212" cy="2428892"/>
          </a:xfrm>
          <a:prstGeom prst="rect">
            <a:avLst/>
          </a:prstGeom>
          <a:noFill/>
        </p:spPr>
      </p:pic>
      <p:pic>
        <p:nvPicPr>
          <p:cNvPr id="47110" name="Picture 6" descr="https://image.slidesharecdn.com/signalsandsystemswithmatlabapplications-orchardpublications-130902071645-phpapp01/95/signals-and-systems-with-matlab-applications-orchard-publications-1-638.jpg?cb=137810627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4286256"/>
            <a:ext cx="1857388" cy="2404706"/>
          </a:xfrm>
          <a:prstGeom prst="rect">
            <a:avLst/>
          </a:prstGeom>
          <a:noFill/>
        </p:spPr>
      </p:pic>
      <p:pic>
        <p:nvPicPr>
          <p:cNvPr id="47112" name="Picture 8" descr="http://www.pdfbooksplanet.org/media/uploads/posts/2013-10/1382774559_signals-and-systems-using-matlab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8860" y="4286256"/>
            <a:ext cx="1928826" cy="2377968"/>
          </a:xfrm>
          <a:prstGeom prst="rect">
            <a:avLst/>
          </a:prstGeom>
          <a:noFill/>
        </p:spPr>
      </p:pic>
      <p:pic>
        <p:nvPicPr>
          <p:cNvPr id="47114" name="Picture 10" descr="http://3.bp.blogspot.com/_M1FdznjiiK4/S865Oh3ggPI/AAAAAAAAAAM/Fg3951dW4yw/s1600/108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768" y="4214818"/>
            <a:ext cx="1822097" cy="2428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19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Итак, для системы рассматривается 2 основные задачи: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1) </a:t>
            </a:r>
            <a:r>
              <a:rPr lang="ru-RU" b="1" dirty="0" smtClean="0"/>
              <a:t>анализ системы</a:t>
            </a:r>
            <a:r>
              <a:rPr lang="ru-RU" dirty="0" smtClean="0"/>
              <a:t>;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2) </a:t>
            </a:r>
            <a:r>
              <a:rPr lang="ru-RU" b="1" dirty="0" smtClean="0"/>
              <a:t>синтез системы</a:t>
            </a:r>
            <a:r>
              <a:rPr lang="ru-RU" dirty="0" smtClean="0"/>
              <a:t>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При </a:t>
            </a:r>
            <a:r>
              <a:rPr lang="ru-RU" b="1" dirty="0" smtClean="0"/>
              <a:t>анализе системы</a:t>
            </a:r>
            <a:r>
              <a:rPr lang="ru-RU" dirty="0" smtClean="0"/>
              <a:t>, как обычно при любом анализе изучаются свойства компонент, составляющих систему и на основе этих свойств делается вывод о свойствах системы в целом.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b="1" dirty="0" smtClean="0"/>
              <a:t>Синтез системы</a:t>
            </a:r>
            <a:r>
              <a:rPr lang="ru-RU" dirty="0" smtClean="0"/>
              <a:t> выполняется на основе требований, предъявляемой к системе. Необходимые компоненты либо строятся, либо (что бывает чаще) выбираются из </a:t>
            </a:r>
            <a:r>
              <a:rPr lang="ru-RU" dirty="0" err="1" smtClean="0"/>
              <a:t>имеющих-ся</a:t>
            </a:r>
            <a:r>
              <a:rPr lang="ru-RU" dirty="0" smtClean="0"/>
              <a:t> в наличии, при этом обычно необходимо доработать компоненты для того, чтобы система обладала требуемые заказчиком качествами.</a:t>
            </a:r>
          </a:p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Дисциплины Синтез системы в общем виде не </a:t>
            </a:r>
            <a:r>
              <a:rPr lang="ru-RU" dirty="0" err="1" smtClean="0"/>
              <a:t>существу-ет</a:t>
            </a:r>
            <a:r>
              <a:rPr lang="ru-RU" dirty="0" smtClean="0"/>
              <a:t>, так как здесь принимаются во внимание конкретные свойства </a:t>
            </a:r>
            <a:r>
              <a:rPr lang="ru-RU" smtClean="0"/>
              <a:t>проектируемого устройства.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2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Практически все объекты, которые мы наблюдаем, можно разделить на составляющие их </a:t>
            </a:r>
            <a:r>
              <a:rPr lang="ru-RU" b="1" dirty="0" smtClean="0"/>
              <a:t>компоненты</a:t>
            </a:r>
            <a:r>
              <a:rPr lang="ru-RU" dirty="0" smtClean="0"/>
              <a:t>. </a:t>
            </a:r>
            <a:endParaRPr lang="en-US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Например, различают 9 основных компонент </a:t>
            </a:r>
            <a:r>
              <a:rPr lang="ru-RU" dirty="0" err="1" smtClean="0"/>
              <a:t>биологичес-кого</a:t>
            </a:r>
            <a:r>
              <a:rPr lang="ru-RU" dirty="0" smtClean="0"/>
              <a:t> организма человека. Эти компоненты в свою очередь можно рассматривать как системы.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1. </a:t>
            </a:r>
            <a:r>
              <a:rPr lang="ru-RU" b="1" dirty="0" smtClean="0"/>
              <a:t>Система органов движения </a:t>
            </a:r>
            <a:r>
              <a:rPr lang="ru-RU" dirty="0" smtClean="0"/>
              <a:t>или опорно-двигательный аппарат.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2. </a:t>
            </a:r>
            <a:r>
              <a:rPr lang="ru-RU" b="1" dirty="0" smtClean="0"/>
              <a:t>Пищеварительная система </a:t>
            </a:r>
            <a:r>
              <a:rPr lang="ru-RU" dirty="0" smtClean="0"/>
              <a:t>выполняет функции приема пищи, ее механической и химической переработки, всасывания питательных веществ в кровь и лимфу и выведения </a:t>
            </a:r>
            <a:r>
              <a:rPr lang="ru-RU" dirty="0" err="1" smtClean="0"/>
              <a:t>непереваренных</a:t>
            </a:r>
            <a:r>
              <a:rPr lang="ru-RU" dirty="0" smtClean="0"/>
              <a:t> частей пищи.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3. </a:t>
            </a:r>
            <a:r>
              <a:rPr lang="ru-RU" b="1" dirty="0" smtClean="0"/>
              <a:t>Дыхательная система </a:t>
            </a:r>
            <a:r>
              <a:rPr lang="ru-RU" dirty="0" smtClean="0"/>
              <a:t>осуществляет потребление организмом кислорода и выделение углекислого газа.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3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00042"/>
            <a:ext cx="9144000" cy="6094435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ru-RU" dirty="0" smtClean="0"/>
              <a:t>4. </a:t>
            </a:r>
            <a:r>
              <a:rPr lang="ru-RU" dirty="0" err="1" smtClean="0"/>
              <a:t>Мочевыделигельная</a:t>
            </a:r>
            <a:r>
              <a:rPr lang="ru-RU" dirty="0" smtClean="0"/>
              <a:t> система выполняет функцию выделения из организма конечных продуктов обмена.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5. Половая система выполняет функцию продления рода человеческого.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6. Эндокринная система состоит из желез внутренней </a:t>
            </a:r>
            <a:r>
              <a:rPr lang="ru-RU" dirty="0" err="1" smtClean="0"/>
              <a:t>секре-ции</a:t>
            </a:r>
            <a:r>
              <a:rPr lang="ru-RU" dirty="0" smtClean="0"/>
              <a:t>, которые вырабатывают особые активные вещества (гормоны), которые непосредственно всасываются в кровь. Гормоны оказывают регулирующее влияние на различные функции.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7. </a:t>
            </a:r>
            <a:r>
              <a:rPr lang="ru-RU" dirty="0" err="1" smtClean="0"/>
              <a:t>Сердечно-сосудистая</a:t>
            </a:r>
            <a:r>
              <a:rPr lang="ru-RU" dirty="0" smtClean="0"/>
              <a:t> система обеспечивает непрерывное движение крови в организме (кровообращение), </a:t>
            </a:r>
            <a:r>
              <a:rPr lang="ru-RU" dirty="0" err="1" smtClean="0"/>
              <a:t>осуществ-ляет</a:t>
            </a:r>
            <a:r>
              <a:rPr lang="ru-RU" dirty="0" smtClean="0"/>
              <a:t> доставка тканям кислорода, питательных веществ и гормонов и удаление из тканей веществ, образующихся в результате процессов обмена.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4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8. </a:t>
            </a:r>
            <a:r>
              <a:rPr lang="ru-RU" b="1" dirty="0" smtClean="0"/>
              <a:t>Система органов чувств </a:t>
            </a:r>
            <a:r>
              <a:rPr lang="ru-RU" dirty="0" smtClean="0"/>
              <a:t>объединяет органы зрения, слуха, обоняния, вкуса и осязания, она играет важную роль в обмене информацией между организмом и средой.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0. </a:t>
            </a:r>
            <a:r>
              <a:rPr lang="ru-RU" b="1" dirty="0" smtClean="0"/>
              <a:t>Нервная система </a:t>
            </a:r>
            <a:r>
              <a:rPr lang="ru-RU" dirty="0" smtClean="0"/>
              <a:t>объединяет организм в единое целое, осуществляет связь организма с внешней средой.</a:t>
            </a:r>
          </a:p>
          <a:p>
            <a:pPr marL="0" indent="0">
              <a:spcBef>
                <a:spcPts val="0"/>
              </a:spcBef>
            </a:pPr>
            <a:endParaRPr lang="en-US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Таким образом, биологический организм человека </a:t>
            </a:r>
            <a:r>
              <a:rPr lang="ru-RU" dirty="0" err="1" smtClean="0"/>
              <a:t>пред-ставлен</a:t>
            </a:r>
            <a:r>
              <a:rPr lang="ru-RU" dirty="0" smtClean="0"/>
              <a:t> как система, состоящая из 9 взаимосвязанных компонент. Сбой в работе одной из систем угрожает </a:t>
            </a:r>
            <a:r>
              <a:rPr lang="ru-RU" dirty="0" err="1" smtClean="0"/>
              <a:t>жизне-деятельности</a:t>
            </a:r>
            <a:r>
              <a:rPr lang="ru-RU" dirty="0" smtClean="0"/>
              <a:t> всех других систем.</a:t>
            </a:r>
            <a:endParaRPr lang="en-US" dirty="0" smtClean="0"/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Кроме того, каждая из 9 компонент может рассматриваться как система. Более того, по этим 9 компонентам-системам готовят специалистов- врачей.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C4E27813-B4E4-40A5-89DE-D2412D5D0800}" type="slidenum">
              <a:rPr lang="ru-RU" altLang="en-US" sz="1200">
                <a:latin typeface="+mj-lt"/>
              </a:rPr>
              <a:pPr>
                <a:defRPr/>
              </a:pPr>
              <a:t>5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28926" y="0"/>
            <a:ext cx="3500462" cy="692150"/>
          </a:xfrm>
        </p:spPr>
        <p:txBody>
          <a:bodyPr anchor="t"/>
          <a:lstStyle/>
          <a:p>
            <a:pPr eaLnBrk="1" hangingPunct="1"/>
            <a:r>
              <a:rPr lang="ru-RU" sz="4000" dirty="0" smtClean="0"/>
              <a:t>0. Введение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20713"/>
            <a:ext cx="9144000" cy="6094435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ru-RU" dirty="0" smtClean="0"/>
              <a:t>Еще всем известные </a:t>
            </a:r>
            <a:r>
              <a:rPr lang="ru-RU" b="1" dirty="0" smtClean="0"/>
              <a:t>примеры систем: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Власть в государстве обычно представляют в </a:t>
            </a:r>
            <a:r>
              <a:rPr lang="ru-RU" dirty="0" err="1" smtClean="0"/>
              <a:t>совокупно-сти</a:t>
            </a:r>
            <a:r>
              <a:rPr lang="ru-RU" dirty="0" smtClean="0"/>
              <a:t> 3-х систем: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1) законодательная власть;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2) исполнительная власть;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3) судебная власть.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Компьютер в модели Неймана состоит из 4 компонент: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1) устройство управления;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2) арифметико-логическое устройство;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3) память; </a:t>
            </a:r>
          </a:p>
          <a:p>
            <a:pPr marL="0" indent="0">
              <a:spcBef>
                <a:spcPts val="0"/>
              </a:spcBef>
            </a:pPr>
            <a:r>
              <a:rPr lang="ru-RU" dirty="0" smtClean="0"/>
              <a:t>4) устройства ввода/вывода.</a:t>
            </a:r>
          </a:p>
          <a:p>
            <a:pPr marL="0" indent="0">
              <a:spcBef>
                <a:spcPts val="0"/>
              </a:spcBef>
            </a:pPr>
            <a:endParaRPr lang="ru-RU" dirty="0" smtClean="0"/>
          </a:p>
          <a:p>
            <a:pPr marL="0" indent="0">
              <a:spcBef>
                <a:spcPts val="0"/>
              </a:spcBef>
            </a:pPr>
            <a:r>
              <a:rPr lang="ru-RU" dirty="0" smtClean="0"/>
              <a:t>Обычно реальная техническая система постоянно </a:t>
            </a:r>
            <a:r>
              <a:rPr lang="ru-RU" dirty="0" err="1" smtClean="0"/>
              <a:t>совер-шентсвуется</a:t>
            </a:r>
            <a:r>
              <a:rPr lang="ru-RU" dirty="0" smtClean="0"/>
              <a:t>. Для примера рассмотрим трамвай как </a:t>
            </a:r>
            <a:r>
              <a:rPr lang="ru-RU" dirty="0" err="1" smtClean="0"/>
              <a:t>резуль-тат</a:t>
            </a:r>
            <a:r>
              <a:rPr lang="ru-RU" dirty="0" smtClean="0"/>
              <a:t> усовершенствования общественного транспорта.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D641B63C-49DB-47F1-874B-F14404C07D6B}" type="slidenum">
              <a:rPr lang="ru-RU" altLang="en-US" sz="1200">
                <a:latin typeface="+mj-lt"/>
              </a:rPr>
              <a:pPr>
                <a:defRPr/>
              </a:pPr>
              <a:t>6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dirty="0" smtClean="0"/>
              <a:t>0. Введение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863600"/>
          </a:xfrm>
        </p:spPr>
        <p:txBody>
          <a:bodyPr/>
          <a:lstStyle/>
          <a:p>
            <a:pPr eaLnBrk="1" hangingPunct="1"/>
            <a:r>
              <a:rPr lang="ru-RU" b="1" dirty="0" smtClean="0"/>
              <a:t>Пример системы</a:t>
            </a:r>
            <a:r>
              <a:rPr lang="ru-RU" dirty="0" smtClean="0"/>
              <a:t>. Трамвай как общественный транспорт и его трансформации. Дилижанс</a:t>
            </a:r>
          </a:p>
        </p:txBody>
      </p:sp>
      <p:pic>
        <p:nvPicPr>
          <p:cNvPr id="35845" name="Picture 2" descr="E:\Teaching\Anime_for_Presentations\Technics\дилижанс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357298"/>
            <a:ext cx="8640763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9D11904F-FACD-4F3F-8421-105E0A8D75D1}" type="slidenum">
              <a:rPr lang="ru-RU" altLang="en-US" sz="1200">
                <a:latin typeface="+mj-lt"/>
              </a:rPr>
              <a:pPr>
                <a:defRPr/>
              </a:pPr>
              <a:t>7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dirty="0" smtClean="0"/>
              <a:t>0. Введение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22271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Общественный транспорт. Конка </a:t>
            </a:r>
            <a:endParaRPr lang="ru-RU" sz="2800" dirty="0" smtClean="0"/>
          </a:p>
        </p:txBody>
      </p:sp>
      <p:pic>
        <p:nvPicPr>
          <p:cNvPr id="36869" name="Picture 2" descr="E:\Teaching\Anime_for_Presentations\Technics\Конка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557338"/>
            <a:ext cx="8648700" cy="491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37680C99-5D13-4694-92CA-0A82B9DD0E31}" type="slidenum">
              <a:rPr lang="ru-RU" altLang="en-US" sz="1200">
                <a:latin typeface="+mj-lt"/>
              </a:rPr>
              <a:pPr>
                <a:defRPr/>
              </a:pPr>
              <a:t>8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dirty="0" smtClean="0"/>
              <a:t>0. Введение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93709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Общественный транспорт. Паровая конка </a:t>
            </a:r>
            <a:endParaRPr lang="ru-RU" sz="2800" dirty="0" smtClean="0"/>
          </a:p>
        </p:txBody>
      </p:sp>
      <p:pic>
        <p:nvPicPr>
          <p:cNvPr id="37893" name="Picture 2" descr="E:\Teaching\Anime_for_Presentations\Technics\Паровой трамвай 186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582738"/>
            <a:ext cx="874553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6553200" y="6243638"/>
            <a:ext cx="2133600" cy="457200"/>
          </a:xfrm>
        </p:spPr>
        <p:txBody>
          <a:bodyPr anchor="b"/>
          <a:lstStyle/>
          <a:p>
            <a:pPr>
              <a:defRPr/>
            </a:pPr>
            <a:fld id="{6E9FA3C5-C3B0-432D-ABF4-1D1D14DB4765}" type="slidenum">
              <a:rPr lang="ru-RU" altLang="en-US" sz="1200">
                <a:latin typeface="+mj-lt"/>
              </a:rPr>
              <a:pPr>
                <a:defRPr/>
              </a:pPr>
              <a:t>9</a:t>
            </a:fld>
            <a:endParaRPr lang="ru-RU" altLang="en-US" sz="1200" dirty="0">
              <a:latin typeface="+mj-lt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dirty="0" smtClean="0"/>
              <a:t>0. Введение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49275"/>
            <a:ext cx="9144000" cy="522271"/>
          </a:xfrm>
        </p:spPr>
        <p:txBody>
          <a:bodyPr/>
          <a:lstStyle/>
          <a:p>
            <a:pPr algn="ctr" eaLnBrk="1" hangingPunct="1"/>
            <a:r>
              <a:rPr lang="ru-RU" dirty="0" smtClean="0"/>
              <a:t>Автомобиль с двигателем внутреннего сгорания. </a:t>
            </a:r>
            <a:endParaRPr lang="ru-RU" sz="2800" dirty="0" smtClean="0"/>
          </a:p>
        </p:txBody>
      </p:sp>
      <p:pic>
        <p:nvPicPr>
          <p:cNvPr id="38917" name="Picture 2" descr="D:\Photos\160112 Duncan Isidora\Moline 190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568450"/>
            <a:ext cx="6769100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6132</TotalTime>
  <Words>942</Words>
  <Application>Microsoft Office PowerPoint</Application>
  <PresentationFormat>Экран (4:3)</PresentationFormat>
  <Paragraphs>101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blank</vt:lpstr>
      <vt:lpstr>0. Введение в Системный анализ</vt:lpstr>
      <vt:lpstr>0. Введение</vt:lpstr>
      <vt:lpstr>0. Введение</vt:lpstr>
      <vt:lpstr>0. Введение</vt:lpstr>
      <vt:lpstr>0. Введение</vt:lpstr>
      <vt:lpstr>0. Введение</vt:lpstr>
      <vt:lpstr>0. Введение</vt:lpstr>
      <vt:lpstr>0. Введение</vt:lpstr>
      <vt:lpstr>0. Введение</vt:lpstr>
      <vt:lpstr>0. Введение</vt:lpstr>
      <vt:lpstr>0. Введение</vt:lpstr>
      <vt:lpstr>0. Введение</vt:lpstr>
      <vt:lpstr>Слайд 13</vt:lpstr>
      <vt:lpstr>0. Введение</vt:lpstr>
      <vt:lpstr>0. Введение</vt:lpstr>
      <vt:lpstr>0. Введение</vt:lpstr>
      <vt:lpstr>0. Введение</vt:lpstr>
      <vt:lpstr>0. Введение</vt:lpstr>
      <vt:lpstr>0. Введение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user</cp:lastModifiedBy>
  <cp:revision>583</cp:revision>
  <dcterms:created xsi:type="dcterms:W3CDTF">1601-01-01T00:00:00Z</dcterms:created>
  <dcterms:modified xsi:type="dcterms:W3CDTF">2018-01-30T16:37:18Z</dcterms:modified>
</cp:coreProperties>
</file>