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43"/>
  </p:notesMasterIdLst>
  <p:sldIdLst>
    <p:sldId id="398" r:id="rId2"/>
    <p:sldId id="460" r:id="rId3"/>
    <p:sldId id="462" r:id="rId4"/>
    <p:sldId id="458" r:id="rId5"/>
    <p:sldId id="465" r:id="rId6"/>
    <p:sldId id="466" r:id="rId7"/>
    <p:sldId id="459" r:id="rId8"/>
    <p:sldId id="372" r:id="rId9"/>
    <p:sldId id="381" r:id="rId10"/>
    <p:sldId id="463" r:id="rId11"/>
    <p:sldId id="464" r:id="rId12"/>
    <p:sldId id="467" r:id="rId13"/>
    <p:sldId id="468" r:id="rId14"/>
    <p:sldId id="424" r:id="rId15"/>
    <p:sldId id="426" r:id="rId16"/>
    <p:sldId id="428" r:id="rId17"/>
    <p:sldId id="427" r:id="rId18"/>
    <p:sldId id="425" r:id="rId19"/>
    <p:sldId id="433" r:id="rId20"/>
    <p:sldId id="434" r:id="rId21"/>
    <p:sldId id="435" r:id="rId22"/>
    <p:sldId id="375" r:id="rId23"/>
    <p:sldId id="384" r:id="rId24"/>
    <p:sldId id="395" r:id="rId25"/>
    <p:sldId id="396" r:id="rId26"/>
    <p:sldId id="393" r:id="rId27"/>
    <p:sldId id="385" r:id="rId28"/>
    <p:sldId id="387" r:id="rId29"/>
    <p:sldId id="400" r:id="rId30"/>
    <p:sldId id="401" r:id="rId31"/>
    <p:sldId id="402" r:id="rId32"/>
    <p:sldId id="403" r:id="rId33"/>
    <p:sldId id="405" r:id="rId34"/>
    <p:sldId id="404" r:id="rId35"/>
    <p:sldId id="406" r:id="rId36"/>
    <p:sldId id="407" r:id="rId37"/>
    <p:sldId id="408" r:id="rId38"/>
    <p:sldId id="409" r:id="rId39"/>
    <p:sldId id="410" r:id="rId40"/>
    <p:sldId id="411" r:id="rId41"/>
    <p:sldId id="412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CC"/>
    <a:srgbClr val="FF0000"/>
    <a:srgbClr val="FF9999"/>
    <a:srgbClr val="FFCC99"/>
    <a:srgbClr val="BDF2FD"/>
    <a:srgbClr val="DDDDDD"/>
    <a:srgbClr val="FF9C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45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7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15E40850-5CD6-464C-AC16-DC9950D1A1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E40850-5CD6-464C-AC16-DC9950D1A1DD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02AA5-2D4E-4C3A-835C-EB6ACBDA51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67470-BEAD-46A9-A1EB-67D722578A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37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37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4C096-B64B-4234-BCB9-58EFB3C82E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64057-F9F3-48F9-A894-0F560F84E8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E4C4C-4E31-413F-867C-69D2E1F551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F14A0-C69F-4C1D-8860-FBD9C9FA36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0CACD-17D8-4CED-8DBF-0ECCA34A69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7EDF2-9AFE-4B92-B881-104E38C281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AFE99-A7CB-4814-9196-1688BAB295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30CDC-81DB-4EBF-B8CD-3B4D1D1D9E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0EE9C-2D26-4105-A622-1519D9D7D9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96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97850" y="6381750"/>
            <a:ext cx="946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cs typeface="+mn-cs"/>
              </a:defRPr>
            </a:lvl1pPr>
          </a:lstStyle>
          <a:p>
            <a:pPr>
              <a:defRPr/>
            </a:pPr>
            <a:fld id="{B323AEEA-089D-412A-A480-4F533EA50A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14341" name="Picture 4" descr="BSUIR_Logotyp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4925" y="6223000"/>
            <a:ext cx="108108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5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6BB661BE-8AE0-4BA2-B365-EB6EDDB49AED}" type="slidenum">
              <a:rPr lang="ru-RU" altLang="en-US" sz="1200">
                <a:latin typeface="+mj-lt"/>
              </a:rPr>
              <a:pPr>
                <a:defRPr/>
              </a:pPr>
              <a:t>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"/>
            <a:ext cx="9144000" cy="928670"/>
          </a:xfrm>
        </p:spPr>
        <p:txBody>
          <a:bodyPr anchor="t"/>
          <a:lstStyle/>
          <a:p>
            <a:pPr eaLnBrk="1" hangingPunct="1"/>
            <a:r>
              <a:rPr lang="ru-RU" sz="4800" dirty="0" smtClean="0"/>
              <a:t>1</a:t>
            </a:r>
            <a:r>
              <a:rPr lang="en-US" sz="4800" dirty="0" smtClean="0"/>
              <a:t>. </a:t>
            </a:r>
            <a:r>
              <a:rPr lang="ru-RU" sz="4800" dirty="0" smtClean="0"/>
              <a:t>Моделирование системы</a:t>
            </a:r>
            <a:endParaRPr lang="ru-RU" sz="4000" dirty="0" smtClean="0"/>
          </a:p>
        </p:txBody>
      </p:sp>
      <p:sp>
        <p:nvSpPr>
          <p:cNvPr id="35842" name="AutoShape 2" descr="без косметики тайр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5844" name="Picture 4" descr="https://www.syl.ru/misc/i/ni/9/6/0/4/8/i/96048_700x52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85794"/>
            <a:ext cx="6715172" cy="5036379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00100" y="6000768"/>
            <a:ext cx="721523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buClr>
                <a:srgbClr val="FF9900"/>
              </a:buClr>
              <a:buSzPct val="150000"/>
            </a:pPr>
            <a:r>
              <a:rPr lang="ru-RU" sz="2400" b="0" dirty="0" err="1" smtClean="0"/>
              <a:t>Тайра</a:t>
            </a:r>
            <a:r>
              <a:rPr lang="ru-RU" sz="2400" b="0" dirty="0" smtClean="0"/>
              <a:t> </a:t>
            </a:r>
            <a:r>
              <a:rPr lang="ru-RU" sz="2400" b="0" dirty="0" err="1" smtClean="0"/>
              <a:t>Бэнкс</a:t>
            </a:r>
            <a:r>
              <a:rPr lang="ru-RU" sz="2400" b="0" dirty="0" smtClean="0"/>
              <a:t> (справа) и ее сценическая </a:t>
            </a:r>
            <a:r>
              <a:rPr lang="ru-RU" sz="2400" b="0" dirty="0" smtClean="0"/>
              <a:t>модель</a:t>
            </a:r>
            <a:r>
              <a:rPr lang="en-US" sz="2400" b="0" dirty="0" smtClean="0"/>
              <a:t>.</a:t>
            </a:r>
            <a:endParaRPr lang="ru-RU" sz="2400" b="0" dirty="0" smtClean="0"/>
          </a:p>
          <a:p>
            <a:pPr lvl="0" algn="ctr">
              <a:spcBef>
                <a:spcPts val="0"/>
              </a:spcBef>
              <a:buClr>
                <a:srgbClr val="FF9900"/>
              </a:buClr>
              <a:buSzPct val="150000"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Фото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выставлено самой </a:t>
            </a:r>
            <a:r>
              <a:rPr kumimoji="0" lang="ru-RU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Тайрой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88E6CD5-3848-4B5F-9311-0E749904A03E}" type="slidenum">
              <a:rPr lang="ru-RU" altLang="en-US" sz="1200">
                <a:latin typeface="+mj-lt"/>
              </a:rPr>
              <a:pPr>
                <a:defRPr/>
              </a:pPr>
              <a:t>10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5665787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Возникает вопрос: как в постановке возникает система </a:t>
            </a:r>
            <a:r>
              <a:rPr lang="en-US" dirty="0" smtClean="0"/>
              <a:t>?</a:t>
            </a: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Если объектом исследования является некоторый </a:t>
            </a:r>
            <a:r>
              <a:rPr lang="ru-RU" dirty="0" err="1" smtClean="0"/>
              <a:t>слож-ный</a:t>
            </a:r>
            <a:r>
              <a:rPr lang="ru-RU" dirty="0" smtClean="0"/>
              <a:t> объект, который для целей исследования удобно разделить на взаимосвязанные составляющие, то этот </a:t>
            </a:r>
            <a:r>
              <a:rPr lang="ru-RU" dirty="0" err="1" smtClean="0"/>
              <a:t>сло-жный</a:t>
            </a:r>
            <a:r>
              <a:rPr lang="ru-RU" dirty="0" smtClean="0"/>
              <a:t> объект следует представить в виде компонент и вначале исследовать деятельность этих компонент.</a:t>
            </a:r>
          </a:p>
          <a:p>
            <a:pPr marL="0" indent="0" eaLnBrk="1" hangingPunct="1">
              <a:spcBef>
                <a:spcPts val="0"/>
              </a:spcBef>
            </a:pPr>
            <a:endParaRPr lang="ru-RU" b="1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Пример системы</a:t>
            </a:r>
            <a:r>
              <a:rPr lang="ru-RU" dirty="0" smtClean="0"/>
              <a:t>.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 Предположим, что </a:t>
            </a:r>
            <a:r>
              <a:rPr lang="ru-RU" b="1" dirty="0" smtClean="0"/>
              <a:t>предприятие А</a:t>
            </a:r>
            <a:r>
              <a:rPr lang="ru-RU" dirty="0" smtClean="0"/>
              <a:t> исследуется с целью улучшить его производственные показатели, это называется задачей консалтинга.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На </a:t>
            </a:r>
            <a:r>
              <a:rPr lang="ru-RU" b="1" dirty="0" smtClean="0"/>
              <a:t>А</a:t>
            </a:r>
            <a:r>
              <a:rPr lang="ru-RU" dirty="0" smtClean="0"/>
              <a:t> прибывают эксперты. Обычно анализ работы </a:t>
            </a:r>
            <a:r>
              <a:rPr lang="ru-RU" dirty="0" err="1" smtClean="0"/>
              <a:t>начи-нается</a:t>
            </a:r>
            <a:r>
              <a:rPr lang="ru-RU" dirty="0" smtClean="0"/>
              <a:t> с изучения финансового состояния. Эксперт </a:t>
            </a:r>
            <a:r>
              <a:rPr lang="ru-RU" dirty="0" err="1" smtClean="0"/>
              <a:t>иссле-дует</a:t>
            </a:r>
            <a:r>
              <a:rPr lang="ru-RU" dirty="0" smtClean="0"/>
              <a:t> бухгалтерскую отчетность и сравнивает ее </a:t>
            </a:r>
            <a:r>
              <a:rPr lang="ru-RU" dirty="0" err="1" smtClean="0"/>
              <a:t>аналогич-ными</a:t>
            </a:r>
            <a:r>
              <a:rPr lang="ru-RU" dirty="0" smtClean="0"/>
              <a:t> предприятиями.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eaLnBrk="1" hangingPunct="1"/>
            <a:endParaRPr lang="ru-RU" sz="2800" dirty="0" smtClean="0"/>
          </a:p>
          <a:p>
            <a:pPr eaLnBrk="1" hangingPunct="1"/>
            <a:endParaRPr lang="ru-RU" sz="28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88E6CD5-3848-4B5F-9311-0E749904A03E}" type="slidenum">
              <a:rPr lang="ru-RU" altLang="en-US" sz="1200">
                <a:latin typeface="+mj-lt"/>
              </a:rPr>
              <a:pPr>
                <a:defRPr/>
              </a:pPr>
              <a:t>11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5951559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На этапе анализа бухучета определяются слабые звенья предприятия. Далее эти звенья анализируют специалисты</a:t>
            </a:r>
            <a:r>
              <a:rPr lang="ru-RU" smtClean="0"/>
              <a:t>, слабым </a:t>
            </a:r>
            <a:r>
              <a:rPr lang="ru-RU" dirty="0" smtClean="0"/>
              <a:t>может быть снабжение (логистика), производство комплектующих, сбыт продукции, неэффективное </a:t>
            </a:r>
            <a:r>
              <a:rPr lang="ru-RU" dirty="0" err="1" smtClean="0"/>
              <a:t>руково-дство</a:t>
            </a:r>
            <a:r>
              <a:rPr lang="ru-RU" dirty="0" smtClean="0"/>
              <a:t> и пр. Для анализа конкретных проблем привлекаются специалисты, которые имеют готовые модели </a:t>
            </a:r>
            <a:r>
              <a:rPr lang="ru-RU" dirty="0" err="1" smtClean="0"/>
              <a:t>деятельно-сти</a:t>
            </a:r>
            <a:r>
              <a:rPr lang="ru-RU" dirty="0" smtClean="0"/>
              <a:t> своих компонент. Построить общую </a:t>
            </a:r>
            <a:r>
              <a:rPr lang="ru-RU" smtClean="0"/>
              <a:t>модель предприя-тия </a:t>
            </a:r>
            <a:r>
              <a:rPr lang="ru-RU" dirty="0" smtClean="0"/>
              <a:t>возможно, </a:t>
            </a:r>
            <a:r>
              <a:rPr lang="ru-RU" smtClean="0"/>
              <a:t>но исследовать ее все равно прийдется по-компонентно.</a:t>
            </a:r>
          </a:p>
          <a:p>
            <a:pPr marL="0" indent="0" eaLnBrk="1" hangingPunct="1">
              <a:spcBef>
                <a:spcPts val="0"/>
              </a:spcBef>
            </a:pPr>
            <a:endParaRPr lang="ru-RU" smtClean="0"/>
          </a:p>
          <a:p>
            <a:pPr marL="0" indent="0" eaLnBrk="1" hangingPunct="1">
              <a:spcBef>
                <a:spcPts val="0"/>
              </a:spcBef>
            </a:pPr>
            <a:r>
              <a:rPr lang="ru-RU" smtClean="0"/>
              <a:t>На окончательном этапе эксперты на основе своих моде-лей компонент составляют общую модель предприятия А и представляют выводы и советы по совершенствованию деятельности.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88E6CD5-3848-4B5F-9311-0E749904A03E}" type="slidenum">
              <a:rPr lang="ru-RU" altLang="en-US" sz="1200">
                <a:latin typeface="+mj-lt"/>
              </a:rPr>
              <a:pPr>
                <a:defRPr/>
              </a:pPr>
              <a:t>12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5951559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Как определить, где в задаче система, а где просто объект?</a:t>
            </a: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Это зависит от двух факторов: 1) какая цель исследования?; 2) как исполнитель предполагает решать задачу?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Например, если исследуется </a:t>
            </a:r>
            <a:r>
              <a:rPr lang="ru-RU" b="1" dirty="0" smtClean="0"/>
              <a:t>надежность машины</a:t>
            </a:r>
            <a:r>
              <a:rPr lang="ru-RU" dirty="0" smtClean="0"/>
              <a:t>, то </a:t>
            </a:r>
            <a:r>
              <a:rPr lang="ru-RU" b="1" dirty="0" smtClean="0"/>
              <a:t>машину следует представить как сист</a:t>
            </a:r>
            <a:r>
              <a:rPr lang="ru-RU" dirty="0" smtClean="0"/>
              <a:t>ему, состоящую из взаимосвязанных узлов.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Если исследуется </a:t>
            </a:r>
            <a:r>
              <a:rPr lang="ru-RU" b="1" dirty="0" smtClean="0"/>
              <a:t>технологический процесс </a:t>
            </a:r>
            <a:r>
              <a:rPr lang="ru-RU" b="1" dirty="0" err="1" smtClean="0"/>
              <a:t>строитель-ства</a:t>
            </a:r>
            <a:r>
              <a:rPr lang="ru-RU" dirty="0" smtClean="0"/>
              <a:t>, то </a:t>
            </a:r>
            <a:r>
              <a:rPr lang="ru-RU" b="1" dirty="0" smtClean="0"/>
              <a:t>машины, используемые при этом, следует рассматривать как простые объекты</a:t>
            </a:r>
            <a:r>
              <a:rPr lang="ru-RU" dirty="0" smtClean="0"/>
              <a:t>, а </a:t>
            </a:r>
            <a:r>
              <a:rPr lang="ru-RU" dirty="0" smtClean="0"/>
              <a:t>технологический процесс </a:t>
            </a:r>
            <a:r>
              <a:rPr lang="ru-RU" dirty="0" smtClean="0"/>
              <a:t>как систему, в котором участвуют машины.</a:t>
            </a: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88E6CD5-3848-4B5F-9311-0E749904A03E}" type="slidenum">
              <a:rPr lang="ru-RU" altLang="en-US" sz="1200">
                <a:latin typeface="+mj-lt"/>
              </a:rPr>
              <a:pPr>
                <a:defRPr/>
              </a:pPr>
              <a:t>13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187959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Система и простые объекты.</a:t>
            </a:r>
            <a:endParaRPr lang="ru-RU" b="1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Капли дождя – это </a:t>
            </a:r>
            <a:r>
              <a:rPr lang="ru-RU" b="1" dirty="0" smtClean="0"/>
              <a:t>объекты</a:t>
            </a:r>
            <a:r>
              <a:rPr lang="ru-RU" dirty="0" smtClean="0"/>
              <a:t>, их можно вообще не </a:t>
            </a:r>
            <a:r>
              <a:rPr lang="ru-RU" dirty="0" err="1" smtClean="0"/>
              <a:t>учиты-вать</a:t>
            </a:r>
            <a:r>
              <a:rPr lang="ru-RU" dirty="0" smtClean="0"/>
              <a:t>, а принимать во внимание интенсивность осадков.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Каплю воды как среду обитания мелких организмов можно рассматривать как </a:t>
            </a:r>
            <a:r>
              <a:rPr lang="ru-RU" b="1" dirty="0" smtClean="0"/>
              <a:t>систему жизнедеятельности</a:t>
            </a:r>
            <a:r>
              <a:rPr lang="ru-RU" dirty="0" smtClean="0"/>
              <a:t>.</a:t>
            </a: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682" name="Picture 2" descr="http://cdnportal.inetproduce.ru/posts/2013-10/567753f8c1322acd971af3fe8431d85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928934"/>
            <a:ext cx="4762500" cy="3571875"/>
          </a:xfrm>
          <a:prstGeom prst="rect">
            <a:avLst/>
          </a:prstGeom>
          <a:noFill/>
        </p:spPr>
      </p:pic>
      <p:pic>
        <p:nvPicPr>
          <p:cNvPr id="71684" name="Picture 4" descr="http://edufuture.biz/images/6/63/612.%D1%83%D1%83%D1%83%D1%83%D1%83%D1%83%D1%83%D1%83%D1%83%D1%83%D1%83%D1%83%D1%8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3959" y="2500343"/>
            <a:ext cx="3697197" cy="42148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E8C91F0E-1D14-4B12-83F0-2E83374E80AB}" type="slidenum">
              <a:rPr lang="ru-RU" altLang="en-US" sz="1200">
                <a:latin typeface="+mj-lt"/>
              </a:rPr>
              <a:pPr>
                <a:defRPr/>
              </a:pPr>
              <a:t>14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71500"/>
            <a:ext cx="9144000" cy="62865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Наиболее известные и интересные системы – это </a:t>
            </a:r>
            <a:r>
              <a:rPr lang="ru-RU" b="1" dirty="0" err="1" smtClean="0"/>
              <a:t>автома-тические</a:t>
            </a:r>
            <a:r>
              <a:rPr lang="ru-RU" b="1" dirty="0" smtClean="0"/>
              <a:t> и автоматизированные системы управления</a:t>
            </a:r>
            <a:r>
              <a:rPr lang="ru-RU" dirty="0" smtClean="0"/>
              <a:t>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Теория </a:t>
            </a:r>
            <a:r>
              <a:rPr lang="ru-RU" dirty="0" smtClean="0"/>
              <a:t>систем автоматического управления развилась из более простой </a:t>
            </a:r>
            <a:r>
              <a:rPr lang="ru-RU" b="1" dirty="0" smtClean="0"/>
              <a:t>теория автоматического регулирования</a:t>
            </a:r>
            <a:r>
              <a:rPr lang="ru-RU" dirty="0" smtClean="0"/>
              <a:t> – первой задачей была проблемы регулирования работы паровых машин. </a:t>
            </a: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Затем </a:t>
            </a:r>
            <a:r>
              <a:rPr lang="ru-RU" dirty="0" smtClean="0"/>
              <a:t>появились теория </a:t>
            </a:r>
            <a:r>
              <a:rPr lang="ru-RU" dirty="0" smtClean="0"/>
              <a:t>регулирования хода </a:t>
            </a:r>
            <a:r>
              <a:rPr lang="ru-RU" dirty="0" smtClean="0"/>
              <a:t>машин, </a:t>
            </a:r>
            <a:r>
              <a:rPr lang="ru-RU" dirty="0" err="1" smtClean="0"/>
              <a:t>по-том</a:t>
            </a:r>
            <a:r>
              <a:rPr lang="ru-RU" dirty="0" smtClean="0"/>
              <a:t> </a:t>
            </a:r>
            <a:r>
              <a:rPr lang="ru-RU" dirty="0" smtClean="0"/>
              <a:t>были созданы теории регулирования паровых котлов, </a:t>
            </a:r>
            <a:r>
              <a:rPr lang="ru-RU" dirty="0" smtClean="0"/>
              <a:t>теория </a:t>
            </a:r>
            <a:r>
              <a:rPr lang="ru-RU" dirty="0" smtClean="0"/>
              <a:t>регулирования гидравлических турбин</a:t>
            </a:r>
            <a:r>
              <a:rPr lang="ru-RU" dirty="0" smtClean="0"/>
              <a:t>, </a:t>
            </a:r>
            <a:r>
              <a:rPr lang="ru-RU" dirty="0" err="1" smtClean="0"/>
              <a:t>электричес-ких</a:t>
            </a:r>
            <a:r>
              <a:rPr lang="ru-RU" dirty="0" smtClean="0"/>
              <a:t> </a:t>
            </a:r>
            <a:r>
              <a:rPr lang="ru-RU" dirty="0" smtClean="0"/>
              <a:t>машин. </a:t>
            </a: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В </a:t>
            </a:r>
            <a:r>
              <a:rPr lang="ru-RU" dirty="0" smtClean="0"/>
              <a:t>начале 50-х годов </a:t>
            </a:r>
            <a:r>
              <a:rPr lang="en-US" dirty="0" smtClean="0"/>
              <a:t>XX</a:t>
            </a:r>
            <a:r>
              <a:rPr lang="ru-RU" dirty="0" smtClean="0"/>
              <a:t> века сложилась общая ТАР </a:t>
            </a:r>
            <a:r>
              <a:rPr lang="ru-RU" dirty="0" err="1" smtClean="0"/>
              <a:t>дина-мических</a:t>
            </a:r>
            <a:r>
              <a:rPr lang="ru-RU" dirty="0" smtClean="0"/>
              <a:t> </a:t>
            </a:r>
            <a:r>
              <a:rPr lang="ru-RU" dirty="0" smtClean="0"/>
              <a:t>объектов с одной регулируемой переменной и одним управляющим воздействием. </a:t>
            </a: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Регулирование поддерживает параметры процесса </a:t>
            </a:r>
            <a:r>
              <a:rPr lang="ru-RU" b="1" dirty="0" smtClean="0"/>
              <a:t>(обычно это сигналы) </a:t>
            </a:r>
            <a:r>
              <a:rPr lang="ru-RU" b="1" dirty="0" smtClean="0"/>
              <a:t>в заданных интервалах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TW" sz="1200" b="0">
                <a:latin typeface="Garamond" pitchFamily="18" charset="0"/>
                <a:ea typeface="新細明體" pitchFamily="18" charset="-120"/>
              </a:rPr>
              <a:t>Page </a:t>
            </a:r>
            <a:fld id="{A17BEC7E-EC4B-4560-865C-448C08DB224C}" type="slidenum">
              <a:rPr lang="en-US" altLang="zh-TW" sz="1200" b="0">
                <a:latin typeface="Garamond" pitchFamily="18" charset="0"/>
                <a:ea typeface="新細明體" pitchFamily="18" charset="-120"/>
              </a:rPr>
              <a:pPr/>
              <a:t>15</a:t>
            </a:fld>
            <a:endParaRPr lang="en-US" altLang="zh-TW" sz="1200" b="0">
              <a:latin typeface="Helvetica" pitchFamily="34" charset="0"/>
              <a:ea typeface="新細明體" pitchFamily="18" charset="-120"/>
            </a:endParaRP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2" name="Rectangle 9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58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4" name="Rectangle 12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58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6" name="Rectangle 15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58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8" name="Rectangle 18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589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91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92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93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94" name="Rectangle 23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595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96" name="Rectangle 26"/>
          <p:cNvSpPr>
            <a:spLocks noChangeArrowheads="1"/>
          </p:cNvSpPr>
          <p:nvPr/>
        </p:nvSpPr>
        <p:spPr bwMode="auto">
          <a:xfrm>
            <a:off x="0" y="895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597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98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99" name="Rectangle 32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00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01" name="Rectangle 35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02" name="Rectangle 3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03" name="Rectangle 38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04" name="Rectangle 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05" name="Rectangle 41"/>
          <p:cNvSpPr>
            <a:spLocks noChangeArrowheads="1"/>
          </p:cNvSpPr>
          <p:nvPr/>
        </p:nvSpPr>
        <p:spPr bwMode="auto">
          <a:xfrm>
            <a:off x="0" y="923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06" name="Rectangle 4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07" name="Rectangle 44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08" name="Rectangle 4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09" name="Rectangle 47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10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11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12" name="Rectangle 5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13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14" name="Rectangle 6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15" name="Rectangle 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17" name="Rectangle 3"/>
          <p:cNvSpPr>
            <a:spLocks noChangeArrowheads="1"/>
          </p:cNvSpPr>
          <p:nvPr/>
        </p:nvSpPr>
        <p:spPr bwMode="auto">
          <a:xfrm>
            <a:off x="0" y="1685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1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1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20" name="Rectangle 8"/>
          <p:cNvSpPr>
            <a:spLocks noChangeArrowheads="1"/>
          </p:cNvSpPr>
          <p:nvPr/>
        </p:nvSpPr>
        <p:spPr bwMode="auto">
          <a:xfrm>
            <a:off x="0" y="1685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21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23" name="Rectangle 3"/>
          <p:cNvSpPr>
            <a:spLocks noChangeArrowheads="1"/>
          </p:cNvSpPr>
          <p:nvPr/>
        </p:nvSpPr>
        <p:spPr bwMode="auto">
          <a:xfrm>
            <a:off x="0" y="1333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2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25" name="Rectangle 6"/>
          <p:cNvSpPr>
            <a:spLocks noChangeArrowheads="1"/>
          </p:cNvSpPr>
          <p:nvPr/>
        </p:nvSpPr>
        <p:spPr bwMode="auto">
          <a:xfrm>
            <a:off x="0" y="1390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2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29" name="Rectangle 7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30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31" name="Rectangle 10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33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34" name="Rectangle 15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3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37" name="Rectangle 3"/>
          <p:cNvSpPr>
            <a:spLocks noChangeArrowheads="1"/>
          </p:cNvSpPr>
          <p:nvPr/>
        </p:nvSpPr>
        <p:spPr bwMode="auto">
          <a:xfrm>
            <a:off x="0" y="1790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39" name="Rectangle 3"/>
          <p:cNvSpPr>
            <a:spLocks noChangeArrowheads="1"/>
          </p:cNvSpPr>
          <p:nvPr/>
        </p:nvSpPr>
        <p:spPr bwMode="auto">
          <a:xfrm>
            <a:off x="0" y="1819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41" name="Rectangle 3"/>
          <p:cNvSpPr>
            <a:spLocks noChangeArrowheads="1"/>
          </p:cNvSpPr>
          <p:nvPr/>
        </p:nvSpPr>
        <p:spPr bwMode="auto">
          <a:xfrm>
            <a:off x="0" y="1409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4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43" name="Rectangle 6"/>
          <p:cNvSpPr>
            <a:spLocks noChangeArrowheads="1"/>
          </p:cNvSpPr>
          <p:nvPr/>
        </p:nvSpPr>
        <p:spPr bwMode="auto">
          <a:xfrm>
            <a:off x="0" y="1409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46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4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48" name="Rectangle 9"/>
          <p:cNvSpPr>
            <a:spLocks noChangeArrowheads="1"/>
          </p:cNvSpPr>
          <p:nvPr/>
        </p:nvSpPr>
        <p:spPr bwMode="auto">
          <a:xfrm>
            <a:off x="0" y="1733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51" name="Rectangle 3"/>
          <p:cNvSpPr>
            <a:spLocks noChangeArrowheads="1"/>
          </p:cNvSpPr>
          <p:nvPr/>
        </p:nvSpPr>
        <p:spPr bwMode="auto">
          <a:xfrm>
            <a:off x="0" y="1323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5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53" name="Rectangle 6"/>
          <p:cNvSpPr>
            <a:spLocks noChangeArrowheads="1"/>
          </p:cNvSpPr>
          <p:nvPr/>
        </p:nvSpPr>
        <p:spPr bwMode="auto">
          <a:xfrm>
            <a:off x="0" y="176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5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55" name="Rectangle 9"/>
          <p:cNvSpPr>
            <a:spLocks noChangeArrowheads="1"/>
          </p:cNvSpPr>
          <p:nvPr/>
        </p:nvSpPr>
        <p:spPr bwMode="auto">
          <a:xfrm>
            <a:off x="0" y="176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5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57" name="Rectangle 15"/>
          <p:cNvSpPr>
            <a:spLocks noChangeArrowheads="1"/>
          </p:cNvSpPr>
          <p:nvPr/>
        </p:nvSpPr>
        <p:spPr bwMode="auto">
          <a:xfrm>
            <a:off x="0" y="176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5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60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61" name="Rectangle 8"/>
          <p:cNvSpPr>
            <a:spLocks noChangeArrowheads="1"/>
          </p:cNvSpPr>
          <p:nvPr/>
        </p:nvSpPr>
        <p:spPr bwMode="auto">
          <a:xfrm>
            <a:off x="0" y="176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6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63" name="Rectangle 11"/>
          <p:cNvSpPr>
            <a:spLocks noChangeArrowheads="1"/>
          </p:cNvSpPr>
          <p:nvPr/>
        </p:nvSpPr>
        <p:spPr bwMode="auto">
          <a:xfrm>
            <a:off x="0" y="1400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64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65" name="Rectangle 14"/>
          <p:cNvSpPr>
            <a:spLocks noChangeArrowheads="1"/>
          </p:cNvSpPr>
          <p:nvPr/>
        </p:nvSpPr>
        <p:spPr bwMode="auto">
          <a:xfrm>
            <a:off x="0" y="1400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69" name="Rectangle 5"/>
          <p:cNvSpPr>
            <a:spLocks noChangeArrowheads="1"/>
          </p:cNvSpPr>
          <p:nvPr/>
        </p:nvSpPr>
        <p:spPr bwMode="auto">
          <a:xfrm>
            <a:off x="0" y="1390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7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7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73" name="Rectangle 7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7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76" name="Rectangle 3"/>
          <p:cNvSpPr>
            <a:spLocks noChangeArrowheads="1"/>
          </p:cNvSpPr>
          <p:nvPr/>
        </p:nvSpPr>
        <p:spPr bwMode="auto">
          <a:xfrm>
            <a:off x="0" y="1676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7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8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8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83" name="Rectangle 5"/>
          <p:cNvSpPr>
            <a:spLocks noChangeArrowheads="1"/>
          </p:cNvSpPr>
          <p:nvPr/>
        </p:nvSpPr>
        <p:spPr bwMode="auto">
          <a:xfrm>
            <a:off x="0" y="176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85" name="Rectangle 3"/>
          <p:cNvSpPr>
            <a:spLocks noChangeArrowheads="1"/>
          </p:cNvSpPr>
          <p:nvPr/>
        </p:nvSpPr>
        <p:spPr bwMode="auto">
          <a:xfrm>
            <a:off x="0" y="1333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8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88" name="Rectangle 5"/>
          <p:cNvSpPr>
            <a:spLocks noChangeArrowheads="1"/>
          </p:cNvSpPr>
          <p:nvPr/>
        </p:nvSpPr>
        <p:spPr bwMode="auto">
          <a:xfrm>
            <a:off x="0" y="176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89" name="Содержимое 114"/>
          <p:cNvSpPr>
            <a:spLocks noGrp="1"/>
          </p:cNvSpPr>
          <p:nvPr>
            <p:ph idx="4294967295"/>
          </p:nvPr>
        </p:nvSpPr>
        <p:spPr>
          <a:xfrm>
            <a:off x="0" y="642918"/>
            <a:ext cx="9144000" cy="63373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Алгоритм измеряет значения входных сигналов (</a:t>
            </a:r>
            <a:r>
              <a:rPr lang="ru-RU" dirty="0" err="1" smtClean="0"/>
              <a:t>неуправ-ляемых</a:t>
            </a:r>
            <a:r>
              <a:rPr lang="ru-RU" dirty="0" smtClean="0"/>
              <a:t> </a:t>
            </a:r>
            <a:r>
              <a:rPr lang="ru-RU" dirty="0" smtClean="0"/>
              <a:t>и управляемых), и с использованием обратной связи генерирует управляющие сигналы.</a:t>
            </a:r>
            <a:endParaRPr lang="en-US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Задачи регулирования решаются разнообразными способами.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Регулирование хода механических часов (по </a:t>
            </a:r>
            <a:r>
              <a:rPr lang="ru-RU" dirty="0" err="1" smtClean="0"/>
              <a:t>определе-нию</a:t>
            </a:r>
            <a:r>
              <a:rPr lang="ru-RU" dirty="0" smtClean="0"/>
              <a:t> это задача САУ) решается использованием твердых камней для осей вращения и высокоточной обработкой деталей. Здесь нет обратной связи (!).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Собака регулирует температуру тела испарением влаги с языка. </a:t>
            </a:r>
            <a:r>
              <a:rPr lang="ru-RU" dirty="0" smtClean="0"/>
              <a:t>В организме человека температура тела </a:t>
            </a:r>
            <a:r>
              <a:rPr lang="ru-RU" dirty="0" err="1" smtClean="0"/>
              <a:t>регулирует-ся</a:t>
            </a:r>
            <a:r>
              <a:rPr lang="ru-RU" dirty="0" smtClean="0"/>
              <a:t> испарением </a:t>
            </a:r>
            <a:r>
              <a:rPr lang="ru-RU" dirty="0" smtClean="0"/>
              <a:t>влаги с поверхности кожи (понижение температуры) и дрожью мышц (повышение температуры).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Регулятор температуры в холодильнике – это электронная </a:t>
            </a:r>
            <a:r>
              <a:rPr lang="ru-RU" dirty="0" smtClean="0"/>
              <a:t>схема с термостатом, </a:t>
            </a:r>
            <a:r>
              <a:rPr lang="ru-RU" dirty="0" smtClean="0"/>
              <a:t>которая поддерживает температуру в заданных пределах. 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246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9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94" name="Rectangle 3"/>
          <p:cNvSpPr>
            <a:spLocks noChangeArrowheads="1"/>
          </p:cNvSpPr>
          <p:nvPr/>
        </p:nvSpPr>
        <p:spPr bwMode="auto">
          <a:xfrm>
            <a:off x="0" y="1409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9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96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69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69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0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02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703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04" name="Rectangle 9"/>
          <p:cNvSpPr>
            <a:spLocks noChangeArrowheads="1"/>
          </p:cNvSpPr>
          <p:nvPr/>
        </p:nvSpPr>
        <p:spPr bwMode="auto">
          <a:xfrm>
            <a:off x="0" y="1409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70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0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470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0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1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718" name="Rectangle 1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Номер слайда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TW" sz="1200" b="0">
                <a:latin typeface="Garamond" pitchFamily="18" charset="0"/>
                <a:ea typeface="新細明體" pitchFamily="18" charset="-120"/>
              </a:rPr>
              <a:t>Page </a:t>
            </a:r>
            <a:fld id="{81ED4F26-A2D1-4104-997E-DFE657845E47}" type="slidenum">
              <a:rPr lang="en-US" altLang="zh-TW" sz="1200" b="0">
                <a:latin typeface="Garamond" pitchFamily="18" charset="0"/>
                <a:ea typeface="新細明體" pitchFamily="18" charset="-120"/>
              </a:rPr>
              <a:pPr/>
              <a:t>16</a:t>
            </a:fld>
            <a:endParaRPr lang="en-US" altLang="zh-TW" sz="1200" b="0">
              <a:latin typeface="Helvetica" pitchFamily="34" charset="0"/>
              <a:ea typeface="新細明體" pitchFamily="18" charset="-120"/>
            </a:endParaRP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6" name="Rectangle 9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0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8" name="Rectangle 12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0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10" name="Rectangle 15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1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12" name="Rectangle 18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1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1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1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1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17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18" name="Rectangle 23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19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20" name="Rectangle 26"/>
          <p:cNvSpPr>
            <a:spLocks noChangeArrowheads="1"/>
          </p:cNvSpPr>
          <p:nvPr/>
        </p:nvSpPr>
        <p:spPr bwMode="auto">
          <a:xfrm>
            <a:off x="0" y="895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21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22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23" name="Rectangle 32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24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25" name="Rectangle 35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26" name="Rectangle 3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27" name="Rectangle 38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28" name="Rectangle 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29" name="Rectangle 41"/>
          <p:cNvSpPr>
            <a:spLocks noChangeArrowheads="1"/>
          </p:cNvSpPr>
          <p:nvPr/>
        </p:nvSpPr>
        <p:spPr bwMode="auto">
          <a:xfrm>
            <a:off x="0" y="923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30" name="Rectangle 4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31" name="Rectangle 44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32" name="Rectangle 4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33" name="Rectangle 47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34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35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36" name="Rectangle 5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37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38" name="Rectangle 6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39" name="Rectangle 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41" name="Rectangle 3"/>
          <p:cNvSpPr>
            <a:spLocks noChangeArrowheads="1"/>
          </p:cNvSpPr>
          <p:nvPr/>
        </p:nvSpPr>
        <p:spPr bwMode="auto">
          <a:xfrm>
            <a:off x="0" y="1685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4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4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44" name="Rectangle 8"/>
          <p:cNvSpPr>
            <a:spLocks noChangeArrowheads="1"/>
          </p:cNvSpPr>
          <p:nvPr/>
        </p:nvSpPr>
        <p:spPr bwMode="auto">
          <a:xfrm>
            <a:off x="0" y="1685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45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47" name="Rectangle 3"/>
          <p:cNvSpPr>
            <a:spLocks noChangeArrowheads="1"/>
          </p:cNvSpPr>
          <p:nvPr/>
        </p:nvSpPr>
        <p:spPr bwMode="auto">
          <a:xfrm>
            <a:off x="0" y="1333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4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49" name="Rectangle 6"/>
          <p:cNvSpPr>
            <a:spLocks noChangeArrowheads="1"/>
          </p:cNvSpPr>
          <p:nvPr/>
        </p:nvSpPr>
        <p:spPr bwMode="auto">
          <a:xfrm>
            <a:off x="0" y="1390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5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5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53" name="Rectangle 7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5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55" name="Rectangle 10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57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58" name="Rectangle 15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5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61" name="Rectangle 3"/>
          <p:cNvSpPr>
            <a:spLocks noChangeArrowheads="1"/>
          </p:cNvSpPr>
          <p:nvPr/>
        </p:nvSpPr>
        <p:spPr bwMode="auto">
          <a:xfrm>
            <a:off x="0" y="1790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63" name="Rectangle 3"/>
          <p:cNvSpPr>
            <a:spLocks noChangeArrowheads="1"/>
          </p:cNvSpPr>
          <p:nvPr/>
        </p:nvSpPr>
        <p:spPr bwMode="auto">
          <a:xfrm>
            <a:off x="0" y="1819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65" name="Rectangle 3"/>
          <p:cNvSpPr>
            <a:spLocks noChangeArrowheads="1"/>
          </p:cNvSpPr>
          <p:nvPr/>
        </p:nvSpPr>
        <p:spPr bwMode="auto">
          <a:xfrm>
            <a:off x="0" y="1409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6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67" name="Rectangle 6"/>
          <p:cNvSpPr>
            <a:spLocks noChangeArrowheads="1"/>
          </p:cNvSpPr>
          <p:nvPr/>
        </p:nvSpPr>
        <p:spPr bwMode="auto">
          <a:xfrm>
            <a:off x="0" y="1409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70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7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72" name="Rectangle 9"/>
          <p:cNvSpPr>
            <a:spLocks noChangeArrowheads="1"/>
          </p:cNvSpPr>
          <p:nvPr/>
        </p:nvSpPr>
        <p:spPr bwMode="auto">
          <a:xfrm>
            <a:off x="0" y="1733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75" name="Rectangle 3"/>
          <p:cNvSpPr>
            <a:spLocks noChangeArrowheads="1"/>
          </p:cNvSpPr>
          <p:nvPr/>
        </p:nvSpPr>
        <p:spPr bwMode="auto">
          <a:xfrm>
            <a:off x="0" y="1323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7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77" name="Rectangle 6"/>
          <p:cNvSpPr>
            <a:spLocks noChangeArrowheads="1"/>
          </p:cNvSpPr>
          <p:nvPr/>
        </p:nvSpPr>
        <p:spPr bwMode="auto">
          <a:xfrm>
            <a:off x="0" y="176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7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79" name="Rectangle 9"/>
          <p:cNvSpPr>
            <a:spLocks noChangeArrowheads="1"/>
          </p:cNvSpPr>
          <p:nvPr/>
        </p:nvSpPr>
        <p:spPr bwMode="auto">
          <a:xfrm>
            <a:off x="0" y="176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8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81" name="Rectangle 15"/>
          <p:cNvSpPr>
            <a:spLocks noChangeArrowheads="1"/>
          </p:cNvSpPr>
          <p:nvPr/>
        </p:nvSpPr>
        <p:spPr bwMode="auto">
          <a:xfrm>
            <a:off x="0" y="176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8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8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85" name="Rectangle 8"/>
          <p:cNvSpPr>
            <a:spLocks noChangeArrowheads="1"/>
          </p:cNvSpPr>
          <p:nvPr/>
        </p:nvSpPr>
        <p:spPr bwMode="auto">
          <a:xfrm>
            <a:off x="0" y="176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8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87" name="Rectangle 11"/>
          <p:cNvSpPr>
            <a:spLocks noChangeArrowheads="1"/>
          </p:cNvSpPr>
          <p:nvPr/>
        </p:nvSpPr>
        <p:spPr bwMode="auto">
          <a:xfrm>
            <a:off x="0" y="1400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88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89" name="Rectangle 14"/>
          <p:cNvSpPr>
            <a:spLocks noChangeArrowheads="1"/>
          </p:cNvSpPr>
          <p:nvPr/>
        </p:nvSpPr>
        <p:spPr bwMode="auto">
          <a:xfrm>
            <a:off x="0" y="1400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93" name="Rectangle 5"/>
          <p:cNvSpPr>
            <a:spLocks noChangeArrowheads="1"/>
          </p:cNvSpPr>
          <p:nvPr/>
        </p:nvSpPr>
        <p:spPr bwMode="auto">
          <a:xfrm>
            <a:off x="0" y="1390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9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97" name="Rectangle 7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698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00" name="Rectangle 3"/>
          <p:cNvSpPr>
            <a:spLocks noChangeArrowheads="1"/>
          </p:cNvSpPr>
          <p:nvPr/>
        </p:nvSpPr>
        <p:spPr bwMode="auto">
          <a:xfrm>
            <a:off x="0" y="1676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7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0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0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0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07" name="Rectangle 5"/>
          <p:cNvSpPr>
            <a:spLocks noChangeArrowheads="1"/>
          </p:cNvSpPr>
          <p:nvPr/>
        </p:nvSpPr>
        <p:spPr bwMode="auto">
          <a:xfrm>
            <a:off x="0" y="176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7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09" name="Rectangle 3"/>
          <p:cNvSpPr>
            <a:spLocks noChangeArrowheads="1"/>
          </p:cNvSpPr>
          <p:nvPr/>
        </p:nvSpPr>
        <p:spPr bwMode="auto">
          <a:xfrm>
            <a:off x="0" y="1333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7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12" name="Rectangle 5"/>
          <p:cNvSpPr>
            <a:spLocks noChangeArrowheads="1"/>
          </p:cNvSpPr>
          <p:nvPr/>
        </p:nvSpPr>
        <p:spPr bwMode="auto">
          <a:xfrm>
            <a:off x="0" y="1762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713" name="Содержимое 114"/>
          <p:cNvSpPr>
            <a:spLocks noGrp="1"/>
          </p:cNvSpPr>
          <p:nvPr>
            <p:ph idx="4294967295"/>
          </p:nvPr>
        </p:nvSpPr>
        <p:spPr>
          <a:xfrm>
            <a:off x="0" y="714356"/>
            <a:ext cx="9144000" cy="5256212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Для </a:t>
            </a:r>
            <a:r>
              <a:rPr lang="ru-RU" b="1" dirty="0" smtClean="0"/>
              <a:t>хранения сельхоз продукции </a:t>
            </a:r>
            <a:r>
              <a:rPr lang="ru-RU" dirty="0" smtClean="0"/>
              <a:t>применяются датчики температуры, влажности, … (входные сигналы) и простейший </a:t>
            </a:r>
            <a:r>
              <a:rPr lang="ru-RU" dirty="0" smtClean="0"/>
              <a:t>компьютер </a:t>
            </a:r>
            <a:r>
              <a:rPr lang="ru-RU" dirty="0" smtClean="0"/>
              <a:t>с программой, которая через контроллеры включает режимы работы кондиционеров. Бывают более сложные хранилища с инертным газом. </a:t>
            </a: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Подача пара в цилиндр парового двигателя</a:t>
            </a:r>
            <a:r>
              <a:rPr lang="ru-RU" dirty="0" smtClean="0"/>
              <a:t>. Самый знаменитый из первых механических регуляторов – центробежный регулятор Уатта для стабилизации частоты вращения ведущего вала паровой машины. Когда частота вращения увеличивается, шарики расходятся из-за увеличения центробежной силы. </a:t>
            </a:r>
            <a:r>
              <a:rPr lang="ru-RU" dirty="0" smtClean="0"/>
              <a:t>При этом через систему рычагов </a:t>
            </a:r>
            <a:r>
              <a:rPr lang="ru-RU" dirty="0" smtClean="0"/>
              <a:t>они прикрывают заслонку, </a:t>
            </a:r>
            <a:r>
              <a:rPr lang="ru-RU" dirty="0" smtClean="0"/>
              <a:t>уменьшая </a:t>
            </a:r>
            <a:r>
              <a:rPr lang="ru-RU" dirty="0" smtClean="0"/>
              <a:t>подачу струи </a:t>
            </a:r>
            <a:r>
              <a:rPr lang="ru-RU" dirty="0" smtClean="0"/>
              <a:t>пара на турбину.</a:t>
            </a:r>
          </a:p>
          <a:p>
            <a:endParaRPr lang="ru-RU" dirty="0" smtClean="0"/>
          </a:p>
        </p:txBody>
      </p:sp>
      <p:sp>
        <p:nvSpPr>
          <p:cNvPr id="257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1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18" name="Rectangle 3"/>
          <p:cNvSpPr>
            <a:spLocks noChangeArrowheads="1"/>
          </p:cNvSpPr>
          <p:nvPr/>
        </p:nvSpPr>
        <p:spPr bwMode="auto">
          <a:xfrm>
            <a:off x="0" y="1409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71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20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7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2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23" name="Rectangle 11"/>
          <p:cNvSpPr>
            <a:spLocks noChangeArrowheads="1"/>
          </p:cNvSpPr>
          <p:nvPr/>
        </p:nvSpPr>
        <p:spPr bwMode="auto">
          <a:xfrm>
            <a:off x="0" y="962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7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26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72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28" name="Rectangle 9"/>
          <p:cNvSpPr>
            <a:spLocks noChangeArrowheads="1"/>
          </p:cNvSpPr>
          <p:nvPr/>
        </p:nvSpPr>
        <p:spPr bwMode="auto">
          <a:xfrm>
            <a:off x="0" y="1409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72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31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73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3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37" name="Rectangle 3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73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39" name="Rectangle 6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7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41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  <p:sp>
        <p:nvSpPr>
          <p:cNvPr id="2574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743" name="Rectangle 1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4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172450" y="6400800"/>
            <a:ext cx="971550" cy="457200"/>
          </a:xfrm>
        </p:spPr>
        <p:txBody>
          <a:bodyPr/>
          <a:lstStyle/>
          <a:p>
            <a:pPr>
              <a:defRPr/>
            </a:pPr>
            <a:fld id="{6C60FC64-BD99-4101-9173-2684A06A78BD}" type="slidenum">
              <a:rPr lang="ru-RU" altLang="en-US" smtClean="0"/>
              <a:pPr>
                <a:defRPr/>
              </a:pPr>
              <a:t>17</a:t>
            </a:fld>
            <a:endParaRPr lang="ru-RU" altLang="en-US" smtClean="0"/>
          </a:p>
        </p:txBody>
      </p:sp>
      <p:pic>
        <p:nvPicPr>
          <p:cNvPr id="26627" name="Picture 2" descr="E:\Teaching\Anime_for_Presentations\Паровая машина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1052513"/>
            <a:ext cx="90011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00113" y="0"/>
            <a:ext cx="7488237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800" dirty="0">
                <a:latin typeface="+mn-lt"/>
                <a:cs typeface="+mn-cs"/>
              </a:rPr>
              <a:t>Центробежный регулятор пара,</a:t>
            </a:r>
          </a:p>
          <a:p>
            <a:pPr algn="ctr">
              <a:defRPr/>
            </a:pPr>
            <a:r>
              <a:rPr lang="ru-RU" sz="2800" dirty="0" smtClean="0">
                <a:latin typeface="+mn-lt"/>
                <a:cs typeface="+mn-cs"/>
              </a:rPr>
              <a:t>Заслонка подачи пара</a:t>
            </a:r>
            <a:endParaRPr lang="en-US" sz="2800" dirty="0">
              <a:latin typeface="+mn-lt"/>
              <a:cs typeface="+mn-cs"/>
            </a:endParaRPr>
          </a:p>
        </p:txBody>
      </p:sp>
      <p:cxnSp>
        <p:nvCxnSpPr>
          <p:cNvPr id="9" name="Скругленная соединительная линия 8"/>
          <p:cNvCxnSpPr/>
          <p:nvPr/>
        </p:nvCxnSpPr>
        <p:spPr bwMode="auto">
          <a:xfrm rot="5400000">
            <a:off x="928662" y="1428736"/>
            <a:ext cx="2143140" cy="1428760"/>
          </a:xfrm>
          <a:prstGeom prst="curvedConnector3">
            <a:avLst>
              <a:gd name="adj1" fmla="val 2745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70DEB85C-3BCE-4043-B7B2-7C57F3B34EDE}" type="slidenum">
              <a:rPr lang="ru-RU" altLang="en-US" sz="1200">
                <a:latin typeface="+mj-lt"/>
              </a:rPr>
              <a:pPr>
                <a:defRPr/>
              </a:pPr>
              <a:t>18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71500"/>
            <a:ext cx="9144000" cy="581025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Во многих современных системах регуляторы – </a:t>
            </a:r>
            <a:r>
              <a:rPr lang="ru-RU" dirty="0" smtClean="0"/>
              <a:t>это </a:t>
            </a:r>
            <a:r>
              <a:rPr lang="ru-RU" dirty="0" err="1" smtClean="0"/>
              <a:t>конт-роллеры</a:t>
            </a:r>
            <a:r>
              <a:rPr lang="ru-RU" dirty="0" smtClean="0"/>
              <a:t> или </a:t>
            </a:r>
            <a:r>
              <a:rPr lang="ru-RU" dirty="0" smtClean="0"/>
              <a:t>микропроцессорные </a:t>
            </a:r>
            <a:r>
              <a:rPr lang="ru-RU" dirty="0" smtClean="0"/>
              <a:t>устройства. </a:t>
            </a:r>
            <a:r>
              <a:rPr lang="ru-RU" dirty="0" smtClean="0"/>
              <a:t>Задача регулирования может решаться чисто аппаратно </a:t>
            </a:r>
            <a:r>
              <a:rPr lang="ru-RU" dirty="0" smtClean="0"/>
              <a:t>(напр. регулятор </a:t>
            </a:r>
            <a:r>
              <a:rPr lang="ru-RU" dirty="0" smtClean="0"/>
              <a:t>Уатта), программно, или </a:t>
            </a:r>
            <a:r>
              <a:rPr lang="ru-RU" dirty="0" err="1" smtClean="0"/>
              <a:t>программно-аппаратно</a:t>
            </a:r>
            <a:r>
              <a:rPr lang="ru-RU" dirty="0" smtClean="0"/>
              <a:t>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 </a:t>
            </a: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Чтобы регулятор мог сравнивать параметры системы с нормой, необходимы </a:t>
            </a:r>
            <a:r>
              <a:rPr lang="ru-RU" b="1" dirty="0" smtClean="0"/>
              <a:t>датчики</a:t>
            </a:r>
            <a:r>
              <a:rPr lang="ru-RU" dirty="0" smtClean="0"/>
              <a:t> (аппаратное устройство).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Чтобы регулятор мог изменять параметры системы, необходимы </a:t>
            </a:r>
            <a:r>
              <a:rPr lang="ru-RU" b="1" dirty="0" smtClean="0"/>
              <a:t>исполнительные механизмы </a:t>
            </a:r>
            <a:r>
              <a:rPr lang="ru-RU" dirty="0" smtClean="0"/>
              <a:t>(</a:t>
            </a:r>
            <a:r>
              <a:rPr lang="ru-RU" dirty="0" err="1" smtClean="0"/>
              <a:t>напр</a:t>
            </a:r>
            <a:r>
              <a:rPr lang="ru-RU" dirty="0" smtClean="0"/>
              <a:t>, </a:t>
            </a:r>
            <a:r>
              <a:rPr lang="ru-RU" dirty="0" err="1" smtClean="0"/>
              <a:t>механи-ческие</a:t>
            </a:r>
            <a:r>
              <a:rPr lang="ru-RU" dirty="0" smtClean="0"/>
              <a:t> приводы, сервомоторы), </a:t>
            </a:r>
            <a:r>
              <a:rPr lang="ru-RU" dirty="0" smtClean="0"/>
              <a:t>которые </a:t>
            </a:r>
            <a:r>
              <a:rPr lang="ru-RU" dirty="0" smtClean="0"/>
              <a:t>преобразуют </a:t>
            </a:r>
            <a:r>
              <a:rPr lang="ru-RU" dirty="0" err="1" smtClean="0"/>
              <a:t>регу-лирующий</a:t>
            </a:r>
            <a:r>
              <a:rPr lang="ru-RU" dirty="0" smtClean="0"/>
              <a:t> </a:t>
            </a:r>
            <a:r>
              <a:rPr lang="ru-RU" dirty="0" smtClean="0"/>
              <a:t>сигнал управления </a:t>
            </a:r>
            <a:r>
              <a:rPr lang="ru-RU" dirty="0" smtClean="0"/>
              <a:t>в другой электрический сигнал или в механическое перемещение, </a:t>
            </a:r>
            <a:r>
              <a:rPr lang="ru-RU" dirty="0" err="1" smtClean="0"/>
              <a:t>Напр</a:t>
            </a:r>
            <a:r>
              <a:rPr lang="ru-RU" dirty="0" smtClean="0"/>
              <a:t>, </a:t>
            </a:r>
            <a:r>
              <a:rPr lang="ru-RU" dirty="0" err="1" smtClean="0"/>
              <a:t>электри-ческий</a:t>
            </a:r>
            <a:r>
              <a:rPr lang="ru-RU" dirty="0" smtClean="0"/>
              <a:t> </a:t>
            </a:r>
            <a:r>
              <a:rPr lang="ru-RU" dirty="0" smtClean="0"/>
              <a:t>сигнал может вызывать перемещение клапана, регулирующего расход топлива, поворот руля на нужный </a:t>
            </a:r>
            <a:r>
              <a:rPr lang="ru-RU" dirty="0" smtClean="0"/>
              <a:t>угол). </a:t>
            </a:r>
            <a:endParaRPr lang="ru-RU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6E0DAA64-3E70-49FE-A376-1D87410EC12B}" type="slidenum">
              <a:rPr lang="ru-RU" altLang="en-US" sz="1200">
                <a:latin typeface="+mj-lt"/>
              </a:rPr>
              <a:pPr>
                <a:defRPr/>
              </a:pPr>
              <a:t>19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49275"/>
            <a:ext cx="9144000" cy="6097588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ru-RU" dirty="0" smtClean="0"/>
              <a:t>В типичную систему управления входят: 1) объект, 2) </a:t>
            </a:r>
            <a:r>
              <a:rPr lang="ru-RU" dirty="0" err="1" smtClean="0"/>
              <a:t>дат-чики</a:t>
            </a:r>
            <a:r>
              <a:rPr lang="ru-RU" dirty="0" smtClean="0"/>
              <a:t>, 3) регулятор, 4) привод. Однако, набор </a:t>
            </a:r>
            <a:r>
              <a:rPr lang="ru-RU" dirty="0" smtClean="0"/>
              <a:t>элементов </a:t>
            </a:r>
            <a:r>
              <a:rPr lang="ru-RU" dirty="0" smtClean="0"/>
              <a:t>– еще не система. Для превращения в систему нужен </a:t>
            </a:r>
            <a:r>
              <a:rPr lang="ru-RU" b="1" dirty="0" smtClean="0"/>
              <a:t>интерфейс между компонентами системы</a:t>
            </a:r>
            <a:r>
              <a:rPr lang="ru-RU" dirty="0" smtClean="0"/>
              <a:t>. </a:t>
            </a:r>
            <a:endParaRPr lang="ru-RU" dirty="0" smtClean="0"/>
          </a:p>
          <a:p>
            <a:pPr marL="0" indent="0">
              <a:spcBef>
                <a:spcPts val="0"/>
              </a:spcBef>
            </a:pPr>
            <a:r>
              <a:rPr lang="ru-RU" dirty="0" smtClean="0"/>
              <a:t>Через интерфейс </a:t>
            </a:r>
            <a:r>
              <a:rPr lang="ru-RU" dirty="0" smtClean="0"/>
              <a:t>идет обмен информацией между компонентами. Для передачи сигналов в интерфейсе могут </a:t>
            </a:r>
            <a:r>
              <a:rPr lang="ru-RU" dirty="0" smtClean="0"/>
              <a:t>использоваться </a:t>
            </a:r>
            <a:r>
              <a:rPr lang="ru-RU" dirty="0" smtClean="0"/>
              <a:t>различные носители сигнала: электрический ток, электромагнитное поле, газ (пневматические системы), жидкость (гидравлические системы), компьютерные сети</a:t>
            </a:r>
            <a:r>
              <a:rPr lang="ru-RU" dirty="0" smtClean="0"/>
              <a:t>.</a:t>
            </a:r>
          </a:p>
          <a:p>
            <a:pPr marL="0" indent="0">
              <a:spcBef>
                <a:spcPts val="0"/>
              </a:spcBef>
            </a:pPr>
            <a:endParaRPr lang="ru-RU" dirty="0" smtClean="0"/>
          </a:p>
          <a:p>
            <a:pPr marL="0" indent="0">
              <a:spcBef>
                <a:spcPts val="0"/>
              </a:spcBef>
            </a:pPr>
            <a:r>
              <a:rPr lang="ru-RU" dirty="0" smtClean="0"/>
              <a:t>Взаимосвязанные элементы – это уже система, которая за счет связей получает новые свойства, которыми не обладают компоненты системы.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1538" y="0"/>
            <a:ext cx="7143800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1. Моделирование системы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6094435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На иллюстрации заметно, что модель отличается от оригинала.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Решение задачи начинается с ее постановки, то есть :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1) </a:t>
            </a:r>
            <a:r>
              <a:rPr lang="ru-RU" b="1" dirty="0" smtClean="0"/>
              <a:t>определения объекта </a:t>
            </a:r>
            <a:r>
              <a:rPr lang="ru-RU" dirty="0" smtClean="0"/>
              <a:t>исследования,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2) </a:t>
            </a:r>
            <a:r>
              <a:rPr lang="ru-RU" b="1" dirty="0" smtClean="0"/>
              <a:t>формулировки цели </a:t>
            </a:r>
            <a:r>
              <a:rPr lang="ru-RU" dirty="0" smtClean="0"/>
              <a:t>исследования,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3) </a:t>
            </a:r>
            <a:r>
              <a:rPr lang="ru-RU" b="1" dirty="0" smtClean="0"/>
              <a:t>построения математической модели</a:t>
            </a:r>
            <a:r>
              <a:rPr lang="ru-RU" dirty="0" smtClean="0"/>
              <a:t>.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Говорят, что хорошая постановка задачи уже на 50% решает задачу.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Часто компоненты системы имеют несовпадающие или даже противоположные цели. В этом случае исследователь должен согласовать их. В процессе исследования цели могут уточняться, при этом некоторые параметра могут оказаться несущественными, а другие введены в модель как существенные. То есть, и постановка, и решение задачи – это процессы обсуждения и согласования.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74BFBEB5-2013-4D1C-923B-76ACA1195982}" type="slidenum">
              <a:rPr lang="ru-RU" altLang="en-US" sz="1200">
                <a:latin typeface="+mj-lt"/>
              </a:rPr>
              <a:pPr>
                <a:defRPr/>
              </a:pPr>
              <a:t>20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49275"/>
            <a:ext cx="9144000" cy="3216275"/>
          </a:xfrm>
        </p:spPr>
        <p:txBody>
          <a:bodyPr/>
          <a:lstStyle/>
          <a:p>
            <a:r>
              <a:rPr lang="ru-RU" sz="2200" dirty="0" smtClean="0"/>
              <a:t>Одной из проблем управления является </a:t>
            </a:r>
            <a:r>
              <a:rPr lang="ru-RU" sz="2200" dirty="0" smtClean="0"/>
              <a:t>непредсказуемость </a:t>
            </a:r>
            <a:r>
              <a:rPr lang="ru-RU" sz="2200" dirty="0" smtClean="0"/>
              <a:t>окружающей среды: внешние возмущения искажают показания датчиков и сигналы, это следует учитывать  для решения поставленной </a:t>
            </a:r>
            <a:r>
              <a:rPr lang="ru-RU" sz="2200" dirty="0" smtClean="0"/>
              <a:t>задачи. </a:t>
            </a:r>
            <a:endParaRPr lang="ru-RU" sz="2200" dirty="0" smtClean="0"/>
          </a:p>
          <a:p>
            <a:r>
              <a:rPr lang="ru-RU" sz="2200" dirty="0" smtClean="0"/>
              <a:t>Большинство возмущений носят случайный характер. Кроме того, датчики измеряют параметры не точно, а с некоторой ошибкой. В этом случае говорят о «шумах измерений» по аналогии с шумами в радиотехнике, которые искажают сигналы.</a:t>
            </a:r>
          </a:p>
        </p:txBody>
      </p:sp>
      <p:pic>
        <p:nvPicPr>
          <p:cNvPr id="29701" name="Picture 2" descr="E:\Teaching\Anime_for_Presentations\Схема регулирования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38" y="3716338"/>
            <a:ext cx="7219950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76375" y="6021388"/>
            <a:ext cx="637222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F9900"/>
              </a:buClr>
              <a:buSzPct val="150000"/>
              <a:defRPr/>
            </a:pPr>
            <a:r>
              <a:rPr lang="ru-RU" sz="2200" b="0" kern="0" dirty="0">
                <a:latin typeface="+mn-lt"/>
                <a:cs typeface="+mn-cs"/>
              </a:rPr>
              <a:t>Структурная схема регулирования объекта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0AC3234-C3D7-4A77-A6B3-5ACA16517661}" type="slidenum">
              <a:rPr lang="ru-RU" altLang="en-US" sz="1200">
                <a:latin typeface="+mj-lt"/>
              </a:rPr>
              <a:pPr>
                <a:defRPr/>
              </a:pPr>
              <a:t>21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49275"/>
            <a:ext cx="9144000" cy="6119813"/>
          </a:xfrm>
        </p:spPr>
        <p:txBody>
          <a:bodyPr/>
          <a:lstStyle/>
          <a:p>
            <a:r>
              <a:rPr lang="ru-RU" sz="2000" dirty="0" smtClean="0"/>
              <a:t>Регулятор сравнивает регулируемый параметр с заданной нормой и определяет </a:t>
            </a:r>
            <a:r>
              <a:rPr lang="ru-RU" sz="2000" b="1" dirty="0" smtClean="0"/>
              <a:t>рассогласование</a:t>
            </a:r>
            <a:r>
              <a:rPr lang="ru-RU" sz="2000" dirty="0" smtClean="0"/>
              <a:t> (ошибку управления), то есть разницу между нормой и фактическим состоянием. Если оно </a:t>
            </a:r>
            <a:r>
              <a:rPr lang="ru-RU" sz="2000" dirty="0" smtClean="0"/>
              <a:t>близко к </a:t>
            </a:r>
            <a:r>
              <a:rPr lang="ru-RU" sz="2000" dirty="0" smtClean="0"/>
              <a:t>нулю, то никакого управления не требуется. Если разница </a:t>
            </a:r>
            <a:r>
              <a:rPr lang="ru-RU" sz="2000" dirty="0" smtClean="0"/>
              <a:t>велика, то регулятор </a:t>
            </a:r>
            <a:r>
              <a:rPr lang="ru-RU" sz="2000" dirty="0" smtClean="0"/>
              <a:t>выдает управляющий сигнал, который стремится свести рассогласование к нулю.</a:t>
            </a:r>
          </a:p>
          <a:p>
            <a:r>
              <a:rPr lang="ru-RU" sz="2000" dirty="0" smtClean="0"/>
              <a:t>Такая схема показывает </a:t>
            </a:r>
            <a:r>
              <a:rPr lang="ru-RU" sz="2000" b="1" dirty="0" smtClean="0"/>
              <a:t>управление по ошибке (по отклонению).</a:t>
            </a:r>
            <a:r>
              <a:rPr lang="ru-RU" sz="2000" b="1" i="1" dirty="0" smtClean="0"/>
              <a:t> </a:t>
            </a:r>
            <a:r>
              <a:rPr lang="ru-RU" sz="2000" dirty="0" smtClean="0"/>
              <a:t>для того, чтобы регулятор начал действовать, нужно, чтобы управляемая величина отклонилась от нормы. В простейшем </a:t>
            </a:r>
            <a:r>
              <a:rPr lang="ru-RU" sz="2000" dirty="0" err="1" smtClean="0"/>
              <a:t>слу</a:t>
            </a:r>
            <a:r>
              <a:rPr lang="ru-RU" sz="2000" dirty="0" smtClean="0"/>
              <a:t>-</a:t>
            </a:r>
          </a:p>
          <a:p>
            <a:r>
              <a:rPr lang="ru-RU" sz="2000" dirty="0" smtClean="0"/>
              <a:t>чае регулятор из нормы вычитает сигнал обратной связи (текущее значение).</a:t>
            </a:r>
          </a:p>
          <a:p>
            <a:r>
              <a:rPr lang="ru-RU" sz="2000" dirty="0" smtClean="0"/>
              <a:t>В реальных системах </a:t>
            </a:r>
            <a:r>
              <a:rPr lang="ru-RU" sz="2000" b="1" dirty="0" smtClean="0"/>
              <a:t>управлять </a:t>
            </a:r>
            <a:r>
              <a:rPr lang="ru-RU" sz="2000" b="1" dirty="0" smtClean="0"/>
              <a:t>объектом без </a:t>
            </a:r>
            <a:r>
              <a:rPr lang="ru-RU" sz="2000" b="1" dirty="0" smtClean="0"/>
              <a:t>ошибок </a:t>
            </a:r>
            <a:r>
              <a:rPr lang="ru-RU" sz="2000" b="1" dirty="0" smtClean="0"/>
              <a:t>нельзя</a:t>
            </a:r>
            <a:r>
              <a:rPr lang="ru-RU" sz="2000" dirty="0" smtClean="0"/>
              <a:t>. Это следует из существования внешних воздействий и шумов, которые заранее неизвестны. Кроме того, объекты управления обладают </a:t>
            </a:r>
            <a:r>
              <a:rPr lang="ru-RU" sz="2000" b="1" dirty="0" smtClean="0"/>
              <a:t>инерционностью (запаздыванием)</a:t>
            </a:r>
            <a:r>
              <a:rPr lang="ru-RU" sz="2000" dirty="0" smtClean="0"/>
              <a:t>, то есть, не могут мгновенно изменить параметр (</a:t>
            </a:r>
            <a:r>
              <a:rPr lang="ru-RU" sz="2000" dirty="0" err="1" smtClean="0"/>
              <a:t>напр</a:t>
            </a:r>
            <a:r>
              <a:rPr lang="ru-RU" sz="2000" dirty="0" smtClean="0"/>
              <a:t>, нельзя мгновенно изменить температуру в холодильной камере, напр. по механическим свойствам при управлении кораблем угол перекладки руля обычно не превышает 30 − 35° , это ограничивает скорость изменения курса).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1E0949B7-A189-4285-A728-84667A3A20E2}" type="slidenum">
              <a:rPr lang="ru-RU" altLang="en-US" sz="1200">
                <a:latin typeface="+mj-lt"/>
              </a:rPr>
              <a:pPr>
                <a:defRPr/>
              </a:pPr>
              <a:t>22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76250"/>
            <a:ext cx="9144000" cy="58324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CC9900"/>
              </a:buClr>
            </a:pPr>
            <a:r>
              <a:rPr lang="ru-RU" dirty="0" smtClean="0"/>
              <a:t>При </a:t>
            </a:r>
            <a:r>
              <a:rPr lang="ru-RU" dirty="0" smtClean="0"/>
              <a:t>анализе системы обычно не строится общая модель системы – это трудно, а еще труднее анализировать такую модель. </a:t>
            </a:r>
            <a:r>
              <a:rPr lang="ru-RU" b="1" dirty="0" smtClean="0"/>
              <a:t>Строятся отдельные модели ее компонент</a:t>
            </a:r>
            <a:r>
              <a:rPr lang="ru-RU" dirty="0" smtClean="0"/>
              <a:t> и учитываются существенные взаимосвязи между </a:t>
            </a:r>
            <a:r>
              <a:rPr lang="ru-RU" dirty="0" err="1" smtClean="0"/>
              <a:t>компо-нентами</a:t>
            </a:r>
            <a:r>
              <a:rPr lang="ru-RU" dirty="0" smtClean="0"/>
              <a:t>. Такой подход в моделировании называется </a:t>
            </a:r>
            <a:r>
              <a:rPr lang="ru-RU" b="1" dirty="0" smtClean="0"/>
              <a:t>декомпозицией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buClr>
                <a:srgbClr val="CC9900"/>
              </a:buClr>
            </a:pPr>
            <a:r>
              <a:rPr lang="ru-RU" dirty="0" smtClean="0"/>
              <a:t>Построение общей модели системы без декомпозиции практически невозможно: компоненты системы </a:t>
            </a:r>
            <a:r>
              <a:rPr lang="ru-RU" dirty="0" err="1" smtClean="0"/>
              <a:t>разнород-ны</a:t>
            </a:r>
            <a:r>
              <a:rPr lang="ru-RU" dirty="0" smtClean="0"/>
              <a:t> </a:t>
            </a:r>
            <a:r>
              <a:rPr lang="ru-RU" dirty="0" smtClean="0"/>
              <a:t>и их трудно описать в рамках одной математической теории. </a:t>
            </a:r>
            <a:endParaRPr lang="ru-RU" dirty="0" smtClean="0"/>
          </a:p>
          <a:p>
            <a:pPr eaLnBrk="1" hangingPunct="1">
              <a:lnSpc>
                <a:spcPct val="90000"/>
              </a:lnSpc>
              <a:buClr>
                <a:srgbClr val="CC9900"/>
              </a:buClr>
            </a:pPr>
            <a:endParaRPr lang="ru-RU" dirty="0" smtClean="0"/>
          </a:p>
          <a:p>
            <a:pPr eaLnBrk="1" hangingPunct="1">
              <a:lnSpc>
                <a:spcPct val="90000"/>
              </a:lnSpc>
              <a:buClr>
                <a:srgbClr val="CC9900"/>
              </a:buClr>
            </a:pPr>
            <a:r>
              <a:rPr lang="ru-RU" b="1" dirty="0" smtClean="0"/>
              <a:t>Пример.</a:t>
            </a:r>
            <a:r>
              <a:rPr lang="ru-RU" dirty="0" smtClean="0"/>
              <a:t> Технологический процесс производства азота описывается уравнениями химических реакций, а работа отдела снабжения графами связей с поставщиками.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A8A6352D-637F-432D-9E3D-F7601F1D5ACB}" type="slidenum">
              <a:rPr lang="ru-RU" altLang="en-US" sz="1200">
                <a:latin typeface="+mj-lt"/>
              </a:rPr>
              <a:pPr>
                <a:defRPr/>
              </a:pPr>
              <a:t>23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14375"/>
            <a:ext cx="9144000" cy="5149850"/>
          </a:xfrm>
        </p:spPr>
        <p:txBody>
          <a:bodyPr/>
          <a:lstStyle/>
          <a:p>
            <a:pPr eaLnBrk="1" hangingPunct="1"/>
            <a:r>
              <a:rPr lang="ru-RU" b="1" smtClean="0"/>
              <a:t>Системный подход </a:t>
            </a:r>
            <a:r>
              <a:rPr lang="ru-RU" smtClean="0"/>
              <a:t>- комплексное изучение объекта как единого целого путем уточнение задачи и её </a:t>
            </a:r>
            <a:r>
              <a:rPr lang="ru-RU" b="1" smtClean="0"/>
              <a:t>декомпозицию</a:t>
            </a:r>
            <a:r>
              <a:rPr lang="ru-RU" smtClean="0"/>
              <a:t> в серию задач, решаемых с помощью методов естественных наук. </a:t>
            </a:r>
          </a:p>
          <a:p>
            <a:pPr eaLnBrk="1" hangingPunct="1"/>
            <a:r>
              <a:rPr lang="ru-RU" smtClean="0"/>
              <a:t>При </a:t>
            </a:r>
            <a:r>
              <a:rPr lang="ru-RU" b="1" smtClean="0"/>
              <a:t>декомпозиции в серию задач</a:t>
            </a:r>
            <a:r>
              <a:rPr lang="ru-RU" smtClean="0"/>
              <a:t>:</a:t>
            </a:r>
          </a:p>
          <a:p>
            <a:pPr eaLnBrk="1" hangingPunct="1"/>
            <a:r>
              <a:rPr lang="ru-RU" smtClean="0"/>
              <a:t>1) строятся </a:t>
            </a:r>
            <a:r>
              <a:rPr lang="ru-RU" b="1" smtClean="0"/>
              <a:t>локальные модели </a:t>
            </a:r>
            <a:r>
              <a:rPr lang="ru-RU" smtClean="0"/>
              <a:t>этих задач, </a:t>
            </a:r>
          </a:p>
          <a:p>
            <a:pPr eaLnBrk="1" hangingPunct="1"/>
            <a:r>
              <a:rPr lang="ru-RU" smtClean="0"/>
              <a:t>2) строится </a:t>
            </a:r>
            <a:r>
              <a:rPr lang="ru-RU" b="1" smtClean="0"/>
              <a:t>глобальная модель, </a:t>
            </a:r>
            <a:r>
              <a:rPr lang="ru-RU" smtClean="0"/>
              <a:t>объединяющая локальные модели,</a:t>
            </a:r>
          </a:p>
          <a:p>
            <a:pPr eaLnBrk="1" hangingPunct="1"/>
            <a:r>
              <a:rPr lang="ru-RU" smtClean="0"/>
              <a:t>3) выбираются или создаются </a:t>
            </a:r>
            <a:r>
              <a:rPr lang="ru-RU" b="1" smtClean="0"/>
              <a:t>методы решения локальных задач</a:t>
            </a:r>
            <a:r>
              <a:rPr lang="ru-RU" smtClean="0"/>
              <a:t>,</a:t>
            </a:r>
          </a:p>
          <a:p>
            <a:pPr eaLnBrk="1" hangingPunct="1"/>
            <a:r>
              <a:rPr lang="ru-RU" smtClean="0"/>
              <a:t>4) выбирается или создается </a:t>
            </a:r>
            <a:r>
              <a:rPr lang="ru-RU" b="1" smtClean="0"/>
              <a:t>метод решения глобальной задачи</a:t>
            </a:r>
            <a:r>
              <a:rPr lang="ru-RU" smtClean="0"/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9077920-71C8-4718-8700-2301BAD3D622}" type="slidenum">
              <a:rPr lang="ru-RU" altLang="en-US" sz="1200" b="0">
                <a:latin typeface="+mj-lt"/>
                <a:cs typeface="+mn-cs"/>
              </a:rPr>
              <a:pPr algn="r">
                <a:defRPr/>
              </a:pPr>
              <a:t>24</a:t>
            </a:fld>
            <a:endParaRPr lang="ru-RU" altLang="en-US" sz="1200" b="0" dirty="0">
              <a:latin typeface="+mj-lt"/>
              <a:cs typeface="+mn-cs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76250"/>
            <a:ext cx="9144000" cy="595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200" b="1" smtClean="0"/>
              <a:t>Пример</a:t>
            </a:r>
            <a:r>
              <a:rPr lang="ru-RU" sz="2200" smtClean="0"/>
              <a:t>. Решение задачи обмена информацией в компьютерной сети методом декомпозиция.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b="1" smtClean="0"/>
              <a:t>Модель сетевого обмена </a:t>
            </a:r>
            <a:r>
              <a:rPr lang="en-US" sz="2200" b="1" smtClean="0"/>
              <a:t>OSI</a:t>
            </a:r>
            <a:r>
              <a:rPr lang="ru-RU" sz="2200" b="1" smtClean="0"/>
              <a:t> (</a:t>
            </a:r>
            <a:r>
              <a:rPr lang="en-US" sz="2200" b="1" smtClean="0"/>
              <a:t>Open Systems Interconnection)</a:t>
            </a:r>
            <a:r>
              <a:rPr lang="ru-RU" sz="2200" b="1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OSI – </a:t>
            </a:r>
            <a:r>
              <a:rPr lang="ru-RU" sz="2200" smtClean="0"/>
              <a:t>теоретическая формальная модель (1984г) организации обмена в сети, детально описывающая сетевые обмены сообщениями. 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smtClean="0"/>
              <a:t>Для упрощения задачи обмена была проведена ее декомпо-зиция, задачу разделили на 7 компонент (в данном конкретном случае уровней, слоев).</a:t>
            </a:r>
            <a:r>
              <a:rPr lang="en-US" sz="2200" smtClean="0"/>
              <a:t> </a:t>
            </a:r>
            <a:r>
              <a:rPr lang="ru-RU" sz="2200" smtClean="0"/>
              <a:t>Для каждого уровня создали локаль-ные модели в виде протоколов. Каждый уровень взаимодей-ствует не более, чем с двумя соседями, расположенных выше и ниже, это упрощает глобальную модель.</a:t>
            </a:r>
            <a:endParaRPr lang="en-US" sz="2200" smtClean="0"/>
          </a:p>
          <a:p>
            <a:pPr eaLnBrk="1" hangingPunct="1">
              <a:lnSpc>
                <a:spcPct val="90000"/>
              </a:lnSpc>
            </a:pPr>
            <a:r>
              <a:rPr lang="ru-RU" sz="2200" smtClean="0"/>
              <a:t>Набор связанных таким образом протоколов, которые обеспе-чивают обмен данными в сети, называется </a:t>
            </a:r>
            <a:r>
              <a:rPr lang="ru-RU" sz="2200" b="1" smtClean="0"/>
              <a:t>стеком протоколов</a:t>
            </a:r>
            <a:r>
              <a:rPr lang="en-US" sz="220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ru-RU" sz="2200" smtClean="0"/>
              <a:t>Эта модель формализует задачу обмена в сети, указывая, какие задачи и в какой последовательности нужно решать.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3"/>
          <p:cNvSpPr txBox="1">
            <a:spLocks noChangeArrowheads="1"/>
          </p:cNvSpPr>
          <p:nvPr/>
        </p:nvSpPr>
        <p:spPr bwMode="auto">
          <a:xfrm>
            <a:off x="3143250" y="642938"/>
            <a:ext cx="27146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>
                <a:srgbClr val="FF9900"/>
              </a:buClr>
              <a:buFont typeface="Wingdings" pitchFamily="2" charset="2"/>
              <a:buChar char="§"/>
            </a:pPr>
            <a:r>
              <a:rPr lang="ru-RU" sz="2800">
                <a:latin typeface="Comic Sans MS" pitchFamily="66" charset="0"/>
              </a:rPr>
              <a:t>Уровни </a:t>
            </a:r>
            <a:r>
              <a:rPr lang="en-US" sz="2800">
                <a:latin typeface="Comic Sans MS" pitchFamily="66" charset="0"/>
              </a:rPr>
              <a:t>OSI</a:t>
            </a:r>
            <a:r>
              <a:rPr lang="ru-RU" sz="2400">
                <a:latin typeface="Comic Sans MS" pitchFamily="66" charset="0"/>
              </a:rPr>
              <a:t>.</a:t>
            </a:r>
          </a:p>
        </p:txBody>
      </p:sp>
      <p:graphicFrame>
        <p:nvGraphicFramePr>
          <p:cNvPr id="46083" name="Group 3"/>
          <p:cNvGraphicFramePr>
            <a:graphicFrameLocks noGrp="1"/>
          </p:cNvGraphicFramePr>
          <p:nvPr/>
        </p:nvGraphicFramePr>
        <p:xfrm>
          <a:off x="214313" y="1206500"/>
          <a:ext cx="8643938" cy="4937444"/>
        </p:xfrm>
        <a:graphic>
          <a:graphicData uri="http://schemas.openxmlformats.org/drawingml/2006/table">
            <a:tbl>
              <a:tblPr/>
              <a:tblGrid>
                <a:gridCol w="463523"/>
                <a:gridCol w="2500330"/>
                <a:gridCol w="5680085"/>
              </a:tblGrid>
              <a:tr h="93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7.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Прикладной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Программный интерфейс между пользователем и сетью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6.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Представления данных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Представление информации в фор-мате, понятном стеку протоколов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5.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Сеансовый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Управление сеансами связи между прикладными процессами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4.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Транспортный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Контроль за передачей данных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3.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Сетевой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Маршрутизация данных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Канальный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Передача данных на физическом уровне (с коррекцией ошибок)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Физический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5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Передача электрических сигналов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40" name="Rectangle 2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ctr"/>
            <a:r>
              <a:rPr lang="ru-RU" sz="3200" b="0" dirty="0">
                <a:solidFill>
                  <a:srgbClr val="3333FF"/>
                </a:solidFill>
                <a:latin typeface="Comic Sans MS" pitchFamily="66" charset="0"/>
              </a:rPr>
              <a:t>1</a:t>
            </a:r>
            <a:r>
              <a:rPr lang="ru-RU" sz="3200" b="0" dirty="0" smtClean="0">
                <a:solidFill>
                  <a:srgbClr val="3333FF"/>
                </a:solidFill>
                <a:latin typeface="Comic Sans MS" pitchFamily="66" charset="0"/>
              </a:rPr>
              <a:t>. </a:t>
            </a:r>
            <a:r>
              <a:rPr lang="ru-RU" sz="3200" b="0" dirty="0">
                <a:solidFill>
                  <a:srgbClr val="3333FF"/>
                </a:solidFill>
                <a:latin typeface="Comic Sans MS" pitchFamily="66" charset="0"/>
              </a:rPr>
              <a:t>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21F79CB-1BF0-40AA-94E2-D87DE9E076F0}" type="slidenum">
              <a:rPr lang="ru-RU" altLang="en-US" sz="1200" b="0">
                <a:latin typeface="+mj-lt"/>
                <a:cs typeface="+mn-cs"/>
              </a:rPr>
              <a:pPr algn="r">
                <a:defRPr/>
              </a:pPr>
              <a:t>26</a:t>
            </a:fld>
            <a:endParaRPr lang="ru-RU" altLang="en-US" sz="1200" b="0" dirty="0">
              <a:latin typeface="+mj-lt"/>
              <a:cs typeface="+mn-cs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04813"/>
            <a:ext cx="9144000" cy="6238875"/>
          </a:xfrm>
        </p:spPr>
        <p:txBody>
          <a:bodyPr/>
          <a:lstStyle/>
          <a:p>
            <a:pPr marL="0" indent="0" eaLnBrk="1" hangingPunct="1"/>
            <a:r>
              <a:rPr lang="ru-RU" b="1" dirty="0" smtClean="0"/>
              <a:t>Системотехника </a:t>
            </a:r>
            <a:r>
              <a:rPr lang="ru-RU" dirty="0" smtClean="0"/>
              <a:t>- прикладная наука, исследующая задачи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dirty="0" smtClean="0"/>
              <a:t>1) анализа сложных управляющих систем;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dirty="0" smtClean="0"/>
              <a:t>2) создания (синтеза) сложных управляющих систем.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dirty="0" smtClean="0"/>
              <a:t>Цель </a:t>
            </a:r>
            <a:r>
              <a:rPr lang="ru-RU" b="1" dirty="0" smtClean="0"/>
              <a:t>задачи анализа</a:t>
            </a:r>
            <a:r>
              <a:rPr lang="ru-RU" dirty="0" smtClean="0"/>
              <a:t> состоит в исследовании свойств системы. Для этого строится математическая или иная модель системы. </a:t>
            </a:r>
            <a:endParaRPr lang="ru-RU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ru-RU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ru-RU" dirty="0" smtClean="0"/>
              <a:t>Обычно </a:t>
            </a:r>
            <a:r>
              <a:rPr lang="ru-RU" b="1" dirty="0" smtClean="0"/>
              <a:t>система разделяется на компоненты</a:t>
            </a:r>
            <a:r>
              <a:rPr lang="ru-RU" dirty="0" smtClean="0"/>
              <a:t> и строятся модели для каждой компоненты. После этого строится глобальная модель, объединяющая модели компонент. Затем модели исследуются </a:t>
            </a:r>
            <a:r>
              <a:rPr lang="ru-RU" dirty="0" smtClean="0"/>
              <a:t>математическими </a:t>
            </a:r>
            <a:r>
              <a:rPr lang="ru-RU" dirty="0" smtClean="0"/>
              <a:t>методами и полученные свойства математических решений интерпретируются на анализируемой реальной системе. Если полученные свойства соответствуют </a:t>
            </a:r>
            <a:r>
              <a:rPr lang="ru-RU" dirty="0" smtClean="0"/>
              <a:t>реальной </a:t>
            </a:r>
            <a:r>
              <a:rPr lang="ru-RU" dirty="0" smtClean="0"/>
              <a:t>картине, то считаем, что анализ системы проведен успешно, иначе модели корректируются и уточняются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0EDD57E8-F0AC-449A-8B71-31E678AD5FD4}" type="slidenum">
              <a:rPr lang="ru-RU" altLang="en-US" sz="1200">
                <a:latin typeface="+mj-lt"/>
              </a:rPr>
              <a:pPr>
                <a:defRPr/>
              </a:pPr>
              <a:t>27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42938"/>
            <a:ext cx="9144000" cy="5903912"/>
          </a:xfrm>
        </p:spPr>
        <p:txBody>
          <a:bodyPr/>
          <a:lstStyle/>
          <a:p>
            <a:pPr marL="0" indent="0" eaLnBrk="1" hangingPunct="1"/>
            <a:r>
              <a:rPr lang="ru-RU" b="1" dirty="0" smtClean="0"/>
              <a:t>Задача </a:t>
            </a:r>
            <a:r>
              <a:rPr lang="ru-RU" b="1" dirty="0" smtClean="0"/>
              <a:t>анализа системы</a:t>
            </a:r>
            <a:r>
              <a:rPr lang="ru-RU" dirty="0" smtClean="0"/>
              <a:t>. </a:t>
            </a:r>
          </a:p>
          <a:p>
            <a:pPr marL="0" indent="0" eaLnBrk="1" hangingPunct="1"/>
            <a:r>
              <a:rPr lang="ru-RU" dirty="0" smtClean="0"/>
              <a:t>Процесс анализа </a:t>
            </a:r>
            <a:r>
              <a:rPr lang="ru-RU" dirty="0" smtClean="0"/>
              <a:t>радиоэлектронной системы состоит из </a:t>
            </a:r>
            <a:r>
              <a:rPr lang="ru-RU" dirty="0" smtClean="0"/>
              <a:t>пяти </a:t>
            </a:r>
            <a:r>
              <a:rPr lang="ru-RU" dirty="0" smtClean="0"/>
              <a:t>этапов: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dirty="0" smtClean="0"/>
              <a:t>1) Определение целей, составление планов работ.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dirty="0" smtClean="0"/>
              <a:t>2) Декомпозиция системы на компоненты, </a:t>
            </a:r>
            <a:r>
              <a:rPr lang="ru-RU" dirty="0" smtClean="0"/>
              <a:t>анализ компонент, затем анализ </a:t>
            </a:r>
            <a:r>
              <a:rPr lang="ru-RU" dirty="0" smtClean="0"/>
              <a:t>всей системы.</a:t>
            </a: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ru-RU" dirty="0" smtClean="0"/>
              <a:t>3) </a:t>
            </a:r>
            <a:r>
              <a:rPr lang="ru-RU" dirty="0" smtClean="0"/>
              <a:t>Корректировка системы, в частности ее программного </a:t>
            </a:r>
            <a:r>
              <a:rPr lang="ru-RU" dirty="0" smtClean="0"/>
              <a:t>обеспечения.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dirty="0" smtClean="0"/>
              <a:t>4) Тестирование </a:t>
            </a:r>
            <a:r>
              <a:rPr lang="ru-RU" dirty="0" smtClean="0"/>
              <a:t>модифицированной системы </a:t>
            </a:r>
            <a:r>
              <a:rPr lang="ru-RU" dirty="0" smtClean="0"/>
              <a:t>и ее ввод в действие.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dirty="0" smtClean="0"/>
              <a:t>5) Обслуживание и поддержка системы.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dirty="0" smtClean="0"/>
              <a:t>    Это комплексная задача, ее решает команда из представителей разных специальностей. При участии в современных разработках </a:t>
            </a:r>
            <a:r>
              <a:rPr lang="ru-RU" b="1" dirty="0" smtClean="0"/>
              <a:t>важно уметь работать в команде</a:t>
            </a:r>
            <a:r>
              <a:rPr lang="ru-RU" dirty="0" smtClean="0"/>
              <a:t>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5F70F66E-48DF-4F76-9247-245CC7BAA8CF}" type="slidenum">
              <a:rPr lang="ru-RU" altLang="en-US" sz="1200">
                <a:latin typeface="+mj-lt"/>
              </a:rPr>
              <a:pPr>
                <a:defRPr/>
              </a:pPr>
              <a:t>28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76250"/>
            <a:ext cx="9144000" cy="597535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Управление проектом (руководитель, проектный менеджмент), </a:t>
            </a:r>
            <a:r>
              <a:rPr lang="ru-RU" dirty="0" smtClean="0"/>
              <a:t>это вид профессиональной деятельности, включает планирование, организацию, мониторинг и контроль всех аспектов проекта в ходе непрерывного достижения его целей.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Менеджер проекта </a:t>
            </a:r>
            <a:r>
              <a:rPr lang="ru-RU" dirty="0" smtClean="0"/>
              <a:t>группой людей управляет, выполняющих проект, то есть обеспечивающих принятия решений, коммуникаций, процессов управления. Он контролирует исполнителей в соответствии с их ролями в проекте.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Эта группа называется </a:t>
            </a:r>
            <a:r>
              <a:rPr lang="ru-RU" b="1" dirty="0" smtClean="0"/>
              <a:t>командой</a:t>
            </a:r>
            <a:r>
              <a:rPr lang="ru-RU" dirty="0" smtClean="0"/>
              <a:t>, члены команды дополняют, при необходимости заменяют друг друга в ходе выполнения проекта. Организационная структура команды определяется ролями каждого участника, роли назначает менеджер. </a:t>
            </a:r>
            <a:r>
              <a:rPr lang="ru-RU" b="1" dirty="0" smtClean="0"/>
              <a:t>Роль</a:t>
            </a:r>
            <a:r>
              <a:rPr lang="ru-RU" dirty="0" smtClean="0"/>
              <a:t> включает набор функций, пол- </a:t>
            </a:r>
            <a:r>
              <a:rPr lang="ru-RU" dirty="0" err="1" smtClean="0"/>
              <a:t>номочий</a:t>
            </a:r>
            <a:r>
              <a:rPr lang="ru-RU" dirty="0" smtClean="0"/>
              <a:t> и ответственности в проекте. Каждый участник периодически отчитывается о своей работе. </a:t>
            </a:r>
            <a:endParaRPr lang="ru-RU" b="1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E9C0A9D5-E495-47DC-9834-607038C0E2F4}" type="slidenum">
              <a:rPr lang="ru-RU" altLang="en-US" sz="1200">
                <a:latin typeface="+mj-lt"/>
              </a:rPr>
              <a:pPr>
                <a:defRPr/>
              </a:pPr>
              <a:t>29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71669" y="0"/>
            <a:ext cx="4929223" cy="549275"/>
          </a:xfrm>
        </p:spPr>
        <p:txBody>
          <a:bodyPr anchor="t"/>
          <a:lstStyle/>
          <a:p>
            <a:pPr eaLnBrk="1" hangingPunct="1"/>
            <a:r>
              <a:rPr lang="ru-RU" dirty="0" smtClean="0">
                <a:solidFill>
                  <a:srgbClr val="0000FF"/>
                </a:solidFill>
              </a:rPr>
              <a:t>Управление </a:t>
            </a:r>
            <a:r>
              <a:rPr lang="ru-RU" dirty="0" smtClean="0">
                <a:solidFill>
                  <a:srgbClr val="0000FF"/>
                </a:solidFill>
              </a:rPr>
              <a:t>проектом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49275"/>
            <a:ext cx="9144000" cy="5975350"/>
          </a:xfrm>
        </p:spPr>
        <p:txBody>
          <a:bodyPr/>
          <a:lstStyle/>
          <a:p>
            <a:pPr eaLnBrk="1" hangingPunct="1"/>
            <a:r>
              <a:rPr lang="ru-RU" dirty="0" smtClean="0"/>
              <a:t>Команду исполнителей проекта создает </a:t>
            </a:r>
            <a:r>
              <a:rPr lang="ru-RU" b="1" dirty="0" smtClean="0"/>
              <a:t>руководитель организации</a:t>
            </a:r>
            <a:r>
              <a:rPr lang="ru-RU" dirty="0" smtClean="0"/>
              <a:t>.  </a:t>
            </a:r>
            <a:r>
              <a:rPr lang="ru-RU" dirty="0" smtClean="0"/>
              <a:t>Его задачи на этапе создания команды: </a:t>
            </a:r>
            <a:endParaRPr lang="ru-RU" dirty="0" smtClean="0"/>
          </a:p>
          <a:p>
            <a:pPr eaLnBrk="1" hangingPunct="1"/>
            <a:r>
              <a:rPr lang="ru-RU" dirty="0" smtClean="0"/>
              <a:t>1) находит нужных специалистов, </a:t>
            </a:r>
          </a:p>
          <a:p>
            <a:pPr eaLnBrk="1" hangingPunct="1"/>
            <a:r>
              <a:rPr lang="ru-RU" dirty="0" smtClean="0"/>
              <a:t>2) дает им наиболее подходящую работу,</a:t>
            </a:r>
          </a:p>
          <a:p>
            <a:pPr eaLnBrk="1" hangingPunct="1"/>
            <a:r>
              <a:rPr lang="ru-RU" dirty="0" smtClean="0"/>
              <a:t>3) определяет мотивацию участников и обеспечивает ее, 4) помогает участникам сплотиться в команду.</a:t>
            </a:r>
          </a:p>
        </p:txBody>
      </p:sp>
      <p:pic>
        <p:nvPicPr>
          <p:cNvPr id="51205" name="Picture 6" descr="http://im2-tub-by.yandex.net/i?id=fe9a3fbe263df8b3e9242558d5e6e0b2-126-144&amp;n=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0588" y="3141663"/>
            <a:ext cx="4859337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D2DD1007-D390-4416-AAB1-D477B5602F1A}" type="slidenum">
              <a:rPr lang="ru-RU" altLang="en-US" sz="1200">
                <a:latin typeface="+mj-lt"/>
              </a:rPr>
              <a:pPr>
                <a:defRPr/>
              </a:pPr>
              <a:t>3</a:t>
            </a:fld>
            <a:endParaRPr lang="ru-RU" altLang="en-US" sz="1200">
              <a:latin typeface="+mj-lt"/>
            </a:endParaRPr>
          </a:p>
        </p:txBody>
      </p:sp>
      <p:pic>
        <p:nvPicPr>
          <p:cNvPr id="44036" name="Picture 2" descr="D:\Teaching\CompSci_Presentations_PPT\Anime_for_Presentations\34479.gif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877888" y="1306513"/>
            <a:ext cx="7265987" cy="4892675"/>
          </a:xfrm>
        </p:spPr>
      </p:pic>
      <p:sp>
        <p:nvSpPr>
          <p:cNvPr id="44037" name="Прямоугольник 7"/>
          <p:cNvSpPr>
            <a:spLocks noChangeArrowheads="1"/>
          </p:cNvSpPr>
          <p:nvPr/>
        </p:nvSpPr>
        <p:spPr bwMode="auto">
          <a:xfrm>
            <a:off x="642938" y="85725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omic Sans MS" pitchFamily="66" charset="0"/>
              </a:rPr>
              <a:t>Модель</a:t>
            </a:r>
            <a:r>
              <a:rPr lang="en-US" sz="2800">
                <a:latin typeface="Comic Sans MS" pitchFamily="66" charset="0"/>
              </a:rPr>
              <a:t> </a:t>
            </a:r>
            <a:r>
              <a:rPr lang="ru-RU" sz="2800">
                <a:latin typeface="Comic Sans MS" pitchFamily="66" charset="0"/>
              </a:rPr>
              <a:t>отражает цель исследования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F41046FF-7676-49BC-8249-D3217F2E0C34}" type="slidenum">
              <a:rPr lang="ru-RU" altLang="en-US" sz="1200">
                <a:latin typeface="+mj-lt"/>
              </a:rPr>
              <a:pPr>
                <a:defRPr/>
              </a:pPr>
              <a:t>30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92150"/>
            <a:ext cx="9144000" cy="5975350"/>
          </a:xfrm>
        </p:spPr>
        <p:txBody>
          <a:bodyPr/>
          <a:lstStyle/>
          <a:p>
            <a:r>
              <a:rPr lang="ru-RU" smtClean="0"/>
              <a:t>Типичные роли в команде разработчиков проекта.</a:t>
            </a:r>
            <a:endParaRPr lang="en-US" smtClean="0"/>
          </a:p>
          <a:p>
            <a:r>
              <a:rPr lang="ru-RU" b="1" smtClean="0"/>
              <a:t>Руководитель проекта</a:t>
            </a:r>
          </a:p>
          <a:p>
            <a:pPr>
              <a:buFont typeface="Wingdings" pitchFamily="2" charset="2"/>
              <a:buNone/>
            </a:pPr>
            <a:r>
              <a:rPr lang="ru-RU" smtClean="0"/>
              <a:t>   (главный программист). </a:t>
            </a:r>
          </a:p>
          <a:p>
            <a:endParaRPr lang="ru-RU" smtClean="0"/>
          </a:p>
          <a:p>
            <a:endParaRPr lang="ru-RU" smtClean="0"/>
          </a:p>
          <a:p>
            <a:r>
              <a:rPr lang="ru-RU" smtClean="0"/>
              <a:t>Он делает постановку задачи, определяет технические условия на функциональность и эксплуатационные характеристики программы, проектирует ее, контролирует создание кода, его отладку, составление документации.</a:t>
            </a:r>
            <a:endParaRPr lang="en-US" smtClean="0"/>
          </a:p>
          <a:p>
            <a:r>
              <a:rPr lang="ru-RU" smtClean="0"/>
              <a:t>Он должен обладать талантом программиста, стажем работы свыше десяти лет и существенными знаниями в системных и прикладных областях проекта (прикладная математика, работа с БД и вообще тем, что нужно для проекта</a:t>
            </a:r>
            <a:r>
              <a:rPr lang="en-US" smtClean="0"/>
              <a:t>)</a:t>
            </a:r>
            <a:r>
              <a:rPr lang="ru-RU" smtClean="0"/>
              <a:t>.</a:t>
            </a:r>
            <a:endParaRPr lang="en-US" smtClean="0"/>
          </a:p>
        </p:txBody>
      </p:sp>
      <p:pic>
        <p:nvPicPr>
          <p:cNvPr id="52229" name="Picture 5" descr="D:\Teaching\CompSci_Presentations_PPT\Anime_for_Presentations\donald01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0200" y="1196975"/>
            <a:ext cx="1560513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71669" y="0"/>
            <a:ext cx="492922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Управление проектом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5629F77D-D9F3-4880-9790-76D791C9D1F4}" type="slidenum">
              <a:rPr lang="ru-RU" altLang="en-US" sz="1200">
                <a:latin typeface="+mj-lt"/>
              </a:rPr>
              <a:pPr>
                <a:defRPr/>
              </a:pPr>
              <a:t>31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49275"/>
            <a:ext cx="9144000" cy="5975350"/>
          </a:xfrm>
        </p:spPr>
        <p:txBody>
          <a:bodyPr/>
          <a:lstStyle/>
          <a:p>
            <a:r>
              <a:rPr lang="ru-RU" b="1" smtClean="0"/>
              <a:t>Заместитель руководителя</a:t>
            </a:r>
            <a:r>
              <a:rPr lang="ru-RU" smtClean="0"/>
              <a:t>. </a:t>
            </a:r>
          </a:p>
          <a:p>
            <a:endParaRPr lang="ru-RU" smtClean="0"/>
          </a:p>
          <a:p>
            <a:endParaRPr lang="ru-RU" smtClean="0"/>
          </a:p>
          <a:p>
            <a:endParaRPr lang="ru-RU" smtClean="0"/>
          </a:p>
          <a:p>
            <a:endParaRPr lang="ru-RU" smtClean="0"/>
          </a:p>
          <a:p>
            <a:endParaRPr lang="ru-RU" smtClean="0"/>
          </a:p>
          <a:p>
            <a:r>
              <a:rPr lang="ru-RU" smtClean="0"/>
              <a:t>Он может выполнять любую работу руководителя, но менее опытен. Его главная задача — участвовать в проектировании, он должен думать, обсуждать и оценивать. Обсуждает с руководителем свои идеи. Организует встречи и обсуждения как среди команды, так и со сторонними специалистами. Хорошо знает весь код программы. Он может даже помочь в написании кода, но не несет ответственности за код или какую-либо его часть.</a:t>
            </a:r>
            <a:endParaRPr lang="en-US" smtClean="0"/>
          </a:p>
          <a:p>
            <a:pPr eaLnBrk="1" hangingPunct="1"/>
            <a:endParaRPr lang="ru-RU" smtClean="0"/>
          </a:p>
        </p:txBody>
      </p:sp>
      <p:pic>
        <p:nvPicPr>
          <p:cNvPr id="53253" name="Picture 2" descr="E:\Teaching\Anime_for_Presentations\Animal\1206547690_cat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620713"/>
            <a:ext cx="2592388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71669" y="0"/>
            <a:ext cx="492922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Управление проектом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B901A56D-FC19-418A-9255-6385F5940276}" type="slidenum">
              <a:rPr lang="ru-RU" altLang="en-US" sz="1200">
                <a:latin typeface="+mj-lt"/>
              </a:rPr>
              <a:pPr>
                <a:defRPr/>
              </a:pPr>
              <a:t>32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04813"/>
            <a:ext cx="9144000" cy="6308725"/>
          </a:xfrm>
        </p:spPr>
        <p:txBody>
          <a:bodyPr/>
          <a:lstStyle/>
          <a:p>
            <a:pPr fontAlgn="t"/>
            <a:r>
              <a:rPr lang="ru-RU" b="1" dirty="0" smtClean="0"/>
              <a:t>Администратор</a:t>
            </a:r>
            <a:r>
              <a:rPr lang="ru-RU" dirty="0" smtClean="0"/>
              <a:t>. </a:t>
            </a:r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endParaRPr lang="ru-RU" dirty="0" smtClean="0"/>
          </a:p>
          <a:p>
            <a:pPr fontAlgn="t"/>
            <a:r>
              <a:rPr lang="ru-RU" dirty="0" smtClean="0"/>
              <a:t>Поэтому ему необходим профессиональный администратор, заботой которого будут деньги, люди, помещения, оборудование, и который будет </a:t>
            </a:r>
            <a:r>
              <a:rPr lang="ru-RU" dirty="0" err="1" smtClean="0"/>
              <a:t>контакти-ровать</a:t>
            </a:r>
            <a:r>
              <a:rPr lang="ru-RU" dirty="0" smtClean="0"/>
              <a:t> с административным механизмом организации в целом. Один администратор может обслуживать </a:t>
            </a:r>
            <a:r>
              <a:rPr lang="ru-RU" dirty="0" err="1" smtClean="0"/>
              <a:t>несколь-ко</a:t>
            </a:r>
            <a:r>
              <a:rPr lang="ru-RU" dirty="0" smtClean="0"/>
              <a:t> команд.</a:t>
            </a:r>
            <a:endParaRPr lang="en-US" dirty="0" smtClean="0"/>
          </a:p>
        </p:txBody>
      </p:sp>
      <p:pic>
        <p:nvPicPr>
          <p:cNvPr id="54277" name="Picture 2" descr="E:\Teaching\Anime_for_Presentations\Animal\Mio Retrat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9700" y="0"/>
            <a:ext cx="3622675" cy="436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908050"/>
            <a:ext cx="5076825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0" dirty="0">
                <a:latin typeface="+mn-lt"/>
                <a:cs typeface="Times New Roman" pitchFamily="18" charset="0"/>
              </a:rPr>
              <a:t>Руководителю принадлежит последнее слово в отношении команды и проекта в целом, премии, оборудование и т.п., но на эти дела он должен тратить как можно меньше времени. </a:t>
            </a:r>
            <a:endParaRPr lang="en-US" sz="2400" b="0" dirty="0">
              <a:latin typeface="+mn-lt"/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492922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Управление проектом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AAEFBB36-1344-4F9B-BA3B-69ED3F448626}" type="slidenum">
              <a:rPr lang="ru-RU" altLang="en-US" sz="1200">
                <a:latin typeface="+mj-lt"/>
              </a:rPr>
              <a:pPr>
                <a:defRPr/>
              </a:pPr>
              <a:t>33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49275"/>
            <a:ext cx="9144000" cy="5975350"/>
          </a:xfrm>
        </p:spPr>
        <p:txBody>
          <a:bodyPr/>
          <a:lstStyle/>
          <a:p>
            <a:pPr fontAlgn="t"/>
            <a:r>
              <a:rPr lang="ru-RU" b="1" smtClean="0"/>
              <a:t>Редактор</a:t>
            </a:r>
            <a:r>
              <a:rPr lang="ru-RU" smtClean="0"/>
              <a:t>. </a:t>
            </a:r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r>
              <a:rPr lang="ru-RU" smtClean="0"/>
              <a:t>Обычно документацию разрабатывает руководитель, он должен писать ее сам. Это относится к описаниям, предназначенных как для внешнего, так и для внутрен-него использования. Задача редактора — критически переработать черновик документации или запись под диктовку, снабдить ссылками, обеспечить публикацию.</a:t>
            </a:r>
            <a:endParaRPr lang="en-US" smtClean="0"/>
          </a:p>
        </p:txBody>
      </p:sp>
      <p:pic>
        <p:nvPicPr>
          <p:cNvPr id="55301" name="Picture 2" descr="E:\Teaching\Anime_for_Presentations\Animal\1351659775_4755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4300" y="134938"/>
            <a:ext cx="2330450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71669" y="0"/>
            <a:ext cx="492922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Управление проектом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3E809562-2217-44BD-AFA3-0D0E34DD50C7}" type="slidenum">
              <a:rPr lang="ru-RU" altLang="en-US" sz="1200">
                <a:latin typeface="+mj-lt"/>
              </a:rPr>
              <a:pPr>
                <a:defRPr/>
              </a:pPr>
              <a:t>34</a:t>
            </a:fld>
            <a:endParaRPr lang="ru-RU" altLang="en-US" sz="1200" dirty="0">
              <a:latin typeface="+mj-lt"/>
            </a:endParaRPr>
          </a:p>
        </p:txBody>
      </p:sp>
      <p:pic>
        <p:nvPicPr>
          <p:cNvPr id="56324" name="Picture 2" descr="E:\Teaching\Anime_for_Presentations\esao_andrews_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263" y="836613"/>
            <a:ext cx="3311525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9388" y="620713"/>
            <a:ext cx="4824412" cy="193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t">
              <a:defRPr/>
            </a:pPr>
            <a:r>
              <a:rPr lang="ru-RU" sz="2400" dirty="0">
                <a:latin typeface="+mn-lt"/>
                <a:cs typeface="+mn-cs"/>
              </a:rPr>
              <a:t>Секретарь </a:t>
            </a:r>
          </a:p>
          <a:p>
            <a:pPr fontAlgn="t">
              <a:defRPr/>
            </a:pPr>
            <a:r>
              <a:rPr lang="ru-RU" sz="2400" b="0" dirty="0">
                <a:latin typeface="+mn-lt"/>
                <a:cs typeface="+mn-cs"/>
              </a:rPr>
              <a:t>администратора обрабатывает документы, связанные с проектом, а также документы, не относящиеся к нему.</a:t>
            </a:r>
            <a:endParaRPr lang="en-US" sz="2400" b="0" dirty="0">
              <a:latin typeface="+mn-lt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071669" y="0"/>
            <a:ext cx="492922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Управление проектом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4FA2BE55-8C17-4331-9499-ADBDA90AF8D1}" type="slidenum">
              <a:rPr lang="ru-RU" altLang="en-US" sz="1200">
                <a:latin typeface="+mj-lt"/>
              </a:rPr>
              <a:pPr>
                <a:defRPr/>
              </a:pPr>
              <a:t>35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76250"/>
            <a:ext cx="9144000" cy="5761038"/>
          </a:xfrm>
        </p:spPr>
        <p:txBody>
          <a:bodyPr/>
          <a:lstStyle/>
          <a:p>
            <a:pPr fontAlgn="t"/>
            <a:r>
              <a:rPr lang="ru-RU" b="1" smtClean="0"/>
              <a:t>Делопроизводитель</a:t>
            </a:r>
            <a:r>
              <a:rPr lang="ru-RU" smtClean="0"/>
              <a:t>. </a:t>
            </a:r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r>
              <a:rPr lang="ru-RU" smtClean="0"/>
              <a:t>Отвечает за регистрацию всех технических данных библиотеки программного продукта. Он несет ответственность за все файлы, предназначенные как для машины, так и для людей. Все данные для ввода в компьютер поступают делопроизводителю, который регистрирует их и при необходимости вводит их. Листинги модулей и данных также поступают к нему для регистрации и хранения. </a:t>
            </a:r>
          </a:p>
        </p:txBody>
      </p:sp>
      <p:pic>
        <p:nvPicPr>
          <p:cNvPr id="57349" name="Picture 2" descr="E:\Teaching\Anime_for_Presentations\Animal\prikolnullnaa_fotopodborka_13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9700" y="0"/>
            <a:ext cx="3211513" cy="321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2844" y="0"/>
            <a:ext cx="492922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Управление проектом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B519201E-FC13-4483-8E3A-7180EEDC36E3}" type="slidenum">
              <a:rPr lang="ru-RU" altLang="en-US" sz="1200">
                <a:latin typeface="+mj-lt"/>
              </a:rPr>
              <a:pPr>
                <a:defRPr/>
              </a:pPr>
              <a:t>36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76250"/>
            <a:ext cx="9144000" cy="3600450"/>
          </a:xfrm>
        </p:spPr>
        <p:txBody>
          <a:bodyPr/>
          <a:lstStyle/>
          <a:p>
            <a:pPr fontAlgn="t"/>
            <a:r>
              <a:rPr lang="ru-RU" smtClean="0"/>
              <a:t>Результаты прогонов всех модулей заносятся в журнал результатов, а предыдущие хранятся в оговоренном порядке в архиве.</a:t>
            </a:r>
            <a:endParaRPr lang="en-US" smtClean="0"/>
          </a:p>
          <a:p>
            <a:pPr fontAlgn="t"/>
            <a:r>
              <a:rPr lang="ru-RU" smtClean="0"/>
              <a:t>Результатов всех прогонов доступны всем членам команды - это общая, а не чья-то личная собственность.</a:t>
            </a:r>
            <a:endParaRPr lang="en-US" smtClean="0"/>
          </a:p>
          <a:p>
            <a:pPr fontAlgn="t"/>
            <a:r>
              <a:rPr lang="ru-RU" smtClean="0"/>
              <a:t>Делопроизводитель, освобождает программистов от рутинных работ, систематизируют и регистрирует выполнение всех рутинных операций. </a:t>
            </a:r>
            <a:endParaRPr lang="en-US" smtClean="0"/>
          </a:p>
          <a:p>
            <a:pPr eaLnBrk="1" hangingPunct="1"/>
            <a:endParaRPr lang="ru-RU" smtClean="0"/>
          </a:p>
        </p:txBody>
      </p:sp>
      <p:pic>
        <p:nvPicPr>
          <p:cNvPr id="58373" name="Picture 2" descr="E:\Teaching\Anime_for_Presentations\Animal\Animated_Avatars_11_Koteiko_ru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575" y="4221163"/>
            <a:ext cx="2376488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71669" y="0"/>
            <a:ext cx="492922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Управление проектом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D19B5634-653A-4779-827A-78F03B394EFE}" type="slidenum">
              <a:rPr lang="ru-RU" altLang="en-US" sz="1200">
                <a:latin typeface="+mj-lt"/>
              </a:rPr>
              <a:pPr>
                <a:defRPr/>
              </a:pPr>
              <a:t>37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76250"/>
            <a:ext cx="9144000" cy="6048375"/>
          </a:xfrm>
        </p:spPr>
        <p:txBody>
          <a:bodyPr/>
          <a:lstStyle/>
          <a:p>
            <a:pPr fontAlgn="t"/>
            <a:r>
              <a:rPr lang="ru-RU" b="1" smtClean="0"/>
              <a:t>Инструментальщик</a:t>
            </a:r>
            <a:r>
              <a:rPr lang="ru-RU" smtClean="0"/>
              <a:t>. </a:t>
            </a:r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r>
              <a:rPr lang="ru-RU" smtClean="0"/>
              <a:t>Руководителю сообщают о необходимости дополнительных программных средств и ресурсов. Он совместно с инструментальщиком решает вопрос об их приобретении или создании. Инструментальщик отвечает за создание, поддержку и обновление специальных инструментов. У каждой команды должен быть свой инструментальщик, независимо от качества и надежности имеющихся централизованных служб, и его дело обеспечить всем необходимым или желательным желательным инструментом свою команду.</a:t>
            </a:r>
          </a:p>
        </p:txBody>
      </p:sp>
      <p:pic>
        <p:nvPicPr>
          <p:cNvPr id="59397" name="Picture 4" descr="http://im1-tub-by.yandex.net/i?id=79902ffa95f69b64a6eea2e89aafafc2-133-144&amp;n=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263" y="0"/>
            <a:ext cx="37084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142976" y="0"/>
            <a:ext cx="492922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Управление проектом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4714EB8B-6832-4A90-82B1-7F96164BD7DE}" type="slidenum">
              <a:rPr lang="ru-RU" altLang="en-US" sz="1200">
                <a:latin typeface="+mj-lt"/>
              </a:rPr>
              <a:pPr>
                <a:defRPr/>
              </a:pPr>
              <a:t>38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76250"/>
            <a:ext cx="9144000" cy="6048375"/>
          </a:xfrm>
        </p:spPr>
        <p:txBody>
          <a:bodyPr/>
          <a:lstStyle/>
          <a:p>
            <a:pPr fontAlgn="t"/>
            <a:r>
              <a:rPr lang="ru-RU" smtClean="0"/>
              <a:t>Инструментальщик обычно пишет специализированные утилиты, каталогизированные процедуры, макробиблиотеки.</a:t>
            </a:r>
            <a:endParaRPr lang="en-US" smtClean="0"/>
          </a:p>
          <a:p>
            <a:pPr fontAlgn="t"/>
            <a:r>
              <a:rPr lang="ru-RU" b="1" smtClean="0"/>
              <a:t>Тестировщик</a:t>
            </a:r>
            <a:r>
              <a:rPr lang="ru-RU" smtClean="0"/>
              <a:t>. </a:t>
            </a:r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r>
              <a:rPr lang="ru-RU" smtClean="0"/>
              <a:t>Команде требуются наборы контрольных примеров для отладки кода, а затем и всей построенной системы. Тестировщик является помощником программистов, исходя из функциональных спецификаций, он подбирает примеры для отладки. Обычно он планирует последовательность тестов и создает аппаратную среду для тестирования компонент.</a:t>
            </a:r>
            <a:endParaRPr lang="en-US" smtClean="0"/>
          </a:p>
        </p:txBody>
      </p:sp>
      <p:pic>
        <p:nvPicPr>
          <p:cNvPr id="60421" name="Picture 4" descr="D:\Teaching\CompSci_Presentations_PPT\Anime_for_Presentations\avatar_risunok_kot_v_bank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175" y="1484313"/>
            <a:ext cx="2376488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71669" y="0"/>
            <a:ext cx="492922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Управление проектом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38799B62-1A9C-4293-9F77-FA3DA748E899}" type="slidenum">
              <a:rPr lang="ru-RU" altLang="en-US" sz="1200">
                <a:latin typeface="+mj-lt"/>
              </a:rPr>
              <a:pPr>
                <a:defRPr/>
              </a:pPr>
              <a:t>39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76250"/>
            <a:ext cx="9144000" cy="6048375"/>
          </a:xfrm>
        </p:spPr>
        <p:txBody>
          <a:bodyPr/>
          <a:lstStyle/>
          <a:p>
            <a:pPr fontAlgn="t"/>
            <a:r>
              <a:rPr lang="ru-RU" b="1" smtClean="0"/>
              <a:t>Языковед</a:t>
            </a:r>
            <a:r>
              <a:rPr lang="ru-RU" smtClean="0"/>
              <a:t>.</a:t>
            </a:r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r>
              <a:rPr lang="ru-RU" smtClean="0"/>
              <a:t>Команде требуется один-два человека, владеющих тонкостями языка программирования и аппаратуры. Эти эксперты очень полезны, с ними часто советуются. Языковед знает тонкости языков программирования и подсказывает эффективные способы использования языка для решения сложных задач. Один языковед может работать с несколькими командами.</a:t>
            </a:r>
            <a:endParaRPr lang="en-US" smtClean="0"/>
          </a:p>
        </p:txBody>
      </p:sp>
      <p:pic>
        <p:nvPicPr>
          <p:cNvPr id="61445" name="Picture 3" descr="D:\Teaching\CompSci_Presentations_PPT\Anime_for_Presentations\avatara_risunok_crazy_ca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549275"/>
            <a:ext cx="2808288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71669" y="0"/>
            <a:ext cx="492922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Управление проектом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1538" y="0"/>
            <a:ext cx="7143800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>
                <a:solidFill>
                  <a:srgbClr val="0000FF"/>
                </a:solidFill>
              </a:rPr>
              <a:t>1. Моделирование системы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6094435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Модель нужна для того, чтобы выделить существенные для исследования параметры и свойства и не </a:t>
            </a:r>
            <a:r>
              <a:rPr lang="ru-RU" dirty="0" err="1" smtClean="0"/>
              <a:t>рассматри-вать</a:t>
            </a:r>
            <a:r>
              <a:rPr lang="ru-RU" dirty="0" smtClean="0"/>
              <a:t> несущественные.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Какие свойства существенные, а какие несущественные </a:t>
            </a:r>
            <a:r>
              <a:rPr lang="ru-RU" dirty="0" smtClean="0"/>
              <a:t>выясняется из обсуждений с заказчиком</a:t>
            </a:r>
            <a:r>
              <a:rPr lang="ru-RU" dirty="0" smtClean="0"/>
              <a:t>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Модель (и неформальная, и формальная) всегда </a:t>
            </a:r>
            <a:r>
              <a:rPr lang="ru-RU" dirty="0" err="1" smtClean="0"/>
              <a:t>описыва-ет</a:t>
            </a:r>
            <a:r>
              <a:rPr lang="ru-RU" dirty="0" smtClean="0"/>
              <a:t> объект (систему) не полностью</a:t>
            </a:r>
            <a:r>
              <a:rPr lang="ru-RU" dirty="0" smtClean="0"/>
              <a:t>. Описать объект </a:t>
            </a:r>
            <a:r>
              <a:rPr lang="ru-RU" dirty="0" err="1" smtClean="0"/>
              <a:t>полно-стью</a:t>
            </a:r>
            <a:r>
              <a:rPr lang="ru-RU" dirty="0" smtClean="0"/>
              <a:t> практически невозможно.</a:t>
            </a: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Если построена физическая копия объекта, то такая модель называется </a:t>
            </a:r>
            <a:r>
              <a:rPr lang="ru-RU" b="1" dirty="0" smtClean="0"/>
              <a:t>натурной</a:t>
            </a:r>
            <a:r>
              <a:rPr lang="ru-RU" dirty="0" smtClean="0"/>
              <a:t>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Если заданы графики взаимосвязей параметров объекта, то такая модель называется </a:t>
            </a:r>
            <a:r>
              <a:rPr lang="ru-RU" b="1" dirty="0" smtClean="0"/>
              <a:t>графической</a:t>
            </a:r>
            <a:r>
              <a:rPr lang="ru-RU" dirty="0" smtClean="0"/>
              <a:t>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Если объект описан формальными математическими соотношениями (описаны взаимосвязи параметров), то это </a:t>
            </a:r>
            <a:r>
              <a:rPr lang="ru-RU" b="1" dirty="0" smtClean="0"/>
              <a:t>математическая модель объекта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366F3ED-911B-4A08-8D8E-07BC297F4200}" type="slidenum">
              <a:rPr lang="ru-RU" altLang="en-US" sz="1200">
                <a:latin typeface="+mj-lt"/>
              </a:rPr>
              <a:pPr>
                <a:defRPr/>
              </a:pPr>
              <a:t>40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76250"/>
            <a:ext cx="9144000" cy="6048375"/>
          </a:xfrm>
        </p:spPr>
        <p:txBody>
          <a:bodyPr/>
          <a:lstStyle/>
          <a:p>
            <a:pPr fontAlgn="t"/>
            <a:r>
              <a:rPr lang="ru-RU" b="1" smtClean="0"/>
              <a:t>Кодировщик</a:t>
            </a:r>
            <a:r>
              <a:rPr lang="ru-RU" smtClean="0"/>
              <a:t>. </a:t>
            </a:r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endParaRPr lang="ru-RU" smtClean="0"/>
          </a:p>
          <a:p>
            <a:pPr fontAlgn="t"/>
            <a:r>
              <a:rPr lang="ru-RU" smtClean="0"/>
              <a:t>Его обязанность очевидны.</a:t>
            </a:r>
          </a:p>
          <a:p>
            <a:pPr fontAlgn="t"/>
            <a:endParaRPr lang="en-US" smtClean="0"/>
          </a:p>
          <a:p>
            <a:pPr fontAlgn="t"/>
            <a:r>
              <a:rPr lang="ru-RU" smtClean="0"/>
              <a:t>Таким образом рассмотрены 10 ролей для выполнения проекта, некоторые из них исполняются несколькими членами, на некоторые может назначаться один человек. При этом необходимы регулярные обсуждения хода работ. В команде допустимы конфликты идей, но не личные конфликты.</a:t>
            </a:r>
            <a:endParaRPr lang="en-US" smtClean="0"/>
          </a:p>
          <a:p>
            <a:pPr eaLnBrk="1" hangingPunct="1"/>
            <a:endParaRPr lang="ru-RU" smtClean="0"/>
          </a:p>
        </p:txBody>
      </p:sp>
      <p:pic>
        <p:nvPicPr>
          <p:cNvPr id="62469" name="Picture 2" descr="E:\Teaching\Anime_for_Presentations\Caricatures\3381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263" y="0"/>
            <a:ext cx="2663825" cy="400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2843" y="0"/>
            <a:ext cx="492922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Управление проектом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76553B96-7E6B-4700-B721-20689787833B}" type="slidenum">
              <a:rPr lang="ru-RU" altLang="en-US" sz="1200">
                <a:latin typeface="+mj-lt"/>
              </a:rPr>
              <a:pPr>
                <a:defRPr/>
              </a:pPr>
              <a:t>41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308725"/>
            <a:ext cx="9144000" cy="549275"/>
          </a:xfrm>
        </p:spPr>
        <p:txBody>
          <a:bodyPr/>
          <a:lstStyle/>
          <a:p>
            <a:pPr algn="ctr" eaLnBrk="1" hangingPunct="1"/>
            <a:r>
              <a:rPr lang="ru-RU" smtClean="0"/>
              <a:t>Планирование для достижения результата</a:t>
            </a:r>
          </a:p>
        </p:txBody>
      </p:sp>
      <p:pic>
        <p:nvPicPr>
          <p:cNvPr id="63493" name="Picture 4" descr="Хоккей. &quot;Трактор&quot;. Сезон 2012-2013. Страница 2 Люми Рагнарок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692150"/>
            <a:ext cx="8207375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71669" y="0"/>
            <a:ext cx="492922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Управление проектом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D2DD1007-D390-4416-AAB1-D477B5602F1A}" type="slidenum">
              <a:rPr lang="ru-RU" altLang="en-US" sz="1200">
                <a:latin typeface="+mj-lt"/>
              </a:rPr>
              <a:pPr>
                <a:defRPr/>
              </a:pPr>
              <a:t>5</a:t>
            </a:fld>
            <a:endParaRPr lang="ru-RU" altLang="en-US" sz="1200">
              <a:latin typeface="+mj-lt"/>
            </a:endParaRPr>
          </a:p>
        </p:txBody>
      </p:sp>
      <p:sp>
        <p:nvSpPr>
          <p:cNvPr id="44037" name="Прямоугольник 7"/>
          <p:cNvSpPr>
            <a:spLocks noChangeArrowheads="1"/>
          </p:cNvSpPr>
          <p:nvPr/>
        </p:nvSpPr>
        <p:spPr bwMode="auto">
          <a:xfrm>
            <a:off x="71406" y="642918"/>
            <a:ext cx="907259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b="0" dirty="0" smtClean="0">
                <a:latin typeface="Comic Sans MS" pitchFamily="66" charset="0"/>
              </a:rPr>
              <a:t>Проверка </a:t>
            </a:r>
            <a:r>
              <a:rPr lang="ru-RU" sz="2800" dirty="0" smtClean="0">
                <a:latin typeface="Comic Sans MS" pitchFamily="66" charset="0"/>
              </a:rPr>
              <a:t>Натурной модели кабины автомобиля </a:t>
            </a:r>
            <a:r>
              <a:rPr lang="ru-RU" sz="2800" b="0" dirty="0" smtClean="0">
                <a:latin typeface="Comic Sans MS" pitchFamily="66" charset="0"/>
              </a:rPr>
              <a:t>в аэродинамической трубе для исследования сопротивления воздуха при разных скоростях.</a:t>
            </a:r>
            <a:endParaRPr lang="ru-RU" sz="2800" b="0" dirty="0">
              <a:latin typeface="Comic Sans MS" pitchFamily="66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5842" name="Picture 2" descr="https://sustainability.seeds4c.org/display54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6" y="2247996"/>
            <a:ext cx="8929718" cy="3681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D2DD1007-D390-4416-AAB1-D477B5602F1A}" type="slidenum">
              <a:rPr lang="ru-RU" altLang="en-US" sz="1200">
                <a:latin typeface="+mj-lt"/>
              </a:rPr>
              <a:pPr>
                <a:defRPr/>
              </a:pPr>
              <a:t>6</a:t>
            </a:fld>
            <a:endParaRPr lang="ru-RU" altLang="en-US" sz="1200">
              <a:latin typeface="+mj-lt"/>
            </a:endParaRPr>
          </a:p>
        </p:txBody>
      </p:sp>
      <p:sp>
        <p:nvSpPr>
          <p:cNvPr id="44037" name="Прямоугольник 7"/>
          <p:cNvSpPr>
            <a:spLocks noChangeArrowheads="1"/>
          </p:cNvSpPr>
          <p:nvPr/>
        </p:nvSpPr>
        <p:spPr bwMode="auto">
          <a:xfrm>
            <a:off x="71406" y="642918"/>
            <a:ext cx="907259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b="0" dirty="0" smtClean="0">
                <a:latin typeface="Comic Sans MS" pitchFamily="66" charset="0"/>
              </a:rPr>
              <a:t>Графическая модель исследования  влияния катализатора на энергию активации процесса</a:t>
            </a:r>
            <a:r>
              <a:rPr lang="ru-RU" sz="2800" b="0" dirty="0" smtClean="0">
                <a:latin typeface="Comic Sans MS" pitchFamily="66" charset="0"/>
              </a:rPr>
              <a:t>.</a:t>
            </a:r>
            <a:endParaRPr lang="ru-RU" sz="2800" b="0" dirty="0">
              <a:latin typeface="Comic Sans MS" pitchFamily="66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0658" name="Picture 2" descr="http://images.myshared.ru/4/320356/slide_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571628"/>
            <a:ext cx="8572560" cy="52863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6094435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Практически для всех задач применяются математические методы решения, поэтому </a:t>
            </a:r>
            <a:r>
              <a:rPr lang="ru-RU" b="1" dirty="0" smtClean="0"/>
              <a:t>после формулировки цели </a:t>
            </a:r>
            <a:r>
              <a:rPr lang="ru-RU" b="1" dirty="0" err="1" smtClean="0"/>
              <a:t>сле-дующим</a:t>
            </a:r>
            <a:r>
              <a:rPr lang="ru-RU" b="1" dirty="0" smtClean="0"/>
              <a:t> этапом является математическое моделирование</a:t>
            </a:r>
            <a:r>
              <a:rPr lang="ru-RU" dirty="0" smtClean="0"/>
              <a:t> 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Математическая модель может иметь конкретное название в зависимости от применяемого аппарата. Например, модель в виде </a:t>
            </a:r>
            <a:r>
              <a:rPr lang="ru-RU" b="1" dirty="0" smtClean="0"/>
              <a:t>дифференциального уравнения</a:t>
            </a:r>
            <a:r>
              <a:rPr lang="ru-RU" dirty="0" smtClean="0"/>
              <a:t>, </a:t>
            </a:r>
            <a:r>
              <a:rPr lang="ru-RU" b="1" dirty="0" err="1" smtClean="0"/>
              <a:t>стохасти-ческая</a:t>
            </a:r>
            <a:r>
              <a:rPr lang="ru-RU" b="1" dirty="0" smtClean="0"/>
              <a:t> модель, </a:t>
            </a:r>
            <a:r>
              <a:rPr lang="ru-RU" b="1" dirty="0" err="1" smtClean="0"/>
              <a:t>графовая</a:t>
            </a:r>
            <a:r>
              <a:rPr lang="ru-RU" b="1" dirty="0" smtClean="0"/>
              <a:t> модель</a:t>
            </a:r>
            <a:r>
              <a:rPr lang="ru-RU" dirty="0" smtClean="0"/>
              <a:t>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Для математического моделирования объекта выбираются существенные для исследования параметры объекта.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Параметры объекта – это числа или переменные </a:t>
            </a:r>
            <a:r>
              <a:rPr lang="ru-RU" dirty="0" err="1" smtClean="0"/>
              <a:t>величи-ны</a:t>
            </a:r>
            <a:r>
              <a:rPr lang="ru-RU" dirty="0" smtClean="0"/>
              <a:t>, принимающие числовые значения. Параметры могут быть управляемыми или неуправляемыми. Управляемые параметры – это переменные величины, числовые значения или зависимости для которых может выбирать исследователь.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288E6CD5-3848-4B5F-9311-0E749904A03E}" type="slidenum">
              <a:rPr lang="ru-RU" altLang="en-US" sz="1200">
                <a:latin typeface="+mj-lt"/>
              </a:rPr>
              <a:pPr>
                <a:defRPr/>
              </a:pPr>
              <a:t>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5665787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Неуправляемые параметры – это числа или переменные величины, значения которых исследователь не может </a:t>
            </a:r>
            <a:r>
              <a:rPr lang="ru-RU" dirty="0" err="1" smtClean="0"/>
              <a:t>изме-нять</a:t>
            </a:r>
            <a:r>
              <a:rPr lang="ru-RU" dirty="0" smtClean="0"/>
              <a:t>. Например, при проектировании самолета </a:t>
            </a:r>
            <a:r>
              <a:rPr lang="ru-RU" dirty="0" err="1" smtClean="0"/>
              <a:t>исследова-тель</a:t>
            </a:r>
            <a:r>
              <a:rPr lang="ru-RU" dirty="0" smtClean="0"/>
              <a:t> должен учитывать состояние атмосферы, но он не может управлять им, поэтому принимается во внимание худшие условия – сильный ветер, турбулентные течения.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Переменные, входящие в модель (это управляемые и неуправляемые параметры объекта), могут быть </a:t>
            </a:r>
            <a:r>
              <a:rPr lang="ru-RU" b="1" dirty="0" err="1" smtClean="0"/>
              <a:t>детерми-нированными</a:t>
            </a:r>
            <a:r>
              <a:rPr lang="ru-RU" dirty="0" smtClean="0"/>
              <a:t> (это обычные переменные из высшей математики) и </a:t>
            </a:r>
            <a:r>
              <a:rPr lang="ru-RU" b="1" dirty="0" smtClean="0"/>
              <a:t>стохастическими</a:t>
            </a:r>
            <a:r>
              <a:rPr lang="ru-RU" dirty="0" smtClean="0"/>
              <a:t> (или случайными) – это переменные величины из теории вероятностей и </a:t>
            </a:r>
            <a:r>
              <a:rPr lang="ru-RU" dirty="0" err="1" smtClean="0"/>
              <a:t>математи-ческой</a:t>
            </a:r>
            <a:r>
              <a:rPr lang="ru-RU" dirty="0" smtClean="0"/>
              <a:t> статистики. В соответствие с этим модель </a:t>
            </a:r>
            <a:r>
              <a:rPr lang="ru-RU" dirty="0" err="1" smtClean="0"/>
              <a:t>называет-ся</a:t>
            </a:r>
            <a:r>
              <a:rPr lang="ru-RU" dirty="0" smtClean="0"/>
              <a:t> детерминированной или стохастической (случайной).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В радиоэлектронике и радиотехнике </a:t>
            </a:r>
            <a:r>
              <a:rPr lang="ru-RU" b="1" dirty="0" smtClean="0"/>
              <a:t>большинство моделей стохастические</a:t>
            </a:r>
            <a:r>
              <a:rPr lang="ru-RU" dirty="0" smtClean="0"/>
              <a:t>. </a:t>
            </a:r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marL="0" indent="0" eaLnBrk="1" hangingPunct="1">
              <a:spcBef>
                <a:spcPts val="0"/>
              </a:spcBef>
            </a:pPr>
            <a:endParaRPr lang="ru-RU" dirty="0" smtClean="0"/>
          </a:p>
          <a:p>
            <a:pPr eaLnBrk="1" hangingPunct="1"/>
            <a:endParaRPr lang="ru-RU" sz="2800" dirty="0" smtClean="0"/>
          </a:p>
          <a:p>
            <a:pPr eaLnBrk="1" hangingPunct="1"/>
            <a:endParaRPr lang="ru-RU" sz="28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71538" y="0"/>
            <a:ext cx="7143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Моделирование системы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20713"/>
            <a:ext cx="9144000" cy="1951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r>
              <a:rPr kumimoji="0" lang="ru-RU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Пример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Задача: найти время, за которое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жидкость </a:t>
            </a:r>
            <a:r>
              <a:rPr kumimoji="0" lang="ru-RU" sz="2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выте-чет</a:t>
            </a:r>
            <a:r>
              <a:rPr kumimoji="0" lang="ru-R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из сосуда. </a:t>
            </a:r>
            <a:r>
              <a:rPr lang="ru-RU" sz="2400" b="0" kern="0" dirty="0" smtClean="0">
                <a:latin typeface="+mn-lt"/>
                <a:cs typeface="+mn-cs"/>
              </a:rPr>
              <a:t>Рассматривается </a:t>
            </a:r>
            <a:r>
              <a:rPr lang="ru-RU" sz="2400" kern="0" dirty="0" smtClean="0">
                <a:latin typeface="+mn-lt"/>
                <a:cs typeface="+mn-cs"/>
              </a:rPr>
              <a:t>не система, а единичный объект</a:t>
            </a:r>
            <a:r>
              <a:rPr lang="ru-RU" sz="2400" b="0" kern="0" dirty="0" smtClean="0">
                <a:latin typeface="+mn-lt"/>
                <a:cs typeface="+mn-cs"/>
              </a:rPr>
              <a:t> – сосуд с жидкостью и отверстием на дне. </a:t>
            </a:r>
            <a:r>
              <a:rPr lang="ru-RU" sz="2400" kern="0" dirty="0" smtClean="0">
                <a:latin typeface="+mn-lt"/>
                <a:cs typeface="+mn-cs"/>
              </a:rPr>
              <a:t>Строится математическая модель на основе законом механики</a:t>
            </a:r>
            <a:r>
              <a:rPr lang="ru-RU" sz="2400" b="0" kern="0" dirty="0" smtClean="0">
                <a:latin typeface="+mn-lt"/>
                <a:cs typeface="+mn-cs"/>
              </a:rPr>
              <a:t>. Модель в виде системы из двух уравнений, модель </a:t>
            </a:r>
            <a:r>
              <a:rPr lang="ru-RU" sz="2400" kern="0" dirty="0" smtClean="0">
                <a:latin typeface="+mn-lt"/>
                <a:cs typeface="+mn-cs"/>
              </a:rPr>
              <a:t>аналитическая</a:t>
            </a:r>
            <a:r>
              <a:rPr lang="ru-RU" sz="2400" b="0" kern="0" dirty="0" smtClean="0">
                <a:latin typeface="+mn-lt"/>
                <a:cs typeface="+mn-cs"/>
              </a:rPr>
              <a:t>.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150000"/>
              <a:buFont typeface="Wingdings" pitchFamily="2" charset="2"/>
              <a:buChar char="§"/>
              <a:tabLst/>
              <a:defRPr/>
            </a:pPr>
            <a:endParaRPr kumimoji="0" lang="ru-RU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5" descr="E:\Teaching\Anime_for_Presentations\Водокачка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2928934"/>
            <a:ext cx="509012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337" name="Object 6"/>
          <p:cNvGraphicFramePr>
            <a:graphicFrameLocks noChangeAspect="1"/>
          </p:cNvGraphicFramePr>
          <p:nvPr/>
        </p:nvGraphicFramePr>
        <p:xfrm>
          <a:off x="2071670" y="5643578"/>
          <a:ext cx="2617788" cy="863600"/>
        </p:xfrm>
        <a:graphic>
          <a:graphicData uri="http://schemas.openxmlformats.org/presentationml/2006/ole">
            <p:oleObj spid="_x0000_s14337" name="Equation" r:id="rId4" imgW="1269720" imgH="419040" progId="Equation.3">
              <p:embed/>
            </p:oleObj>
          </a:graphicData>
        </a:graphic>
      </p:graphicFrame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5786446" y="5857892"/>
          <a:ext cx="1335088" cy="525462"/>
        </p:xfrm>
        <a:graphic>
          <a:graphicData uri="http://schemas.openxmlformats.org/presentationml/2006/ole">
            <p:oleObj spid="_x0000_s14338" name="Equation" r:id="rId5" imgW="64764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6727</TotalTime>
  <Words>2996</Words>
  <Application>Microsoft Office PowerPoint</Application>
  <PresentationFormat>Экран (4:3)</PresentationFormat>
  <Paragraphs>298</Paragraphs>
  <Slides>41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3" baseType="lpstr">
      <vt:lpstr>blank</vt:lpstr>
      <vt:lpstr>Equation</vt:lpstr>
      <vt:lpstr>1. Моделирование системы</vt:lpstr>
      <vt:lpstr>1. Моделирование системы</vt:lpstr>
      <vt:lpstr>Слайд 3</vt:lpstr>
      <vt:lpstr>1. Моделирование системы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Управление проектом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user</cp:lastModifiedBy>
  <cp:revision>623</cp:revision>
  <dcterms:created xsi:type="dcterms:W3CDTF">1601-01-01T00:00:00Z</dcterms:created>
  <dcterms:modified xsi:type="dcterms:W3CDTF">2018-01-29T07:39:51Z</dcterms:modified>
</cp:coreProperties>
</file>